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handoutMasterIdLst>
    <p:handoutMasterId r:id="rId46"/>
  </p:handoutMasterIdLst>
  <p:sldIdLst>
    <p:sldId id="260" r:id="rId2"/>
    <p:sldId id="344" r:id="rId3"/>
    <p:sldId id="290" r:id="rId4"/>
    <p:sldId id="288" r:id="rId5"/>
    <p:sldId id="351" r:id="rId6"/>
    <p:sldId id="352" r:id="rId7"/>
    <p:sldId id="353" r:id="rId8"/>
    <p:sldId id="354" r:id="rId9"/>
    <p:sldId id="355" r:id="rId10"/>
    <p:sldId id="356" r:id="rId11"/>
    <p:sldId id="357" r:id="rId12"/>
    <p:sldId id="358" r:id="rId13"/>
    <p:sldId id="359" r:id="rId14"/>
    <p:sldId id="360" r:id="rId15"/>
    <p:sldId id="361" r:id="rId16"/>
    <p:sldId id="362" r:id="rId17"/>
    <p:sldId id="363" r:id="rId18"/>
    <p:sldId id="364" r:id="rId19"/>
    <p:sldId id="365" r:id="rId20"/>
    <p:sldId id="366" r:id="rId21"/>
    <p:sldId id="367" r:id="rId22"/>
    <p:sldId id="368" r:id="rId23"/>
    <p:sldId id="369" r:id="rId24"/>
    <p:sldId id="259" r:id="rId25"/>
    <p:sldId id="573" r:id="rId26"/>
    <p:sldId id="574" r:id="rId27"/>
    <p:sldId id="591" r:id="rId28"/>
    <p:sldId id="575" r:id="rId29"/>
    <p:sldId id="576" r:id="rId30"/>
    <p:sldId id="577" r:id="rId31"/>
    <p:sldId id="578" r:id="rId32"/>
    <p:sldId id="579" r:id="rId33"/>
    <p:sldId id="580" r:id="rId34"/>
    <p:sldId id="582" r:id="rId35"/>
    <p:sldId id="583" r:id="rId36"/>
    <p:sldId id="584" r:id="rId37"/>
    <p:sldId id="585" r:id="rId38"/>
    <p:sldId id="598" r:id="rId39"/>
    <p:sldId id="586" r:id="rId40"/>
    <p:sldId id="587" r:id="rId41"/>
    <p:sldId id="588" r:id="rId42"/>
    <p:sldId id="589" r:id="rId43"/>
    <p:sldId id="590" r:id="rId44"/>
  </p:sldIdLst>
  <p:sldSz cx="9144000" cy="6858000" type="screen4x3"/>
  <p:notesSz cx="7315200" cy="9601200"/>
  <p:custDataLst>
    <p:tags r:id="rId4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Page" id="{AC1C5639-2787-4903-ACA8-6D28F6BFE2E8}">
          <p14:sldIdLst>
            <p14:sldId id="260"/>
            <p14:sldId id="344"/>
          </p14:sldIdLst>
        </p14:section>
        <p14:section name="Section 1: Life Planning for Retirement" id="{7F474809-7E89-4FCB-9F49-2D6061AE905A}">
          <p14:sldIdLst>
            <p14:sldId id="290"/>
            <p14:sldId id="288"/>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Lst>
        </p14:section>
        <p14:section name="Section 2: Retirement Needs &amp; Expenses" id="{3BC95A52-E70C-4516-BB3E-E0E5165286CB}">
          <p14:sldIdLst>
            <p14:sldId id="259"/>
            <p14:sldId id="573"/>
            <p14:sldId id="574"/>
            <p14:sldId id="591"/>
            <p14:sldId id="575"/>
            <p14:sldId id="576"/>
            <p14:sldId id="577"/>
            <p14:sldId id="578"/>
            <p14:sldId id="579"/>
            <p14:sldId id="580"/>
            <p14:sldId id="582"/>
            <p14:sldId id="583"/>
            <p14:sldId id="584"/>
            <p14:sldId id="585"/>
            <p14:sldId id="598"/>
            <p14:sldId id="586"/>
            <p14:sldId id="587"/>
            <p14:sldId id="588"/>
            <p14:sldId id="589"/>
            <p14:sldId id="590"/>
          </p14:sldIdLst>
        </p14:section>
      </p14:sectionLst>
    </p:ext>
    <p:ext uri="{EFAFB233-063F-42B5-8137-9DF3F51BA10A}">
      <p15:sldGuideLst xmlns:p15="http://schemas.microsoft.com/office/powerpoint/2012/main">
        <p15:guide id="1" orient="horz" pos="3216"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31CE6D-168B-EED0-1E43-CF5DAF3EBE82}" name="Samaara Robbins" initials="SR" userId="5a1888015c61b6a8"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aylor Zajonc" initials="TZ" lastIdx="6" clrIdx="0"/>
  <p:cmAuthor id="2" name="FMT Solutions, LLC" initials="FMT" lastIdx="30" clrIdx="1"/>
  <p:cmAuthor id="3" name="Taylor Zajonc" initials="TZ [2]" lastIdx="4" clrIdx="2"/>
  <p:cmAuthor id="4" name="Elin McLain" initials="EM" lastIdx="4" clrIdx="3"/>
  <p:cmAuthor id="5" name="Hewlett-Packard Company" initials="HC" lastIdx="3"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3333"/>
    <a:srgbClr val="B2B2B2"/>
    <a:srgbClr val="777777"/>
    <a:srgbClr val="F9EFB7"/>
    <a:srgbClr val="F7F2DE"/>
    <a:srgbClr val="E7BC20"/>
    <a:srgbClr val="FEE828"/>
    <a:srgbClr val="F5831F"/>
    <a:srgbClr val="3FA5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643" autoAdjust="0"/>
    <p:restoredTop sz="71440" autoAdjust="0"/>
  </p:normalViewPr>
  <p:slideViewPr>
    <p:cSldViewPr snapToGrid="0" snapToObjects="1" showGuides="1">
      <p:cViewPr varScale="1">
        <p:scale>
          <a:sx n="153" d="100"/>
          <a:sy n="153" d="100"/>
        </p:scale>
        <p:origin x="5360" y="176"/>
      </p:cViewPr>
      <p:guideLst>
        <p:guide orient="horz" pos="3216"/>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notesViewPr>
    <p:cSldViewPr snapToGrid="0" snapToObjects="1">
      <p:cViewPr>
        <p:scale>
          <a:sx n="100" d="100"/>
          <a:sy n="100" d="100"/>
        </p:scale>
        <p:origin x="2248" y="-4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microsoft.com/office/2018/10/relationships/authors" Target="author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307744" cy="495800"/>
          </a:xfrm>
          <a:prstGeom prst="rect">
            <a:avLst/>
          </a:prstGeom>
        </p:spPr>
        <p:txBody>
          <a:bodyPr vert="horz" lIns="102851" tIns="51424" rIns="102851" bIns="51424" rtlCol="0"/>
          <a:lstStyle>
            <a:lvl1pPr algn="l">
              <a:defRPr sz="1300"/>
            </a:lvl1pPr>
          </a:lstStyle>
          <a:p>
            <a:endParaRPr lang="en-US" dirty="0"/>
          </a:p>
        </p:txBody>
      </p:sp>
      <p:sp>
        <p:nvSpPr>
          <p:cNvPr id="3" name="Date Placeholder 2"/>
          <p:cNvSpPr>
            <a:spLocks noGrp="1"/>
          </p:cNvSpPr>
          <p:nvPr>
            <p:ph type="dt" sz="quarter" idx="1"/>
          </p:nvPr>
        </p:nvSpPr>
        <p:spPr>
          <a:xfrm>
            <a:off x="4323745" y="0"/>
            <a:ext cx="3307744" cy="495800"/>
          </a:xfrm>
          <a:prstGeom prst="rect">
            <a:avLst/>
          </a:prstGeom>
        </p:spPr>
        <p:txBody>
          <a:bodyPr vert="horz" lIns="102851" tIns="51424" rIns="102851" bIns="51424" rtlCol="0"/>
          <a:lstStyle>
            <a:lvl1pPr algn="r">
              <a:defRPr sz="1300"/>
            </a:lvl1pPr>
          </a:lstStyle>
          <a:p>
            <a:fld id="{AA5F0A76-2541-FA49-8093-DD128A391404}" type="datetimeFigureOut">
              <a:rPr lang="en-US" smtClean="0"/>
              <a:t>10/10/23</a:t>
            </a:fld>
            <a:endParaRPr lang="en-US" dirty="0"/>
          </a:p>
        </p:txBody>
      </p:sp>
    </p:spTree>
    <p:extLst>
      <p:ext uri="{BB962C8B-B14F-4D97-AF65-F5344CB8AC3E}">
        <p14:creationId xmlns:p14="http://schemas.microsoft.com/office/powerpoint/2010/main" val="3388706046"/>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90600" y="330200"/>
            <a:ext cx="5326063" cy="3994150"/>
          </a:xfrm>
          <a:prstGeom prst="rect">
            <a:avLst/>
          </a:prstGeom>
          <a:noFill/>
          <a:ln w="12700">
            <a:solidFill>
              <a:prstClr val="black"/>
            </a:solidFill>
          </a:ln>
        </p:spPr>
        <p:txBody>
          <a:bodyPr vert="horz" lIns="102851" tIns="51424" rIns="102851" bIns="51424" rtlCol="0" anchor="ctr"/>
          <a:lstStyle/>
          <a:p>
            <a:endParaRPr lang="en-US" dirty="0"/>
          </a:p>
        </p:txBody>
      </p:sp>
      <p:sp>
        <p:nvSpPr>
          <p:cNvPr id="5" name="Notes Placeholder 4"/>
          <p:cNvSpPr>
            <a:spLocks noGrp="1"/>
          </p:cNvSpPr>
          <p:nvPr>
            <p:ph type="body" sz="quarter" idx="3"/>
          </p:nvPr>
        </p:nvSpPr>
        <p:spPr>
          <a:xfrm>
            <a:off x="734700" y="4561357"/>
            <a:ext cx="6106602" cy="4462197"/>
          </a:xfrm>
          <a:prstGeom prst="rect">
            <a:avLst/>
          </a:prstGeom>
        </p:spPr>
        <p:txBody>
          <a:bodyPr vert="horz" lIns="94837" tIns="51424" rIns="94837" bIns="5142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F4123A0A-A48B-44B6-B82B-235EAD426D1F}"/>
              </a:ext>
            </a:extLst>
          </p:cNvPr>
          <p:cNvSpPr>
            <a:spLocks noGrp="1"/>
          </p:cNvSpPr>
          <p:nvPr>
            <p:ph type="ftr" sz="quarter" idx="4"/>
          </p:nvPr>
        </p:nvSpPr>
        <p:spPr>
          <a:xfrm>
            <a:off x="1" y="9120188"/>
            <a:ext cx="3170238" cy="481012"/>
          </a:xfrm>
          <a:prstGeom prst="rect">
            <a:avLst/>
          </a:prstGeom>
        </p:spPr>
        <p:txBody>
          <a:bodyPr vert="horz" lIns="91427" tIns="45714" rIns="91427" bIns="45714" rtlCol="0" anchor="b"/>
          <a:lstStyle>
            <a:lvl1pPr algn="l">
              <a:defRPr sz="1200"/>
            </a:lvl1pPr>
          </a:lstStyle>
          <a:p>
            <a:r>
              <a:rPr lang="en-US" dirty="0"/>
              <a:t>© 2003 – 2023 Financial Educators Network®</a:t>
            </a:r>
          </a:p>
        </p:txBody>
      </p:sp>
    </p:spTree>
    <p:extLst>
      <p:ext uri="{BB962C8B-B14F-4D97-AF65-F5344CB8AC3E}">
        <p14:creationId xmlns:p14="http://schemas.microsoft.com/office/powerpoint/2010/main" val="2427684201"/>
      </p:ext>
    </p:extLst>
  </p:cSld>
  <p:clrMap bg1="lt1" tx1="dk1" bg2="lt2" tx2="dk2" accent1="accent1" accent2="accent2" accent3="accent3" accent4="accent4" accent5="accent5" accent6="accent6" hlink="hlink" folHlink="folHlink"/>
  <p:hf sldNum="0" hdr="0" dt="0"/>
  <p:notesStyle>
    <a:lvl1pPr marL="0" algn="l" defTabSz="457200" rtl="0" eaLnBrk="1" latinLnBrk="0" hangingPunct="1">
      <a:spcAft>
        <a:spcPts val="0"/>
      </a:spcAft>
      <a:defRPr sz="1200" kern="1200">
        <a:solidFill>
          <a:schemeClr val="tx1"/>
        </a:solidFill>
        <a:latin typeface="+mn-lt"/>
        <a:ea typeface="+mn-ea"/>
        <a:cs typeface="+mn-cs"/>
      </a:defRPr>
    </a:lvl1pPr>
    <a:lvl2pPr marL="457200" algn="l" defTabSz="457200" rtl="0" eaLnBrk="1" latinLnBrk="0" hangingPunct="1">
      <a:spcAft>
        <a:spcPts val="0"/>
      </a:spcAft>
      <a:defRPr sz="1200" kern="1200">
        <a:solidFill>
          <a:schemeClr val="tx1"/>
        </a:solidFill>
        <a:latin typeface="+mn-lt"/>
        <a:ea typeface="+mn-ea"/>
        <a:cs typeface="+mn-cs"/>
      </a:defRPr>
    </a:lvl2pPr>
    <a:lvl3pPr marL="914400" algn="l" defTabSz="457200" rtl="0" eaLnBrk="1" latinLnBrk="0" hangingPunct="1">
      <a:spcAft>
        <a:spcPts val="0"/>
      </a:spcAft>
      <a:defRPr sz="1200" kern="1200">
        <a:solidFill>
          <a:schemeClr val="tx1"/>
        </a:solidFill>
        <a:latin typeface="+mn-lt"/>
        <a:ea typeface="+mn-ea"/>
        <a:cs typeface="+mn-cs"/>
      </a:defRPr>
    </a:lvl3pPr>
    <a:lvl4pPr marL="1371600" algn="l" defTabSz="457200" rtl="0" eaLnBrk="1" latinLnBrk="0" hangingPunct="1">
      <a:spcAft>
        <a:spcPts val="0"/>
      </a:spcAft>
      <a:defRPr sz="1200" kern="1200">
        <a:solidFill>
          <a:schemeClr val="tx1"/>
        </a:solidFill>
        <a:latin typeface="+mn-lt"/>
        <a:ea typeface="+mn-ea"/>
        <a:cs typeface="+mn-cs"/>
      </a:defRPr>
    </a:lvl4pPr>
    <a:lvl5pPr marL="1828800" algn="l" defTabSz="457200" rtl="0" eaLnBrk="1" latinLnBrk="0" hangingPunct="1">
      <a:spcAft>
        <a:spcPts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331788"/>
            <a:ext cx="5322888" cy="3992562"/>
          </a:xfrm>
        </p:spPr>
      </p:sp>
      <p:sp>
        <p:nvSpPr>
          <p:cNvPr id="3" name="Notes Placeholder 2"/>
          <p:cNvSpPr>
            <a:spLocks noGrp="1"/>
          </p:cNvSpPr>
          <p:nvPr>
            <p:ph type="body" idx="1"/>
          </p:nvPr>
        </p:nvSpPr>
        <p:spPr/>
        <p:txBody>
          <a:bodyPr/>
          <a:lstStyle/>
          <a:p>
            <a:r>
              <a:rPr lang="en-US" b="1" dirty="0"/>
              <a:t>Before You Begin:</a:t>
            </a:r>
            <a:br>
              <a:rPr lang="en-US" b="1" dirty="0"/>
            </a:br>
            <a:endParaRPr lang="en-US" dirty="0"/>
          </a:p>
          <a:p>
            <a:pPr marL="192844" indent="-192844">
              <a:buFont typeface="Arial" panose="020B0604020202020204" pitchFamily="34" charset="0"/>
              <a:buChar char="•"/>
            </a:pPr>
            <a:r>
              <a:rPr lang="en-US" dirty="0"/>
              <a:t>Welcome attendees</a:t>
            </a:r>
            <a:br>
              <a:rPr lang="en-US" dirty="0"/>
            </a:br>
            <a:endParaRPr lang="en-US" dirty="0"/>
          </a:p>
          <a:p>
            <a:pPr marL="192844" indent="-192844">
              <a:buFont typeface="Arial" panose="020B0604020202020204" pitchFamily="34" charset="0"/>
              <a:buChar char="•"/>
            </a:pPr>
            <a:r>
              <a:rPr lang="en-US" dirty="0"/>
              <a:t>Introduce self</a:t>
            </a:r>
            <a:r>
              <a:rPr lang="en-US" baseline="0" dirty="0"/>
              <a:t> and course</a:t>
            </a:r>
            <a:br>
              <a:rPr lang="en-US" dirty="0"/>
            </a:br>
            <a:endParaRPr lang="en-US" dirty="0"/>
          </a:p>
          <a:p>
            <a:pPr marL="192844" indent="-192844">
              <a:buFont typeface="Arial" panose="020B0604020202020204" pitchFamily="34" charset="0"/>
              <a:buChar char="•"/>
            </a:pPr>
            <a:r>
              <a:rPr lang="en-US" dirty="0"/>
              <a:t>Read any required disclosures </a:t>
            </a:r>
            <a:br>
              <a:rPr lang="en-US" dirty="0"/>
            </a:br>
            <a:endParaRPr lang="en-US" dirty="0"/>
          </a:p>
          <a:p>
            <a:pPr marL="192844" indent="-192844">
              <a:buFont typeface="Arial" panose="020B0604020202020204" pitchFamily="34" charset="0"/>
              <a:buChar char="•"/>
            </a:pPr>
            <a:r>
              <a:rPr lang="en-US" dirty="0"/>
              <a:t>Introduce course format and any other important logistical topics, such as scheduled breaks and the location of the bathrooms</a:t>
            </a:r>
          </a:p>
        </p:txBody>
      </p:sp>
      <p:sp>
        <p:nvSpPr>
          <p:cNvPr id="4" name="Footer Placeholder 3"/>
          <p:cNvSpPr>
            <a:spLocks noGrp="1"/>
          </p:cNvSpPr>
          <p:nvPr>
            <p:ph type="ftr" sz="quarter" idx="10"/>
          </p:nvPr>
        </p:nvSpPr>
        <p:spPr/>
        <p:txBody>
          <a:bodyPr/>
          <a:lstStyle/>
          <a:p>
            <a:r>
              <a:rPr lang="en-US" dirty="0"/>
              <a:t>© 2003 – 2023 Financial Educators Network®</a:t>
            </a:r>
          </a:p>
        </p:txBody>
      </p:sp>
    </p:spTree>
    <p:extLst>
      <p:ext uri="{BB962C8B-B14F-4D97-AF65-F5344CB8AC3E}">
        <p14:creationId xmlns:p14="http://schemas.microsoft.com/office/powerpoint/2010/main" val="753577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RETIREMENT OPPORTUNITIES </a:t>
            </a:r>
          </a:p>
          <a:p>
            <a:endParaRPr lang="en-US" dirty="0"/>
          </a:p>
          <a:p>
            <a:r>
              <a:rPr lang="en-US" dirty="0"/>
              <a:t>Many of today’s retirees:</a:t>
            </a:r>
          </a:p>
          <a:p>
            <a:endParaRPr lang="en-US" dirty="0"/>
          </a:p>
          <a:p>
            <a:pPr marL="177819" indent="-177819">
              <a:buFont typeface="Arial" panose="020B0604020202020204" pitchFamily="34" charset="0"/>
              <a:buChar char="•"/>
            </a:pPr>
            <a:r>
              <a:rPr lang="en-US" dirty="0"/>
              <a:t>Retire at a younger age</a:t>
            </a:r>
          </a:p>
          <a:p>
            <a:pPr marL="177819" indent="-177819">
              <a:buFont typeface="Arial" panose="020B0604020202020204" pitchFamily="34" charset="0"/>
              <a:buChar char="•"/>
            </a:pPr>
            <a:r>
              <a:rPr lang="en-US" dirty="0"/>
              <a:t>Enjoy a longer period of good health and increased lifespan</a:t>
            </a:r>
          </a:p>
          <a:p>
            <a:pPr marL="177819" indent="-177819">
              <a:buFont typeface="Arial" panose="020B0604020202020204" pitchFamily="34" charset="0"/>
              <a:buChar char="•"/>
            </a:pPr>
            <a:r>
              <a:rPr lang="en-US" dirty="0"/>
              <a:t>Look forward to spending more than a quarter of their life in retirement</a:t>
            </a:r>
          </a:p>
          <a:p>
            <a:pPr marL="177819" indent="-177819">
              <a:buFont typeface="Arial" panose="020B0604020202020204" pitchFamily="34" charset="0"/>
              <a:buChar char="•"/>
            </a:pPr>
            <a:r>
              <a:rPr lang="en-US" dirty="0"/>
              <a:t>Prioritize an active, independent, purposeful lifestyle</a:t>
            </a:r>
          </a:p>
          <a:p>
            <a:pPr marL="177819" indent="-177819">
              <a:buFont typeface="Arial" panose="020B0604020202020204" pitchFamily="34" charset="0"/>
              <a:buChar char="•"/>
            </a:pPr>
            <a:r>
              <a:rPr lang="en-US" dirty="0"/>
              <a:t>View retirement as a new, fulfilling chapter of life</a:t>
            </a:r>
          </a:p>
          <a:p>
            <a:pPr marL="177819" indent="-177819">
              <a:buFont typeface="Arial" panose="020B0604020202020204" pitchFamily="34" charset="0"/>
              <a:buChar char="•"/>
            </a:pPr>
            <a:endParaRPr lang="en-US" dirty="0"/>
          </a:p>
          <a:p>
            <a:pPr defTabSz="474184">
              <a:defRPr/>
            </a:pPr>
            <a:r>
              <a:rPr lang="en-US" dirty="0"/>
              <a:t>Since so many people enter their retirement years in good health, many decide to continue working in some capacity. Others pursue opportunities to accomplish things they never had time for during their careers. These pursuits enable today’s retirees to stay creative, involved and active. After all, happiness in retirement depends on much more than just financial security.</a:t>
            </a:r>
          </a:p>
        </p:txBody>
      </p:sp>
      <p:sp>
        <p:nvSpPr>
          <p:cNvPr id="5" name="Footer Placeholder 4"/>
          <p:cNvSpPr>
            <a:spLocks noGrp="1"/>
          </p:cNvSpPr>
          <p:nvPr>
            <p:ph type="ftr" sz="quarter" idx="10"/>
          </p:nvPr>
        </p:nvSpPr>
        <p:spPr/>
        <p:txBody>
          <a:bodyPr/>
          <a:lstStyle/>
          <a:p>
            <a:r>
              <a:rPr lang="en-US" dirty="0"/>
              <a:t>© 2003 – 2023 Financial Educators Network®</a:t>
            </a:r>
          </a:p>
        </p:txBody>
      </p:sp>
    </p:spTree>
    <p:extLst>
      <p:ext uri="{BB962C8B-B14F-4D97-AF65-F5344CB8AC3E}">
        <p14:creationId xmlns:p14="http://schemas.microsoft.com/office/powerpoint/2010/main" val="2584097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RETIREMENT OPPORTUNITIES</a:t>
            </a:r>
          </a:p>
          <a:p>
            <a:endParaRPr lang="en-US" dirty="0"/>
          </a:p>
          <a:p>
            <a:r>
              <a:rPr lang="en-US" dirty="0"/>
              <a:t>New retirees may:</a:t>
            </a:r>
          </a:p>
          <a:p>
            <a:endParaRPr lang="en-US" dirty="0"/>
          </a:p>
          <a:p>
            <a:pPr marL="177819" indent="-177819">
              <a:buFont typeface="Arial" panose="020B0604020202020204" pitchFamily="34" charset="0"/>
              <a:buChar char="•"/>
            </a:pPr>
            <a:r>
              <a:rPr lang="en-US" dirty="0"/>
              <a:t>Continue working on a full- or part-time basis</a:t>
            </a:r>
          </a:p>
          <a:p>
            <a:pPr marL="177819" indent="-177819">
              <a:buFont typeface="Arial" panose="020B0604020202020204" pitchFamily="34" charset="0"/>
              <a:buChar char="•"/>
            </a:pPr>
            <a:r>
              <a:rPr lang="en-US" dirty="0"/>
              <a:t>Open a business, consult within their field or even start a new career</a:t>
            </a:r>
          </a:p>
          <a:p>
            <a:pPr marL="177819" indent="-177819">
              <a:buFont typeface="Arial" panose="020B0604020202020204" pitchFamily="34" charset="0"/>
              <a:buChar char="•"/>
            </a:pPr>
            <a:r>
              <a:rPr lang="en-US" dirty="0"/>
              <a:t>Volunteer with church, charities or the community</a:t>
            </a:r>
          </a:p>
          <a:p>
            <a:pPr marL="177819" indent="-177819">
              <a:buFont typeface="Arial" panose="020B0604020202020204" pitchFamily="34" charset="0"/>
              <a:buChar char="•"/>
            </a:pPr>
            <a:r>
              <a:rPr lang="en-US" dirty="0"/>
              <a:t>Go back to school</a:t>
            </a:r>
          </a:p>
          <a:p>
            <a:pPr marL="177819" indent="-177819">
              <a:buFont typeface="Arial" panose="020B0604020202020204" pitchFamily="34" charset="0"/>
              <a:buChar char="•"/>
            </a:pPr>
            <a:r>
              <a:rPr lang="en-US" dirty="0"/>
              <a:t>Get involved with clubs</a:t>
            </a:r>
          </a:p>
          <a:p>
            <a:pPr marL="177819" indent="-177819">
              <a:buFont typeface="Arial" panose="020B0604020202020204" pitchFamily="34" charset="0"/>
              <a:buChar char="•"/>
            </a:pPr>
            <a:r>
              <a:rPr lang="en-US" dirty="0"/>
              <a:t>Pursue recreational activities or hobbies</a:t>
            </a:r>
          </a:p>
          <a:p>
            <a:pPr marL="177819" indent="-177819">
              <a:buFont typeface="Arial" panose="020B0604020202020204" pitchFamily="34" charset="0"/>
              <a:buChar char="•"/>
            </a:pPr>
            <a:r>
              <a:rPr lang="en-US" dirty="0"/>
              <a:t>Travel</a:t>
            </a:r>
          </a:p>
        </p:txBody>
      </p:sp>
      <p:sp>
        <p:nvSpPr>
          <p:cNvPr id="5" name="Footer Placeholder 4"/>
          <p:cNvSpPr>
            <a:spLocks noGrp="1"/>
          </p:cNvSpPr>
          <p:nvPr>
            <p:ph type="ftr" sz="quarter" idx="10"/>
          </p:nvPr>
        </p:nvSpPr>
        <p:spPr/>
        <p:txBody>
          <a:bodyPr/>
          <a:lstStyle/>
          <a:p>
            <a:r>
              <a:rPr lang="en-US" dirty="0"/>
              <a:t>© 2003 – 2023 Financial Educators Network®</a:t>
            </a:r>
          </a:p>
        </p:txBody>
      </p:sp>
    </p:spTree>
    <p:extLst>
      <p:ext uri="{BB962C8B-B14F-4D97-AF65-F5344CB8AC3E}">
        <p14:creationId xmlns:p14="http://schemas.microsoft.com/office/powerpoint/2010/main" val="2619376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LIFE PLANNING FOR RETIREMENT</a:t>
            </a:r>
          </a:p>
          <a:p>
            <a:endParaRPr lang="en-US" dirty="0"/>
          </a:p>
          <a:p>
            <a:r>
              <a:rPr lang="en-US" dirty="0"/>
              <a:t>The increasing number of lifestyle choices and years in retirement have created additional personal responsibilities, especially in light of the ever-changing (and oftentimes uncertain) financial markets.</a:t>
            </a:r>
          </a:p>
          <a:p>
            <a:endParaRPr lang="en-US" dirty="0"/>
          </a:p>
          <a:p>
            <a:r>
              <a:rPr lang="en-US" dirty="0"/>
              <a:t>Values &amp; Objectives</a:t>
            </a:r>
          </a:p>
          <a:p>
            <a:endParaRPr lang="en-US" dirty="0"/>
          </a:p>
          <a:p>
            <a:r>
              <a:rPr lang="en-US" dirty="0"/>
              <a:t>To help you prepare for the type of retirement you really want, you’ll need proper financial and lifestyle planning. It’s important to remember that:</a:t>
            </a:r>
          </a:p>
          <a:p>
            <a:endParaRPr lang="en-US" dirty="0"/>
          </a:p>
          <a:p>
            <a:pPr marL="177819" indent="-177819">
              <a:buFont typeface="Arial" panose="020B0604020202020204" pitchFamily="34" charset="0"/>
              <a:buChar char="•"/>
            </a:pPr>
            <a:r>
              <a:rPr lang="en-US" dirty="0"/>
              <a:t>Retirement planning should not be focused solely on money</a:t>
            </a:r>
          </a:p>
          <a:p>
            <a:pPr marL="177819" indent="-177819">
              <a:buFont typeface="Arial" panose="020B0604020202020204" pitchFamily="34" charset="0"/>
              <a:buChar char="•"/>
            </a:pPr>
            <a:r>
              <a:rPr lang="en-US" dirty="0"/>
              <a:t>Financial security and success alone does not guarantee a rich or fulfilling life</a:t>
            </a:r>
          </a:p>
          <a:p>
            <a:pPr marL="177819" indent="-177819">
              <a:buFont typeface="Arial" panose="020B0604020202020204" pitchFamily="34" charset="0"/>
              <a:buChar char="•"/>
            </a:pPr>
            <a:r>
              <a:rPr lang="en-US" dirty="0"/>
              <a:t>Financial freedom does provide more choices throughout life, including your retirement years</a:t>
            </a:r>
          </a:p>
        </p:txBody>
      </p:sp>
      <p:sp>
        <p:nvSpPr>
          <p:cNvPr id="5" name="Footer Placeholder 4"/>
          <p:cNvSpPr>
            <a:spLocks noGrp="1"/>
          </p:cNvSpPr>
          <p:nvPr>
            <p:ph type="ftr" sz="quarter" idx="10"/>
          </p:nvPr>
        </p:nvSpPr>
        <p:spPr/>
        <p:txBody>
          <a:bodyPr/>
          <a:lstStyle/>
          <a:p>
            <a:r>
              <a:rPr lang="en-US" dirty="0"/>
              <a:t>© 2003 – 2023 Financial Educators Network®</a:t>
            </a:r>
          </a:p>
        </p:txBody>
      </p:sp>
    </p:spTree>
    <p:extLst>
      <p:ext uri="{BB962C8B-B14F-4D97-AF65-F5344CB8AC3E}">
        <p14:creationId xmlns:p14="http://schemas.microsoft.com/office/powerpoint/2010/main" val="2025198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TO CONSIDER</a:t>
            </a:r>
          </a:p>
          <a:p>
            <a:endParaRPr lang="en-US" dirty="0"/>
          </a:p>
          <a:p>
            <a:r>
              <a:rPr lang="en-US" dirty="0"/>
              <a:t>It’s more critical now than ever that you take a few moments to think about what’s most important about your upcoming retirement. If you’re here today with a partner, this is an opportunity to set aside assumptions and have an open conversation about the future.</a:t>
            </a:r>
          </a:p>
          <a:p>
            <a:endParaRPr lang="en-US" dirty="0"/>
          </a:p>
          <a:p>
            <a:pPr marL="177819" indent="-177819">
              <a:buFont typeface="Arial" panose="020B0604020202020204" pitchFamily="34" charset="0"/>
              <a:buChar char="•"/>
            </a:pPr>
            <a:r>
              <a:rPr lang="en-US" dirty="0"/>
              <a:t>What will be our primary source of income during retirement?</a:t>
            </a:r>
          </a:p>
          <a:p>
            <a:pPr marL="177819" indent="-177819">
              <a:buFont typeface="Arial" panose="020B0604020202020204" pitchFamily="34" charset="0"/>
              <a:buChar char="•"/>
            </a:pPr>
            <a:r>
              <a:rPr lang="en-US" dirty="0"/>
              <a:t>Will I work post-retirement? Will my partner?</a:t>
            </a:r>
          </a:p>
          <a:p>
            <a:pPr marL="177819" indent="-177819">
              <a:buFont typeface="Arial" panose="020B0604020202020204" pitchFamily="34" charset="0"/>
              <a:buChar char="•"/>
            </a:pPr>
            <a:r>
              <a:rPr lang="en-US" dirty="0"/>
              <a:t>What age do I want to retire? Does my partner know this?</a:t>
            </a:r>
          </a:p>
          <a:p>
            <a:pPr marL="177819" indent="-177819">
              <a:buFont typeface="Arial" panose="020B0604020202020204" pitchFamily="34" charset="0"/>
              <a:buChar char="•"/>
            </a:pPr>
            <a:r>
              <a:rPr lang="en-US" dirty="0"/>
              <a:t>Who should my partner speak to about financial advice if I am incapacitated?</a:t>
            </a:r>
          </a:p>
          <a:p>
            <a:endParaRPr lang="en-US" dirty="0"/>
          </a:p>
          <a:p>
            <a:r>
              <a:rPr lang="en-US" dirty="0"/>
              <a:t>These are just a handful of questions you’ll need to think about and discuss. In fact, you should give serious consideration to every facet of your retirement.</a:t>
            </a:r>
          </a:p>
        </p:txBody>
      </p:sp>
      <p:sp>
        <p:nvSpPr>
          <p:cNvPr id="5" name="Footer Placeholder 4"/>
          <p:cNvSpPr>
            <a:spLocks noGrp="1"/>
          </p:cNvSpPr>
          <p:nvPr>
            <p:ph type="ftr" sz="quarter" idx="10"/>
          </p:nvPr>
        </p:nvSpPr>
        <p:spPr/>
        <p:txBody>
          <a:bodyPr/>
          <a:lstStyle/>
          <a:p>
            <a:r>
              <a:rPr lang="en-US" dirty="0"/>
              <a:t>© 2003 – 2023 Financial Educators Network®</a:t>
            </a:r>
          </a:p>
        </p:txBody>
      </p:sp>
    </p:spTree>
    <p:extLst>
      <p:ext uri="{BB962C8B-B14F-4D97-AF65-F5344CB8AC3E}">
        <p14:creationId xmlns:p14="http://schemas.microsoft.com/office/powerpoint/2010/main" val="3229047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0"/>
          </p:nvPr>
        </p:nvSpPr>
        <p:spPr/>
        <p:txBody>
          <a:bodyPr/>
          <a:lstStyle/>
          <a:p>
            <a:r>
              <a:rPr lang="en-US" dirty="0"/>
              <a:t>© 2003 – 2023 Financial Educators Network®</a:t>
            </a:r>
          </a:p>
        </p:txBody>
      </p:sp>
    </p:spTree>
    <p:extLst>
      <p:ext uri="{BB962C8B-B14F-4D97-AF65-F5344CB8AC3E}">
        <p14:creationId xmlns:p14="http://schemas.microsoft.com/office/powerpoint/2010/main" val="2132637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PERSONAL &amp; PARTNER EXERCISE</a:t>
            </a:r>
          </a:p>
          <a:p>
            <a:endParaRPr lang="en-US" dirty="0"/>
          </a:p>
          <a:p>
            <a:r>
              <a:rPr lang="en-US" dirty="0"/>
              <a:t>Take a pen and a few moments to go through the following statements. Don’t think about any single one too hard, just circle whatever you feel best represents your beliefs and intentions for retirement. </a:t>
            </a:r>
          </a:p>
          <a:p>
            <a:endParaRPr lang="en-US" dirty="0"/>
          </a:p>
          <a:p>
            <a:r>
              <a:rPr lang="en-US" dirty="0"/>
              <a:t>Take a look at your results: </a:t>
            </a:r>
          </a:p>
          <a:p>
            <a:endParaRPr lang="en-US" dirty="0"/>
          </a:p>
          <a:p>
            <a:pPr marL="177819" indent="-177819">
              <a:buFont typeface="Arial" panose="020B0604020202020204" pitchFamily="34" charset="0"/>
              <a:buChar char="•"/>
            </a:pPr>
            <a:r>
              <a:rPr lang="en-US" dirty="0"/>
              <a:t>What did you circle? </a:t>
            </a:r>
          </a:p>
          <a:p>
            <a:pPr marL="177819" indent="-177819">
              <a:buFont typeface="Arial" panose="020B0604020202020204" pitchFamily="34" charset="0"/>
              <a:buChar char="•"/>
            </a:pPr>
            <a:r>
              <a:rPr lang="en-US" dirty="0"/>
              <a:t>If you’re here with a partner, what did they circle? </a:t>
            </a:r>
          </a:p>
          <a:p>
            <a:pPr marL="177819" indent="-177819">
              <a:buFont typeface="Arial" panose="020B0604020202020204" pitchFamily="34" charset="0"/>
              <a:buChar char="•"/>
            </a:pPr>
            <a:r>
              <a:rPr lang="en-US" dirty="0"/>
              <a:t>What will it take to fulfill their dreams and goals? How about yours? </a:t>
            </a:r>
          </a:p>
          <a:p>
            <a:pPr marL="177819" indent="-177819">
              <a:buFont typeface="Arial" panose="020B0604020202020204" pitchFamily="34" charset="0"/>
              <a:buChar char="•"/>
            </a:pPr>
            <a:r>
              <a:rPr lang="en-US" dirty="0"/>
              <a:t>Are there any potential misunderstandings or conflicts you’ll need to discuss in greater depth?</a:t>
            </a:r>
          </a:p>
        </p:txBody>
      </p:sp>
      <p:sp>
        <p:nvSpPr>
          <p:cNvPr id="5" name="Footer Placeholder 4"/>
          <p:cNvSpPr>
            <a:spLocks noGrp="1"/>
          </p:cNvSpPr>
          <p:nvPr>
            <p:ph type="ftr" sz="quarter" idx="10"/>
          </p:nvPr>
        </p:nvSpPr>
        <p:spPr/>
        <p:txBody>
          <a:bodyPr/>
          <a:lstStyle/>
          <a:p>
            <a:r>
              <a:rPr lang="en-US" dirty="0"/>
              <a:t>© 2003 – 2023 Financial Educators Network®</a:t>
            </a:r>
          </a:p>
        </p:txBody>
      </p:sp>
    </p:spTree>
    <p:extLst>
      <p:ext uri="{BB962C8B-B14F-4D97-AF65-F5344CB8AC3E}">
        <p14:creationId xmlns:p14="http://schemas.microsoft.com/office/powerpoint/2010/main" val="2223761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RETIREMENT CONSIDERATIONS</a:t>
            </a:r>
          </a:p>
          <a:p>
            <a:endParaRPr lang="en-US" dirty="0"/>
          </a:p>
          <a:p>
            <a:r>
              <a:rPr lang="en-US" dirty="0"/>
              <a:t>You may have come today with a number of questions about retirement. These questions may include:</a:t>
            </a:r>
          </a:p>
          <a:p>
            <a:endParaRPr lang="en-US" dirty="0"/>
          </a:p>
          <a:p>
            <a:pPr marL="177819" indent="-177819">
              <a:buFont typeface="Arial" panose="020B0604020202020204" pitchFamily="34" charset="0"/>
              <a:buChar char="•"/>
            </a:pPr>
            <a:r>
              <a:rPr lang="en-US" dirty="0"/>
              <a:t>Can I begin my new retirement today and just work part-time?</a:t>
            </a:r>
          </a:p>
          <a:p>
            <a:pPr marL="177819" indent="-177819">
              <a:buFont typeface="Arial" panose="020B0604020202020204" pitchFamily="34" charset="0"/>
              <a:buChar char="•"/>
            </a:pPr>
            <a:r>
              <a:rPr lang="en-US" dirty="0"/>
              <a:t>Do I prefer a more traditional retirement?</a:t>
            </a:r>
          </a:p>
          <a:p>
            <a:pPr marL="177819" indent="-177819">
              <a:buFont typeface="Arial" panose="020B0604020202020204" pitchFamily="34" charset="0"/>
              <a:buChar char="•"/>
            </a:pPr>
            <a:r>
              <a:rPr lang="en-US" dirty="0"/>
              <a:t>Does my spouse share my view of an ideal retirement?</a:t>
            </a:r>
          </a:p>
          <a:p>
            <a:endParaRPr lang="en-US" dirty="0"/>
          </a:p>
          <a:p>
            <a:r>
              <a:rPr lang="en-US" dirty="0"/>
              <a:t>All of these life choices and different scenarios make retirement planning today more complex than ever. The financial world continually changes, with new tax laws, investment choices and insurance products as well as increasingly sophisticated financial strategies.</a:t>
            </a:r>
          </a:p>
        </p:txBody>
      </p:sp>
      <p:sp>
        <p:nvSpPr>
          <p:cNvPr id="5" name="Footer Placeholder 4"/>
          <p:cNvSpPr>
            <a:spLocks noGrp="1"/>
          </p:cNvSpPr>
          <p:nvPr>
            <p:ph type="ftr" sz="quarter" idx="10"/>
          </p:nvPr>
        </p:nvSpPr>
        <p:spPr/>
        <p:txBody>
          <a:bodyPr/>
          <a:lstStyle/>
          <a:p>
            <a:r>
              <a:rPr lang="en-US" dirty="0"/>
              <a:t>© 2003 – 2023 Financial Educators Network®</a:t>
            </a:r>
          </a:p>
        </p:txBody>
      </p:sp>
    </p:spTree>
    <p:extLst>
      <p:ext uri="{BB962C8B-B14F-4D97-AF65-F5344CB8AC3E}">
        <p14:creationId xmlns:p14="http://schemas.microsoft.com/office/powerpoint/2010/main" val="1923600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RETIREMENT PLANNING PROCESS</a:t>
            </a:r>
          </a:p>
          <a:p>
            <a:endParaRPr lang="en-US" dirty="0"/>
          </a:p>
          <a:p>
            <a:r>
              <a:rPr lang="en-US" dirty="0"/>
              <a:t>Since most people view their retirement differently today, it makes</a:t>
            </a:r>
          </a:p>
          <a:p>
            <a:r>
              <a:rPr lang="en-US" dirty="0"/>
              <a:t>sense that the planning process has changed as well.</a:t>
            </a:r>
          </a:p>
          <a:p>
            <a:endParaRPr lang="en-US" dirty="0"/>
          </a:p>
          <a:p>
            <a:r>
              <a:rPr lang="en-US" dirty="0"/>
              <a:t>The Traditional Retirement Planning Process</a:t>
            </a:r>
          </a:p>
          <a:p>
            <a:endParaRPr lang="en-US" dirty="0"/>
          </a:p>
          <a:p>
            <a:r>
              <a:rPr lang="en-US" dirty="0"/>
              <a:t>People once bought these relatively simple financial products in</a:t>
            </a:r>
          </a:p>
          <a:p>
            <a:r>
              <a:rPr lang="en-US" dirty="0"/>
              <a:t>preparation for retirement:</a:t>
            </a:r>
          </a:p>
          <a:p>
            <a:endParaRPr lang="en-US" dirty="0"/>
          </a:p>
          <a:p>
            <a:pPr marL="177819" indent="-177819">
              <a:buFont typeface="Arial" panose="020B0604020202020204" pitchFamily="34" charset="0"/>
              <a:buChar char="•"/>
            </a:pPr>
            <a:r>
              <a:rPr lang="en-US" dirty="0"/>
              <a:t>Insurance from their insurance agent</a:t>
            </a:r>
          </a:p>
          <a:p>
            <a:pPr marL="177819" indent="-177819">
              <a:buFont typeface="Arial" panose="020B0604020202020204" pitchFamily="34" charset="0"/>
              <a:buChar char="•"/>
            </a:pPr>
            <a:r>
              <a:rPr lang="en-US" dirty="0"/>
              <a:t>Stocks and bonds from their broker</a:t>
            </a:r>
          </a:p>
          <a:p>
            <a:pPr marL="177819" indent="-177819">
              <a:buFont typeface="Arial" panose="020B0604020202020204" pitchFamily="34" charset="0"/>
              <a:buChar char="•"/>
            </a:pPr>
            <a:r>
              <a:rPr lang="en-US" dirty="0"/>
              <a:t>Certificates of deposit from their bank</a:t>
            </a:r>
          </a:p>
        </p:txBody>
      </p:sp>
      <p:sp>
        <p:nvSpPr>
          <p:cNvPr id="5" name="Footer Placeholder 4"/>
          <p:cNvSpPr>
            <a:spLocks noGrp="1"/>
          </p:cNvSpPr>
          <p:nvPr>
            <p:ph type="ftr" sz="quarter" idx="10"/>
          </p:nvPr>
        </p:nvSpPr>
        <p:spPr/>
        <p:txBody>
          <a:bodyPr/>
          <a:lstStyle/>
          <a:p>
            <a:r>
              <a:rPr lang="en-US" dirty="0"/>
              <a:t>© 2003 – 2023 Financial Educators Network®</a:t>
            </a:r>
          </a:p>
        </p:txBody>
      </p:sp>
    </p:spTree>
    <p:extLst>
      <p:ext uri="{BB962C8B-B14F-4D97-AF65-F5344CB8AC3E}">
        <p14:creationId xmlns:p14="http://schemas.microsoft.com/office/powerpoint/2010/main" val="1803155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RETIREMENT PLANNING PROCESS</a:t>
            </a:r>
          </a:p>
          <a:p>
            <a:endParaRPr lang="en-US" dirty="0"/>
          </a:p>
          <a:p>
            <a:r>
              <a:rPr lang="en-US" b="0" dirty="0"/>
              <a:t>The New Retirement Planning Process</a:t>
            </a:r>
          </a:p>
          <a:p>
            <a:endParaRPr lang="en-US" dirty="0"/>
          </a:p>
          <a:p>
            <a:pPr marL="237093" indent="-237093">
              <a:buFont typeface="+mj-lt"/>
              <a:buAutoNum type="arabicPeriod"/>
            </a:pPr>
            <a:r>
              <a:rPr lang="en-US" dirty="0"/>
              <a:t>Determine the outcome you want to achieve</a:t>
            </a:r>
          </a:p>
          <a:p>
            <a:pPr marL="237093" indent="-237093">
              <a:buFont typeface="+mj-lt"/>
              <a:buAutoNum type="arabicPeriod"/>
            </a:pPr>
            <a:r>
              <a:rPr lang="en-US" dirty="0"/>
              <a:t>Educate yourself to make informed decisions</a:t>
            </a:r>
          </a:p>
          <a:p>
            <a:pPr marL="237093" indent="-237093">
              <a:buFont typeface="+mj-lt"/>
              <a:buAutoNum type="arabicPeriod"/>
            </a:pPr>
            <a:r>
              <a:rPr lang="en-US" dirty="0"/>
              <a:t>Analyze your current financial situation</a:t>
            </a:r>
          </a:p>
          <a:p>
            <a:pPr marL="237093" indent="-237093">
              <a:buFont typeface="+mj-lt"/>
              <a:buAutoNum type="arabicPeriod"/>
            </a:pPr>
            <a:r>
              <a:rPr lang="en-US" dirty="0"/>
              <a:t>Develop a comprehensive financial plan to address all possible scenarios, including job loss, health problems or disability, changes to Social Security benefits, death in the family</a:t>
            </a:r>
          </a:p>
          <a:p>
            <a:pPr marL="237093" indent="-237093">
              <a:buFont typeface="+mj-lt"/>
              <a:buAutoNum type="arabicPeriod"/>
            </a:pPr>
            <a:r>
              <a:rPr lang="en-US" dirty="0"/>
              <a:t>Implement the plan, selecting the financial products necessary for a coordinated portfolio</a:t>
            </a:r>
          </a:p>
          <a:p>
            <a:pPr marL="237093" indent="-237093">
              <a:buFont typeface="+mj-lt"/>
              <a:buAutoNum type="arabicPeriod"/>
            </a:pPr>
            <a:r>
              <a:rPr lang="en-US" dirty="0"/>
              <a:t>Review your plan and adjust over time</a:t>
            </a:r>
          </a:p>
        </p:txBody>
      </p:sp>
      <p:sp>
        <p:nvSpPr>
          <p:cNvPr id="5" name="Footer Placeholder 4"/>
          <p:cNvSpPr>
            <a:spLocks noGrp="1"/>
          </p:cNvSpPr>
          <p:nvPr>
            <p:ph type="ftr" sz="quarter" idx="10"/>
          </p:nvPr>
        </p:nvSpPr>
        <p:spPr/>
        <p:txBody>
          <a:bodyPr/>
          <a:lstStyle/>
          <a:p>
            <a:r>
              <a:rPr lang="en-US" dirty="0"/>
              <a:t>© 2003 – 2023 Financial Educators Network®</a:t>
            </a:r>
          </a:p>
        </p:txBody>
      </p:sp>
    </p:spTree>
    <p:extLst>
      <p:ext uri="{BB962C8B-B14F-4D97-AF65-F5344CB8AC3E}">
        <p14:creationId xmlns:p14="http://schemas.microsoft.com/office/powerpoint/2010/main" val="1487765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THIS COURSE</a:t>
            </a:r>
          </a:p>
          <a:p>
            <a:endParaRPr lang="en-US" dirty="0"/>
          </a:p>
          <a:p>
            <a:r>
              <a:rPr lang="en-US" dirty="0"/>
              <a:t>Section 2: Retirement Needs &amp; Expenses</a:t>
            </a:r>
          </a:p>
          <a:p>
            <a:endParaRPr lang="en-US" dirty="0"/>
          </a:p>
          <a:p>
            <a:r>
              <a:rPr lang="en-US" dirty="0"/>
              <a:t>Only 18% of workers plan to retire before age 60. But about three times as many (34%) actually do. In fact, only 6% of workers make it to 70 before retiring, a fraction of the number who once intended to work to that age. Are you prepared to stop working earlier than expected? This section will help you determine how much you’ll need and when you can retire—and if you could retire today and still maintain your desired lifestyle.</a:t>
            </a:r>
          </a:p>
          <a:p>
            <a:endParaRPr lang="en-US" dirty="0"/>
          </a:p>
          <a:p>
            <a:r>
              <a:rPr lang="en-US" dirty="0"/>
              <a:t>Section 3: Retirement Roadblocks &amp; Mistakes</a:t>
            </a:r>
          </a:p>
          <a:p>
            <a:endParaRPr lang="en-US" dirty="0"/>
          </a:p>
          <a:p>
            <a:r>
              <a:rPr lang="en-US" dirty="0"/>
              <a:t>Retirement planning mistakes are frighteningly common, easy to make and may have an outsized impact on your financial future. Section 3 covers the most widespread retirement planning missteps, including one you may be making right now—namely failing to take full advantage of legal strategies to minimize your yearly tax liability.</a:t>
            </a:r>
          </a:p>
        </p:txBody>
      </p:sp>
      <p:sp>
        <p:nvSpPr>
          <p:cNvPr id="5" name="Footer Placeholder 4"/>
          <p:cNvSpPr>
            <a:spLocks noGrp="1"/>
          </p:cNvSpPr>
          <p:nvPr>
            <p:ph type="ftr" sz="quarter" idx="10"/>
          </p:nvPr>
        </p:nvSpPr>
        <p:spPr/>
        <p:txBody>
          <a:bodyPr/>
          <a:lstStyle/>
          <a:p>
            <a:r>
              <a:rPr lang="en-US" dirty="0"/>
              <a:t>© 2003 – 2023 Financial Educators Network®</a:t>
            </a:r>
          </a:p>
        </p:txBody>
      </p:sp>
    </p:spTree>
    <p:extLst>
      <p:ext uri="{BB962C8B-B14F-4D97-AF65-F5344CB8AC3E}">
        <p14:creationId xmlns:p14="http://schemas.microsoft.com/office/powerpoint/2010/main" val="2962186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0"/>
          </p:nvPr>
        </p:nvSpPr>
        <p:spPr/>
        <p:txBody>
          <a:bodyPr/>
          <a:lstStyle/>
          <a:p>
            <a:r>
              <a:rPr lang="en-US" dirty="0"/>
              <a:t>© 2003 – 2023 Financial Educators Network®</a:t>
            </a:r>
          </a:p>
        </p:txBody>
      </p:sp>
    </p:spTree>
    <p:extLst>
      <p:ext uri="{BB962C8B-B14F-4D97-AF65-F5344CB8AC3E}">
        <p14:creationId xmlns:p14="http://schemas.microsoft.com/office/powerpoint/2010/main" val="39242855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THIS COURSE</a:t>
            </a:r>
          </a:p>
          <a:p>
            <a:br>
              <a:rPr lang="en-US" dirty="0"/>
            </a:br>
            <a:r>
              <a:rPr lang="en-US" dirty="0"/>
              <a:t>Section 4: Retirement Income Sources</a:t>
            </a:r>
          </a:p>
          <a:p>
            <a:endParaRPr lang="en-US" dirty="0"/>
          </a:p>
          <a:p>
            <a:r>
              <a:rPr lang="en-US" dirty="0"/>
              <a:t>Many Social Security recipients do not employ the strategies needed to maximize their monthly earned benefits check; in some cases leaving thousands, or even tens of thousands of dollars unclaimed. Your local Social Security Claims Specialist may even steer you towards one of these less-effective strategies! This public program has become increasingly complicated since inception, and factors like age, marital status (past or present), spousal earnings (including from a previous marriage), survivor status, disability and other considerations can make a substantial difference in the actual dollar amount on a beneficiary’s monthly check. It’s critical that you learn to advocate for yourself and develop a personalized strategy to maximize your earned benefits over the course of your retirement. This section will also cover other retirement income sources and considerations, including employer-sponsored retirement plans, IRAs and IRA to Roth IRA conversions.</a:t>
            </a:r>
          </a:p>
          <a:p>
            <a:endParaRPr lang="en-US" dirty="0"/>
          </a:p>
        </p:txBody>
      </p:sp>
      <p:sp>
        <p:nvSpPr>
          <p:cNvPr id="5" name="Footer Placeholder 4"/>
          <p:cNvSpPr>
            <a:spLocks noGrp="1"/>
          </p:cNvSpPr>
          <p:nvPr>
            <p:ph type="ftr" sz="quarter" idx="10"/>
          </p:nvPr>
        </p:nvSpPr>
        <p:spPr/>
        <p:txBody>
          <a:bodyPr/>
          <a:lstStyle/>
          <a:p>
            <a:r>
              <a:rPr lang="en-US" dirty="0"/>
              <a:t>© 2003 – 2023 Financial Educators Network®</a:t>
            </a:r>
          </a:p>
        </p:txBody>
      </p:sp>
    </p:spTree>
    <p:extLst>
      <p:ext uri="{BB962C8B-B14F-4D97-AF65-F5344CB8AC3E}">
        <p14:creationId xmlns:p14="http://schemas.microsoft.com/office/powerpoint/2010/main" val="3718797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THIS COURSE</a:t>
            </a:r>
          </a:p>
          <a:p>
            <a:endParaRPr lang="en-US" dirty="0"/>
          </a:p>
          <a:p>
            <a:r>
              <a:rPr lang="en-US" dirty="0"/>
              <a:t>Section 5: Retirement Plan Distributions</a:t>
            </a:r>
          </a:p>
          <a:p>
            <a:endParaRPr lang="en-US" dirty="0"/>
          </a:p>
          <a:p>
            <a:r>
              <a:rPr lang="en-US" dirty="0"/>
              <a:t>You’ve planned. You’ve saved. You’ve invested wisely. Now how do you take money out of your retirement accounts while maintaining financial flexibility? We’ll use this section to compare retirement plan distribution choices and evaluate your options, including a look at what happens should you need emergency access to funds. It’s an important topic to carefully consider: once made, many of these decisions cannot be reversed.</a:t>
            </a:r>
          </a:p>
          <a:p>
            <a:endParaRPr lang="en-US" dirty="0"/>
          </a:p>
          <a:p>
            <a:r>
              <a:rPr lang="en-US" dirty="0"/>
              <a:t>Section 6: Investments</a:t>
            </a:r>
          </a:p>
          <a:p>
            <a:endParaRPr lang="en-US" dirty="0"/>
          </a:p>
          <a:p>
            <a:r>
              <a:rPr lang="en-US" dirty="0"/>
              <a:t>This section covers investment-related subjects and terminology, including cash accounts, bonds, markets, stocks, mutual funds, exchange-traded funds and individually managed accounts. We will also discuss a number of important pre-investment considerations such as common investment risks and portfolio risk management strategies.</a:t>
            </a:r>
          </a:p>
          <a:p>
            <a:endParaRPr lang="en-US" dirty="0"/>
          </a:p>
        </p:txBody>
      </p:sp>
      <p:sp>
        <p:nvSpPr>
          <p:cNvPr id="5" name="Footer Placeholder 4"/>
          <p:cNvSpPr>
            <a:spLocks noGrp="1"/>
          </p:cNvSpPr>
          <p:nvPr>
            <p:ph type="ftr" sz="quarter" idx="10"/>
          </p:nvPr>
        </p:nvSpPr>
        <p:spPr/>
        <p:txBody>
          <a:bodyPr/>
          <a:lstStyle/>
          <a:p>
            <a:r>
              <a:rPr lang="en-US" dirty="0"/>
              <a:t>© 2003 – 2023 Financial Educators Network®</a:t>
            </a:r>
          </a:p>
        </p:txBody>
      </p:sp>
    </p:spTree>
    <p:extLst>
      <p:ext uri="{BB962C8B-B14F-4D97-AF65-F5344CB8AC3E}">
        <p14:creationId xmlns:p14="http://schemas.microsoft.com/office/powerpoint/2010/main" val="3064859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THIS COURSE</a:t>
            </a:r>
          </a:p>
          <a:p>
            <a:endParaRPr lang="en-US" dirty="0"/>
          </a:p>
          <a:p>
            <a:r>
              <a:rPr lang="en-US" dirty="0"/>
              <a:t>Section 7: Risk Management &amp; Asset Protection</a:t>
            </a:r>
          </a:p>
          <a:p>
            <a:endParaRPr lang="en-US" dirty="0"/>
          </a:p>
          <a:p>
            <a:r>
              <a:rPr lang="en-US" dirty="0"/>
              <a:t>How do you plan to protect yourself from financial loss prior to or during retirement? Where should you shop for insurance coverage? When should you start thinking about long-term health care? This section covers health and asset risk management, including costs, who should consider purchasing and the alternatives. We will discuss varying types of insurance and what to look for in coverage so you can know your options and make smart, informed decisions.</a:t>
            </a:r>
          </a:p>
          <a:p>
            <a:endParaRPr lang="en-US" dirty="0"/>
          </a:p>
        </p:txBody>
      </p:sp>
      <p:sp>
        <p:nvSpPr>
          <p:cNvPr id="5" name="Footer Placeholder 4"/>
          <p:cNvSpPr>
            <a:spLocks noGrp="1"/>
          </p:cNvSpPr>
          <p:nvPr>
            <p:ph type="ftr" sz="quarter" idx="10"/>
          </p:nvPr>
        </p:nvSpPr>
        <p:spPr/>
        <p:txBody>
          <a:bodyPr/>
          <a:lstStyle/>
          <a:p>
            <a:r>
              <a:rPr lang="en-US" dirty="0"/>
              <a:t>© 2003 – 2023 Financial Educators Network®</a:t>
            </a:r>
          </a:p>
        </p:txBody>
      </p:sp>
    </p:spTree>
    <p:extLst>
      <p:ext uri="{BB962C8B-B14F-4D97-AF65-F5344CB8AC3E}">
        <p14:creationId xmlns:p14="http://schemas.microsoft.com/office/powerpoint/2010/main" val="2796874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THIS COURSE</a:t>
            </a:r>
          </a:p>
          <a:p>
            <a:endParaRPr lang="en-US" dirty="0"/>
          </a:p>
          <a:p>
            <a:r>
              <a:rPr lang="en-US" dirty="0"/>
              <a:t>Section 8: Estate Planning</a:t>
            </a:r>
          </a:p>
          <a:p>
            <a:endParaRPr lang="en-US" dirty="0"/>
          </a:p>
          <a:p>
            <a:r>
              <a:rPr lang="en-US" dirty="0"/>
              <a:t>While estate planning is a deeply personal process, too few recognize what they might put their families through if they haven’t completed a living will or planned for their estate. Survivors may be left to contend with complicated, constantly changing tax laws, probate fees, expensive delays, legal challenges, frozen assets and unexpected financial liabilities. Perhaps worst of all, the probate process is conducted and documented using publicly available court records. Retirement Planning Today will cover the strategies and techniques used to ease the often punishingly difficult estate transition and reduce overall income, gift and estate tax liabilities.</a:t>
            </a:r>
          </a:p>
        </p:txBody>
      </p:sp>
      <p:sp>
        <p:nvSpPr>
          <p:cNvPr id="5" name="Footer Placeholder 4"/>
          <p:cNvSpPr>
            <a:spLocks noGrp="1"/>
          </p:cNvSpPr>
          <p:nvPr>
            <p:ph type="ftr" sz="quarter" idx="10"/>
          </p:nvPr>
        </p:nvSpPr>
        <p:spPr/>
        <p:txBody>
          <a:bodyPr/>
          <a:lstStyle/>
          <a:p>
            <a:r>
              <a:rPr lang="en-US" dirty="0"/>
              <a:t>© 2003 – 2023 Financial Educators Network®</a:t>
            </a:r>
          </a:p>
        </p:txBody>
      </p:sp>
    </p:spTree>
    <p:extLst>
      <p:ext uri="{BB962C8B-B14F-4D97-AF65-F5344CB8AC3E}">
        <p14:creationId xmlns:p14="http://schemas.microsoft.com/office/powerpoint/2010/main" val="1895854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0"/>
          </p:nvPr>
        </p:nvSpPr>
        <p:spPr/>
        <p:txBody>
          <a:bodyPr/>
          <a:lstStyle/>
          <a:p>
            <a:r>
              <a:rPr lang="en-US" dirty="0"/>
              <a:t>© 2003 – 2023 Financial Educators Network®</a:t>
            </a:r>
          </a:p>
        </p:txBody>
      </p:sp>
    </p:spTree>
    <p:extLst>
      <p:ext uri="{BB962C8B-B14F-4D97-AF65-F5344CB8AC3E}">
        <p14:creationId xmlns:p14="http://schemas.microsoft.com/office/powerpoint/2010/main" val="26536850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a:p>
            <a:endParaRPr lang="en-US" dirty="0"/>
          </a:p>
          <a:p>
            <a:r>
              <a:rPr lang="en-US" dirty="0"/>
              <a:t>In general, people are retiring earlier and living longer. Although this trend presents many opportunities for retirees, it requires more financial planning and resources to ensure that they don’t outlive their money.</a:t>
            </a:r>
          </a:p>
          <a:p>
            <a:endParaRPr lang="en-US" dirty="0"/>
          </a:p>
          <a:p>
            <a:r>
              <a:rPr lang="en-US" dirty="0"/>
              <a:t>Since many retirees live on a fixed income, inflation can have a big impact on their financial situations. While you can’t control inflation, you can plan for it. In this section, we will examine how inflation can:</a:t>
            </a:r>
          </a:p>
          <a:p>
            <a:endParaRPr lang="en-US" dirty="0"/>
          </a:p>
          <a:p>
            <a:pPr marL="177819" indent="-177819">
              <a:buFont typeface="Arial" panose="020B0604020202020204" pitchFamily="34" charset="0"/>
              <a:buChar char="•"/>
            </a:pPr>
            <a:r>
              <a:rPr lang="en-US" dirty="0"/>
              <a:t>Help you estimate the cost of goods and services in the future</a:t>
            </a:r>
          </a:p>
          <a:p>
            <a:pPr marL="177819" indent="-177819">
              <a:buFont typeface="Arial" panose="020B0604020202020204" pitchFamily="34" charset="0"/>
              <a:buChar char="•"/>
            </a:pPr>
            <a:r>
              <a:rPr lang="en-US" dirty="0"/>
              <a:t>Erode your purchasing power over time</a:t>
            </a:r>
          </a:p>
          <a:p>
            <a:endParaRPr lang="en-US" dirty="0"/>
          </a:p>
          <a:p>
            <a:r>
              <a:rPr lang="en-US" dirty="0"/>
              <a:t>Pre-retirees have varying levels of confidence about their ability to meet their financial needs and goals during retirement. You may be surprised to discover that less than half have tried to determine how much they will need to save!</a:t>
            </a:r>
          </a:p>
        </p:txBody>
      </p:sp>
      <p:sp>
        <p:nvSpPr>
          <p:cNvPr id="5" name="Footer Placeholder 4"/>
          <p:cNvSpPr>
            <a:spLocks noGrp="1"/>
          </p:cNvSpPr>
          <p:nvPr>
            <p:ph type="ftr" sz="quarter" idx="10"/>
          </p:nvPr>
        </p:nvSpPr>
        <p:spPr/>
        <p:txBody>
          <a:bodyPr/>
          <a:lstStyle/>
          <a:p>
            <a:r>
              <a:rPr lang="en-US" dirty="0"/>
              <a:t>© 2003 – 2023 Financial Educators Network®</a:t>
            </a:r>
          </a:p>
        </p:txBody>
      </p:sp>
    </p:spTree>
    <p:extLst>
      <p:ext uri="{BB962C8B-B14F-4D97-AF65-F5344CB8AC3E}">
        <p14:creationId xmlns:p14="http://schemas.microsoft.com/office/powerpoint/2010/main" val="30070877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AMERICANS RETIRE EARLY</a:t>
            </a:r>
          </a:p>
          <a:p>
            <a:endParaRPr lang="en-US" dirty="0"/>
          </a:p>
          <a:p>
            <a:r>
              <a:rPr lang="en-US" dirty="0"/>
              <a:t>Are you financially prepared to weather an unexpectedly early retirement? It’s an important topic to consider, especially given new research suggests that many Americans stop working earlier than planned. Are you one of the 65% of workers who plan to work to age 65 or beyond?</a:t>
            </a:r>
          </a:p>
        </p:txBody>
      </p:sp>
      <p:sp>
        <p:nvSpPr>
          <p:cNvPr id="5" name="Footer Placeholder 4"/>
          <p:cNvSpPr>
            <a:spLocks noGrp="1"/>
          </p:cNvSpPr>
          <p:nvPr>
            <p:ph type="ftr" sz="quarter" idx="10"/>
          </p:nvPr>
        </p:nvSpPr>
        <p:spPr/>
        <p:txBody>
          <a:bodyPr/>
          <a:lstStyle/>
          <a:p>
            <a:r>
              <a:rPr lang="en-US" dirty="0"/>
              <a:t>© 2003 – 2023 Financial Educators Network®</a:t>
            </a:r>
          </a:p>
        </p:txBody>
      </p:sp>
    </p:spTree>
    <p:extLst>
      <p:ext uri="{BB962C8B-B14F-4D97-AF65-F5344CB8AC3E}">
        <p14:creationId xmlns:p14="http://schemas.microsoft.com/office/powerpoint/2010/main" val="1184349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AMERICANS RETIRE EARLY</a:t>
            </a:r>
          </a:p>
          <a:p>
            <a:endParaRPr lang="en-US" dirty="0"/>
          </a:p>
          <a:p>
            <a:r>
              <a:rPr lang="en-US" dirty="0"/>
              <a:t>Would it surprise you to know that 69% of surveyed Americans didn’t even make it to 65? In fact, 31% of those surveyed stopped working before age 60!</a:t>
            </a:r>
          </a:p>
        </p:txBody>
      </p:sp>
      <p:sp>
        <p:nvSpPr>
          <p:cNvPr id="5" name="Footer Placeholder 4"/>
          <p:cNvSpPr>
            <a:spLocks noGrp="1"/>
          </p:cNvSpPr>
          <p:nvPr>
            <p:ph type="ftr" sz="quarter" idx="10"/>
          </p:nvPr>
        </p:nvSpPr>
        <p:spPr/>
        <p:txBody>
          <a:bodyPr/>
          <a:lstStyle/>
          <a:p>
            <a:r>
              <a:rPr lang="en-US" dirty="0"/>
              <a:t>© 2003 – 2023 Financial Educators Network®</a:t>
            </a:r>
          </a:p>
        </p:txBody>
      </p:sp>
    </p:spTree>
    <p:extLst>
      <p:ext uri="{BB962C8B-B14F-4D97-AF65-F5344CB8AC3E}">
        <p14:creationId xmlns:p14="http://schemas.microsoft.com/office/powerpoint/2010/main" val="35643718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LONG MUST YOUR MONEY LAST?</a:t>
            </a:r>
          </a:p>
          <a:p>
            <a:endParaRPr lang="en-US" dirty="0"/>
          </a:p>
          <a:p>
            <a:r>
              <a:rPr lang="en-US" dirty="0"/>
              <a:t>The average life expectancy of Americans continues to rise. This may be due to a combination of factors including medical advances, better nutrition and healthier lifestyles.</a:t>
            </a:r>
          </a:p>
          <a:p>
            <a:endParaRPr lang="en-US" dirty="0"/>
          </a:p>
          <a:p>
            <a:r>
              <a:rPr lang="en-US" dirty="0"/>
              <a:t>When planning for your retirement, it is important to consider that you may live to be 80… 90… 100… or more. Your retirement plan should be designed to help you maintain independence and preserve your lifestyle throughout retirement.</a:t>
            </a:r>
          </a:p>
          <a:p>
            <a:endParaRPr lang="en-US" dirty="0"/>
          </a:p>
          <a:p>
            <a:r>
              <a:rPr lang="en-US" dirty="0"/>
              <a:t>The chart shows the life expectancy of Americans between the ages of 40 and 80. This chart illustrates that each year you age, your life expectancy increases.</a:t>
            </a:r>
          </a:p>
        </p:txBody>
      </p:sp>
      <p:sp>
        <p:nvSpPr>
          <p:cNvPr id="5" name="Footer Placeholder 4"/>
          <p:cNvSpPr>
            <a:spLocks noGrp="1"/>
          </p:cNvSpPr>
          <p:nvPr>
            <p:ph type="ftr" sz="quarter" idx="10"/>
          </p:nvPr>
        </p:nvSpPr>
        <p:spPr/>
        <p:txBody>
          <a:bodyPr/>
          <a:lstStyle/>
          <a:p>
            <a:r>
              <a:rPr lang="en-US" dirty="0"/>
              <a:t>© 2003 – 2023 Financial Educators Network®</a:t>
            </a:r>
          </a:p>
        </p:txBody>
      </p:sp>
    </p:spTree>
    <p:extLst>
      <p:ext uri="{BB962C8B-B14F-4D97-AF65-F5344CB8AC3E}">
        <p14:creationId xmlns:p14="http://schemas.microsoft.com/office/powerpoint/2010/main" val="18606187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 RATES OF INFLATION</a:t>
            </a:r>
          </a:p>
          <a:p>
            <a:endParaRPr lang="en-US" dirty="0"/>
          </a:p>
          <a:p>
            <a:r>
              <a:rPr lang="en-US" dirty="0"/>
              <a:t>Over time, inflation erodes the purchasing power of your dollars. Historical statistics show that inflation can be volatile and unpredictable. A low inflation rate today doesn’t guarantee a low or even moderate inflation rate over the next 20–30 years.</a:t>
            </a:r>
          </a:p>
        </p:txBody>
      </p:sp>
      <p:sp>
        <p:nvSpPr>
          <p:cNvPr id="5" name="Footer Placeholder 4"/>
          <p:cNvSpPr>
            <a:spLocks noGrp="1"/>
          </p:cNvSpPr>
          <p:nvPr>
            <p:ph type="ftr" sz="quarter" idx="10"/>
          </p:nvPr>
        </p:nvSpPr>
        <p:spPr/>
        <p:txBody>
          <a:bodyPr/>
          <a:lstStyle/>
          <a:p>
            <a:r>
              <a:rPr lang="en-US" dirty="0"/>
              <a:t>© 2003 – 2023 Financial Educators Network®</a:t>
            </a:r>
          </a:p>
        </p:txBody>
      </p:sp>
    </p:spTree>
    <p:extLst>
      <p:ext uri="{BB962C8B-B14F-4D97-AF65-F5344CB8AC3E}">
        <p14:creationId xmlns:p14="http://schemas.microsoft.com/office/powerpoint/2010/main" val="2664744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0"/>
          </p:nvPr>
        </p:nvSpPr>
        <p:spPr/>
        <p:txBody>
          <a:bodyPr/>
          <a:lstStyle/>
          <a:p>
            <a:r>
              <a:rPr lang="en-US" dirty="0"/>
              <a:t>© 2003 – 2023 Financial Educators Network®</a:t>
            </a:r>
          </a:p>
        </p:txBody>
      </p:sp>
    </p:spTree>
    <p:extLst>
      <p:ext uri="{BB962C8B-B14F-4D97-AF65-F5344CB8AC3E}">
        <p14:creationId xmlns:p14="http://schemas.microsoft.com/office/powerpoint/2010/main" val="15529322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INFLATION &amp; PURCHASING POWER</a:t>
            </a:r>
          </a:p>
          <a:p>
            <a:endParaRPr lang="en-US" dirty="0"/>
          </a:p>
          <a:p>
            <a:r>
              <a:rPr lang="en-US" dirty="0"/>
              <a:t>Inflation erodes the purchasing power of dollars in the future and compounds in a negative direction. This is an important planning consideration, especially for anyone retiring on a fixed income. This table shows how much money would be required to equal one dollar of today’s purchasing power under a number of hypothetical annual inflation scenarios. </a:t>
            </a:r>
          </a:p>
        </p:txBody>
      </p:sp>
      <p:sp>
        <p:nvSpPr>
          <p:cNvPr id="5" name="Footer Placeholder 4"/>
          <p:cNvSpPr>
            <a:spLocks noGrp="1"/>
          </p:cNvSpPr>
          <p:nvPr>
            <p:ph type="ftr" sz="quarter" idx="10"/>
          </p:nvPr>
        </p:nvSpPr>
        <p:spPr/>
        <p:txBody>
          <a:bodyPr/>
          <a:lstStyle/>
          <a:p>
            <a:r>
              <a:rPr lang="en-US" dirty="0"/>
              <a:t>© 2003 – 2023 Financial Educators Network®</a:t>
            </a:r>
          </a:p>
        </p:txBody>
      </p:sp>
    </p:spTree>
    <p:extLst>
      <p:ext uri="{BB962C8B-B14F-4D97-AF65-F5344CB8AC3E}">
        <p14:creationId xmlns:p14="http://schemas.microsoft.com/office/powerpoint/2010/main" val="3098070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184">
              <a:defRPr/>
            </a:pPr>
            <a:r>
              <a:rPr lang="en-US" dirty="0"/>
              <a:t>INFLATION &amp; PURCHASING POWER</a:t>
            </a:r>
          </a:p>
          <a:p>
            <a:endParaRPr lang="en-US" dirty="0"/>
          </a:p>
          <a:p>
            <a:r>
              <a:rPr lang="en-US" dirty="0"/>
              <a:t>At a 3% inflation rate, approximately how much income would be required to create the equivalent of $5,000 in today’s dollars? </a:t>
            </a:r>
          </a:p>
        </p:txBody>
      </p:sp>
      <p:sp>
        <p:nvSpPr>
          <p:cNvPr id="5" name="Footer Placeholder 4"/>
          <p:cNvSpPr>
            <a:spLocks noGrp="1"/>
          </p:cNvSpPr>
          <p:nvPr>
            <p:ph type="ftr" sz="quarter" idx="10"/>
          </p:nvPr>
        </p:nvSpPr>
        <p:spPr/>
        <p:txBody>
          <a:bodyPr/>
          <a:lstStyle/>
          <a:p>
            <a:r>
              <a:rPr lang="en-US" dirty="0"/>
              <a:t>© 2003 – 2023 Financial Educators Network®</a:t>
            </a:r>
          </a:p>
        </p:txBody>
      </p:sp>
    </p:spTree>
    <p:extLst>
      <p:ext uri="{BB962C8B-B14F-4D97-AF65-F5344CB8AC3E}">
        <p14:creationId xmlns:p14="http://schemas.microsoft.com/office/powerpoint/2010/main" val="2438244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184">
              <a:defRPr/>
            </a:pPr>
            <a:r>
              <a:rPr lang="en-US" dirty="0"/>
              <a:t>INFLATION &amp; PURCHASING POWER</a:t>
            </a:r>
          </a:p>
          <a:p>
            <a:endParaRPr lang="en-US" dirty="0"/>
          </a:p>
          <a:p>
            <a:r>
              <a:rPr lang="en-US" dirty="0"/>
              <a:t>At a 3% inflation rate, what is the approximate future purchasing power of $5,000?</a:t>
            </a:r>
          </a:p>
        </p:txBody>
      </p:sp>
      <p:sp>
        <p:nvSpPr>
          <p:cNvPr id="5" name="Footer Placeholder 4"/>
          <p:cNvSpPr>
            <a:spLocks noGrp="1"/>
          </p:cNvSpPr>
          <p:nvPr>
            <p:ph type="ftr" sz="quarter" idx="10"/>
          </p:nvPr>
        </p:nvSpPr>
        <p:spPr/>
        <p:txBody>
          <a:bodyPr/>
          <a:lstStyle/>
          <a:p>
            <a:r>
              <a:rPr lang="en-US" dirty="0"/>
              <a:t>© 2003 – 2023 Financial Educators Network®</a:t>
            </a:r>
          </a:p>
        </p:txBody>
      </p:sp>
    </p:spTree>
    <p:extLst>
      <p:ext uri="{BB962C8B-B14F-4D97-AF65-F5344CB8AC3E}">
        <p14:creationId xmlns:p14="http://schemas.microsoft.com/office/powerpoint/2010/main" val="2157594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184">
              <a:defRPr/>
            </a:pPr>
            <a:r>
              <a:rPr lang="en-US" dirty="0"/>
              <a:t>INFLATION &amp; INCOME TAXES</a:t>
            </a:r>
          </a:p>
          <a:p>
            <a:endParaRPr lang="en-US" dirty="0"/>
          </a:p>
          <a:p>
            <a:r>
              <a:rPr lang="en-US" dirty="0"/>
              <a:t>As people approach retirement and eventually retire, they tend to become more conservative with their investment selections. As a rule of thumb, this makes good sense. However, it is important not to become too conservative too early. </a:t>
            </a:r>
          </a:p>
          <a:p>
            <a:endParaRPr lang="en-US" dirty="0"/>
          </a:p>
          <a:p>
            <a:r>
              <a:rPr lang="en-US" dirty="0"/>
              <a:t>This chart illustrates how inflation and income taxes can impact investment returns and purchasing power.</a:t>
            </a:r>
          </a:p>
          <a:p>
            <a:endParaRPr lang="en-US" dirty="0"/>
          </a:p>
          <a:p>
            <a:r>
              <a:rPr lang="en-US" dirty="0"/>
              <a:t>Assumptions: </a:t>
            </a:r>
          </a:p>
          <a:p>
            <a:endParaRPr lang="en-US" dirty="0"/>
          </a:p>
          <a:p>
            <a:pPr marL="177819" indent="-177819">
              <a:buFont typeface="Arial" panose="020B0604020202020204" pitchFamily="34" charset="0"/>
              <a:buChar char="•"/>
            </a:pPr>
            <a:r>
              <a:rPr lang="en-US" dirty="0"/>
              <a:t>Annualized return of 5% </a:t>
            </a:r>
          </a:p>
          <a:p>
            <a:pPr marL="177819" indent="-177819">
              <a:buFont typeface="Arial" panose="020B0604020202020204" pitchFamily="34" charset="0"/>
              <a:buChar char="•"/>
            </a:pPr>
            <a:r>
              <a:rPr lang="en-US" dirty="0"/>
              <a:t>Federal income tax bracket of 24% </a:t>
            </a:r>
          </a:p>
          <a:p>
            <a:pPr marL="177819" indent="-177819">
              <a:buFont typeface="Arial" panose="020B0604020202020204" pitchFamily="34" charset="0"/>
              <a:buChar char="•"/>
            </a:pPr>
            <a:r>
              <a:rPr lang="en-US" dirty="0"/>
              <a:t>Inflation rate of 3% </a:t>
            </a:r>
          </a:p>
          <a:p>
            <a:endParaRPr lang="en-US" dirty="0"/>
          </a:p>
        </p:txBody>
      </p:sp>
      <p:sp>
        <p:nvSpPr>
          <p:cNvPr id="5" name="Footer Placeholder 4"/>
          <p:cNvSpPr>
            <a:spLocks noGrp="1"/>
          </p:cNvSpPr>
          <p:nvPr>
            <p:ph type="ftr" sz="quarter" idx="10"/>
          </p:nvPr>
        </p:nvSpPr>
        <p:spPr/>
        <p:txBody>
          <a:bodyPr/>
          <a:lstStyle/>
          <a:p>
            <a:r>
              <a:rPr lang="en-US" dirty="0"/>
              <a:t>© 2003 – 2023 Financial Educators Network®</a:t>
            </a:r>
          </a:p>
        </p:txBody>
      </p:sp>
    </p:spTree>
    <p:extLst>
      <p:ext uri="{BB962C8B-B14F-4D97-AF65-F5344CB8AC3E}">
        <p14:creationId xmlns:p14="http://schemas.microsoft.com/office/powerpoint/2010/main" val="3247387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184">
              <a:defRPr/>
            </a:pPr>
            <a:r>
              <a:rPr lang="en-US" dirty="0"/>
              <a:t>RETIREMENT EXPECTATIONS</a:t>
            </a:r>
          </a:p>
          <a:p>
            <a:pPr defTabSz="474184">
              <a:defRPr/>
            </a:pPr>
            <a:endParaRPr lang="en-US" dirty="0"/>
          </a:p>
          <a:p>
            <a:pPr defTabSz="474184">
              <a:defRPr/>
            </a:pPr>
            <a:r>
              <a:rPr lang="en-US" dirty="0"/>
              <a:t>In a recent survey conducted by the Employee Benefit Research Institute:</a:t>
            </a:r>
          </a:p>
          <a:p>
            <a:endParaRPr lang="en-US" dirty="0"/>
          </a:p>
          <a:p>
            <a:pPr marL="177819" indent="-177819">
              <a:buFont typeface="Arial" panose="020B0604020202020204" pitchFamily="34" charset="0"/>
              <a:buChar char="•"/>
            </a:pPr>
            <a:r>
              <a:rPr lang="en-US" dirty="0"/>
              <a:t>73% of workers are very or somewhat confident they will have enough money to live comfortably throughout retirement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 third of workers and half of retirees who feel less confident cite inflation and the cost of living as the reason for their declining retirement confidence.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70% of workers plan to work for pay in retirement.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Close to half of workers say debt has negatively impacted their ability to save for retirement. </a:t>
            </a:r>
          </a:p>
        </p:txBody>
      </p:sp>
      <p:sp>
        <p:nvSpPr>
          <p:cNvPr id="5" name="Footer Placeholder 4"/>
          <p:cNvSpPr>
            <a:spLocks noGrp="1"/>
          </p:cNvSpPr>
          <p:nvPr>
            <p:ph type="ftr" sz="quarter" idx="10"/>
          </p:nvPr>
        </p:nvSpPr>
        <p:spPr/>
        <p:txBody>
          <a:bodyPr/>
          <a:lstStyle/>
          <a:p>
            <a:r>
              <a:rPr lang="en-US" dirty="0"/>
              <a:t>© 2003 – 2023 Financial Educators Network®</a:t>
            </a:r>
          </a:p>
        </p:txBody>
      </p:sp>
    </p:spTree>
    <p:extLst>
      <p:ext uri="{BB962C8B-B14F-4D97-AF65-F5344CB8AC3E}">
        <p14:creationId xmlns:p14="http://schemas.microsoft.com/office/powerpoint/2010/main" val="16254811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MUCH WILL YOU NEED TO RETIRE?</a:t>
            </a:r>
          </a:p>
          <a:p>
            <a:endParaRPr lang="en-US" dirty="0"/>
          </a:p>
          <a:p>
            <a:r>
              <a:rPr lang="en-US" dirty="0"/>
              <a:t>Many retirement experts estimate that your yearly expenses in retirement will be 80% of your annual pre-retirement expenses. Others estimate your expenses will be 100% of your pre-retirement expenses or more as you’ll have more uncommitted time to spend money. Generally speaking, some of your monthly expenses will increase while others will decrease. How much you will need to retire will depend on your individual situation.</a:t>
            </a:r>
            <a:endParaRPr lang="en-US" baseline="30000" dirty="0"/>
          </a:p>
          <a:p>
            <a:endParaRPr lang="en-US" baseline="30000" dirty="0"/>
          </a:p>
        </p:txBody>
      </p:sp>
      <p:sp>
        <p:nvSpPr>
          <p:cNvPr id="5" name="Footer Placeholder 4"/>
          <p:cNvSpPr>
            <a:spLocks noGrp="1"/>
          </p:cNvSpPr>
          <p:nvPr>
            <p:ph type="ftr" sz="quarter" idx="10"/>
          </p:nvPr>
        </p:nvSpPr>
        <p:spPr/>
        <p:txBody>
          <a:bodyPr/>
          <a:lstStyle/>
          <a:p>
            <a:r>
              <a:rPr lang="en-US" dirty="0"/>
              <a:t>© 2003 – 2023 Financial Educators Network®</a:t>
            </a:r>
          </a:p>
        </p:txBody>
      </p:sp>
    </p:spTree>
    <p:extLst>
      <p:ext uri="{BB962C8B-B14F-4D97-AF65-F5344CB8AC3E}">
        <p14:creationId xmlns:p14="http://schemas.microsoft.com/office/powerpoint/2010/main" val="28179611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MUCH WILL YOU NEED TO RETIRE?</a:t>
            </a:r>
          </a:p>
          <a:p>
            <a:endParaRPr lang="en-US" dirty="0"/>
          </a:p>
          <a:p>
            <a:r>
              <a:rPr lang="en-US" dirty="0"/>
              <a:t>Step 1: Determine Your Monthly Expenses</a:t>
            </a:r>
          </a:p>
          <a:p>
            <a:endParaRPr lang="en-US" dirty="0"/>
          </a:p>
          <a:p>
            <a:r>
              <a:rPr lang="en-US" dirty="0"/>
              <a:t>Let’s take a look at the example of Robert and Sophia. This married couple plans to retire in fifteen years and neither intends to work during retirement. They think they can cut back on their expenses in retirement and live on about 80% of what their lifestyle costs today. </a:t>
            </a:r>
            <a:endParaRPr lang="en-US" baseline="30000" dirty="0"/>
          </a:p>
        </p:txBody>
      </p:sp>
      <p:sp>
        <p:nvSpPr>
          <p:cNvPr id="5" name="Footer Placeholder 4"/>
          <p:cNvSpPr>
            <a:spLocks noGrp="1"/>
          </p:cNvSpPr>
          <p:nvPr>
            <p:ph type="ftr" sz="quarter" idx="10"/>
          </p:nvPr>
        </p:nvSpPr>
        <p:spPr/>
        <p:txBody>
          <a:bodyPr/>
          <a:lstStyle/>
          <a:p>
            <a:r>
              <a:rPr lang="en-US" dirty="0"/>
              <a:t>© 2003 – 2023 Financial Educators Network®</a:t>
            </a:r>
          </a:p>
        </p:txBody>
      </p:sp>
    </p:spTree>
    <p:extLst>
      <p:ext uri="{BB962C8B-B14F-4D97-AF65-F5344CB8AC3E}">
        <p14:creationId xmlns:p14="http://schemas.microsoft.com/office/powerpoint/2010/main" val="38045663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MUCH WILL YOU NEED TO RETIRE?</a:t>
            </a:r>
          </a:p>
          <a:p>
            <a:endParaRPr lang="en-US" dirty="0"/>
          </a:p>
          <a:p>
            <a:r>
              <a:rPr lang="en-US" dirty="0"/>
              <a:t>Step 2: Adjust for Inflation</a:t>
            </a:r>
          </a:p>
          <a:p>
            <a:endParaRPr lang="en-US" dirty="0"/>
          </a:p>
          <a:p>
            <a:r>
              <a:rPr lang="en-US" dirty="0"/>
              <a:t>As we discussed earlier, $4,400 in 15 years won’t have the same buying power as it does today. We’ll need to estimate how inflation could affect Robert and Sophia’s monthly expenses. For the sake of this hypothetical scenario we’ll assume an average inflation rate of 3% over the 15-year period between now and their retirement date. </a:t>
            </a:r>
            <a:endParaRPr lang="en-US" baseline="30000" dirty="0"/>
          </a:p>
        </p:txBody>
      </p:sp>
      <p:sp>
        <p:nvSpPr>
          <p:cNvPr id="5" name="Footer Placeholder 4"/>
          <p:cNvSpPr>
            <a:spLocks noGrp="1"/>
          </p:cNvSpPr>
          <p:nvPr>
            <p:ph type="ftr" sz="quarter" idx="10"/>
          </p:nvPr>
        </p:nvSpPr>
        <p:spPr/>
        <p:txBody>
          <a:bodyPr/>
          <a:lstStyle/>
          <a:p>
            <a:r>
              <a:rPr lang="en-US" dirty="0"/>
              <a:t>© 2003 – 2023 Financial Educators Network®</a:t>
            </a:r>
          </a:p>
        </p:txBody>
      </p:sp>
    </p:spTree>
    <p:extLst>
      <p:ext uri="{BB962C8B-B14F-4D97-AF65-F5344CB8AC3E}">
        <p14:creationId xmlns:p14="http://schemas.microsoft.com/office/powerpoint/2010/main" val="35129498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MUCH WILL YOU NEED TO RETIRE?</a:t>
            </a:r>
          </a:p>
          <a:p>
            <a:endParaRPr lang="en-US" dirty="0"/>
          </a:p>
          <a:p>
            <a:r>
              <a:rPr lang="en-US" dirty="0"/>
              <a:t>Step 2: Adjust for Inflation</a:t>
            </a:r>
          </a:p>
          <a:p>
            <a:endParaRPr lang="en-US" dirty="0"/>
          </a:p>
          <a:p>
            <a:r>
              <a:rPr lang="en-US" dirty="0"/>
              <a:t>As we discussed earlier, $4,400 in 15 years won’t have the same buying power as it does today. We’ll need to estimate how inflation could affect Robert and Sophia’s monthly expenses. For the sake of this hypothetical scenario we’ll assume an average inflation rate of 3% over the 15-year period between now and their retirement date. </a:t>
            </a:r>
            <a:endParaRPr lang="en-US" baseline="30000" dirty="0"/>
          </a:p>
        </p:txBody>
      </p:sp>
      <p:sp>
        <p:nvSpPr>
          <p:cNvPr id="5" name="Footer Placeholder 4"/>
          <p:cNvSpPr>
            <a:spLocks noGrp="1"/>
          </p:cNvSpPr>
          <p:nvPr>
            <p:ph type="ftr" sz="quarter" idx="10"/>
          </p:nvPr>
        </p:nvSpPr>
        <p:spPr/>
        <p:txBody>
          <a:bodyPr/>
          <a:lstStyle/>
          <a:p>
            <a:r>
              <a:rPr lang="en-US" dirty="0"/>
              <a:t>© 2003 – 2023 Financial Educators Network®</a:t>
            </a:r>
          </a:p>
        </p:txBody>
      </p:sp>
    </p:spTree>
    <p:extLst>
      <p:ext uri="{BB962C8B-B14F-4D97-AF65-F5344CB8AC3E}">
        <p14:creationId xmlns:p14="http://schemas.microsoft.com/office/powerpoint/2010/main" val="22781695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184">
              <a:defRPr/>
            </a:pPr>
            <a:r>
              <a:rPr lang="en-US" dirty="0"/>
              <a:t>HOW MUCH WILL YOU NEED TO RETIRE?</a:t>
            </a:r>
          </a:p>
          <a:p>
            <a:endParaRPr lang="en-US" dirty="0"/>
          </a:p>
          <a:p>
            <a:r>
              <a:rPr lang="en-US" dirty="0"/>
              <a:t>Step 3: Turning a Monthly Estimate into a Yearly Estimate</a:t>
            </a:r>
          </a:p>
          <a:p>
            <a:endParaRPr lang="en-US" dirty="0"/>
          </a:p>
          <a:p>
            <a:r>
              <a:rPr lang="en-US" dirty="0"/>
              <a:t>Robert and Sophia’s inflation-adjusted estimated monthly expenses will be approximately $6,855 at retirement. Multiply the monthly estimate by 12 in order to estimate their yearly expenses at retirement. </a:t>
            </a:r>
            <a:endParaRPr lang="en-US" baseline="30000" dirty="0"/>
          </a:p>
        </p:txBody>
      </p:sp>
      <p:sp>
        <p:nvSpPr>
          <p:cNvPr id="5" name="Footer Placeholder 4"/>
          <p:cNvSpPr>
            <a:spLocks noGrp="1"/>
          </p:cNvSpPr>
          <p:nvPr>
            <p:ph type="ftr" sz="quarter" idx="10"/>
          </p:nvPr>
        </p:nvSpPr>
        <p:spPr/>
        <p:txBody>
          <a:bodyPr/>
          <a:lstStyle/>
          <a:p>
            <a:r>
              <a:rPr lang="en-US" dirty="0"/>
              <a:t>© 2003 – 2023 Financial Educators Network®</a:t>
            </a:r>
          </a:p>
        </p:txBody>
      </p:sp>
    </p:spTree>
    <p:extLst>
      <p:ext uri="{BB962C8B-B14F-4D97-AF65-F5344CB8AC3E}">
        <p14:creationId xmlns:p14="http://schemas.microsoft.com/office/powerpoint/2010/main" val="509170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Before You Begin: </a:t>
            </a:r>
            <a:r>
              <a:rPr lang="en-US" dirty="0"/>
              <a:t>Note to attendees that page numbers on the slides correspond to page numbers in the course workbook</a:t>
            </a:r>
          </a:p>
          <a:p>
            <a:pPr marL="192844" indent="-192844">
              <a:buFont typeface="Arial" panose="020B0604020202020204" pitchFamily="34" charset="0"/>
              <a:buChar char="•"/>
            </a:pPr>
            <a:endParaRPr lang="en-US" dirty="0"/>
          </a:p>
          <a:p>
            <a:r>
              <a:rPr lang="en-US" dirty="0"/>
              <a:t>It wasn’t easy to make your way to this course. You likely had to set aside hard-to-find time from your busy schedule, sit in traffic, hunt for the classroom or figure out a new set of videoconferencing instructions.</a:t>
            </a:r>
          </a:p>
          <a:p>
            <a:endParaRPr lang="en-US" dirty="0"/>
          </a:p>
          <a:p>
            <a:r>
              <a:rPr lang="en-US" dirty="0"/>
              <a:t>Many of us are so busy that we’ve never really taken the time to plan out how we’ll live during our retirement years. Without a clear vision of your retirement goals, it’s difficult to prepare financially for the next chapter of your life. </a:t>
            </a:r>
          </a:p>
          <a:p>
            <a:endParaRPr lang="en-US" dirty="0"/>
          </a:p>
          <a:p>
            <a:r>
              <a:rPr lang="en-US" dirty="0"/>
              <a:t>Whether you are at home or in the classroom, take a moment to get comfortable in your chair. Let go of your day at work, the car ride here and all the other things on your mind. You have a unique vision for your retirement, one that is yours and yours alone. Perhaps that vision is of an extended, leisurely vacation; or maybe you’d prefer an active lifestyle filled with work and play. </a:t>
            </a:r>
          </a:p>
          <a:p>
            <a:endParaRPr lang="en-US" dirty="0"/>
          </a:p>
          <a:p>
            <a:r>
              <a:rPr lang="en-US" dirty="0"/>
              <a:t>Focus on that vision. Do you have it in your mind? </a:t>
            </a:r>
          </a:p>
          <a:p>
            <a:endParaRPr lang="en-US" dirty="0"/>
          </a:p>
          <a:p>
            <a:r>
              <a:rPr lang="en-US" dirty="0"/>
              <a:t>Good—you’re ready to begin. Together let’s start the process of designing an individual plan for living a meaningful, fulfilling and secure retirement. </a:t>
            </a:r>
          </a:p>
        </p:txBody>
      </p:sp>
      <p:sp>
        <p:nvSpPr>
          <p:cNvPr id="5" name="Footer Placeholder 4"/>
          <p:cNvSpPr>
            <a:spLocks noGrp="1"/>
          </p:cNvSpPr>
          <p:nvPr>
            <p:ph type="ftr" sz="quarter" idx="10"/>
          </p:nvPr>
        </p:nvSpPr>
        <p:spPr/>
        <p:txBody>
          <a:bodyPr/>
          <a:lstStyle/>
          <a:p>
            <a:r>
              <a:rPr lang="en-US" dirty="0"/>
              <a:t>© 2003 – 2023 Financial Educators Network®</a:t>
            </a:r>
          </a:p>
        </p:txBody>
      </p:sp>
    </p:spTree>
    <p:extLst>
      <p:ext uri="{BB962C8B-B14F-4D97-AF65-F5344CB8AC3E}">
        <p14:creationId xmlns:p14="http://schemas.microsoft.com/office/powerpoint/2010/main" val="39109393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184">
              <a:defRPr/>
            </a:pPr>
            <a:r>
              <a:rPr lang="en-US" dirty="0"/>
              <a:t>HOW MUCH WILL YOU NEED TO RETIRE?</a:t>
            </a:r>
          </a:p>
          <a:p>
            <a:endParaRPr lang="en-US" dirty="0"/>
          </a:p>
          <a:p>
            <a:r>
              <a:rPr lang="en-US" dirty="0"/>
              <a:t>Step 4: Inflation in Retirement</a:t>
            </a:r>
          </a:p>
          <a:p>
            <a:endParaRPr lang="en-US" dirty="0"/>
          </a:p>
          <a:p>
            <a:r>
              <a:rPr lang="en-US" dirty="0"/>
              <a:t>For the sake of simplicity, let’s assume Robert and Sophia are the same age, both expect to retire at age 65 and expect to spend 20 years in retirement.</a:t>
            </a:r>
          </a:p>
          <a:p>
            <a:endParaRPr lang="en-US" dirty="0"/>
          </a:p>
          <a:p>
            <a:r>
              <a:rPr lang="en-US" dirty="0"/>
              <a:t>Let’s assume the inflation rate continues at a steady 3% annually over their 20-year retirement but their living expenses stay the same. How much money will they need over this 20 years? As you can see from the next chart, their expenses today of $5,500 a month (or $66,000 a year) may grow to more than two million dollars over the course of their 20-year retirement.</a:t>
            </a:r>
            <a:endParaRPr lang="en-US" baseline="30000" dirty="0"/>
          </a:p>
        </p:txBody>
      </p:sp>
      <p:sp>
        <p:nvSpPr>
          <p:cNvPr id="5" name="Footer Placeholder 4"/>
          <p:cNvSpPr>
            <a:spLocks noGrp="1"/>
          </p:cNvSpPr>
          <p:nvPr>
            <p:ph type="ftr" sz="quarter" idx="10"/>
          </p:nvPr>
        </p:nvSpPr>
        <p:spPr/>
        <p:txBody>
          <a:bodyPr/>
          <a:lstStyle/>
          <a:p>
            <a:r>
              <a:rPr lang="en-US" dirty="0"/>
              <a:t>© 2003 – 2023 Financial Educators Network®</a:t>
            </a:r>
          </a:p>
        </p:txBody>
      </p:sp>
    </p:spTree>
    <p:extLst>
      <p:ext uri="{BB962C8B-B14F-4D97-AF65-F5344CB8AC3E}">
        <p14:creationId xmlns:p14="http://schemas.microsoft.com/office/powerpoint/2010/main" val="41993631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184">
              <a:defRPr/>
            </a:pPr>
            <a:r>
              <a:rPr lang="en-US" dirty="0"/>
              <a:t>HOW MUCH WILL YOU NEED TO RETIRE?</a:t>
            </a:r>
          </a:p>
          <a:p>
            <a:endParaRPr lang="en-US" dirty="0"/>
          </a:p>
          <a:p>
            <a:r>
              <a:rPr lang="en-US" dirty="0"/>
              <a:t>There are many factors involved in accurately estimating your retirement expenses. Many financial professionals use advanced software to compare different scenarios and calculate retirement expenses. </a:t>
            </a:r>
          </a:p>
          <a:p>
            <a:endParaRPr lang="en-US" dirty="0"/>
          </a:p>
          <a:p>
            <a:pPr defTabSz="474184">
              <a:defRPr/>
            </a:pPr>
            <a:r>
              <a:rPr lang="en-US" dirty="0"/>
              <a:t>As you can see from the chart, their expenses today of $5,500 a month (or $66,000 a year) may grow to more than two million dollars over the course of their 20-year retirement.</a:t>
            </a:r>
            <a:endParaRPr lang="en-US" baseline="30000" dirty="0"/>
          </a:p>
          <a:p>
            <a:endParaRPr lang="en-US" baseline="30000" dirty="0"/>
          </a:p>
        </p:txBody>
      </p:sp>
      <p:sp>
        <p:nvSpPr>
          <p:cNvPr id="5" name="Footer Placeholder 4"/>
          <p:cNvSpPr>
            <a:spLocks noGrp="1"/>
          </p:cNvSpPr>
          <p:nvPr>
            <p:ph type="ftr" sz="quarter" idx="10"/>
          </p:nvPr>
        </p:nvSpPr>
        <p:spPr/>
        <p:txBody>
          <a:bodyPr/>
          <a:lstStyle/>
          <a:p>
            <a:r>
              <a:rPr lang="en-US" dirty="0"/>
              <a:t>© 2003 – 2023 Financial Educators Network®</a:t>
            </a:r>
          </a:p>
        </p:txBody>
      </p:sp>
    </p:spTree>
    <p:extLst>
      <p:ext uri="{BB962C8B-B14F-4D97-AF65-F5344CB8AC3E}">
        <p14:creationId xmlns:p14="http://schemas.microsoft.com/office/powerpoint/2010/main" val="17139755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184">
              <a:defRPr/>
            </a:pPr>
            <a:r>
              <a:rPr lang="en-US" dirty="0"/>
              <a:t>CAN YOU RETIRE TODAY?</a:t>
            </a:r>
          </a:p>
          <a:p>
            <a:pPr defTabSz="474184">
              <a:defRPr/>
            </a:pPr>
            <a:endParaRPr lang="en-US" dirty="0"/>
          </a:p>
          <a:p>
            <a:pPr defTabSz="474184">
              <a:defRPr/>
            </a:pPr>
            <a:r>
              <a:rPr lang="en-US" dirty="0"/>
              <a:t>Are you ready to retire today? Let’s see if you are financially prepared. This chart shows the retirement savings you need today based on your life expectancy and the amount of annual income you need during retirement. </a:t>
            </a:r>
          </a:p>
          <a:p>
            <a:pPr defTabSz="474184">
              <a:defRPr/>
            </a:pPr>
            <a:endParaRPr lang="en-US" dirty="0"/>
          </a:p>
          <a:p>
            <a:r>
              <a:rPr lang="en-US" dirty="0"/>
              <a:t>Assumptions: </a:t>
            </a:r>
          </a:p>
          <a:p>
            <a:endParaRPr lang="en-US" dirty="0"/>
          </a:p>
          <a:p>
            <a:pPr marL="177819" indent="-177819">
              <a:buFont typeface="Arial" panose="020B0604020202020204" pitchFamily="34" charset="0"/>
              <a:buChar char="•"/>
            </a:pPr>
            <a:r>
              <a:rPr lang="en-US" dirty="0"/>
              <a:t>6% annual yield on balance (average)</a:t>
            </a:r>
          </a:p>
          <a:p>
            <a:pPr marL="177819" indent="-177819">
              <a:buFont typeface="Arial" panose="020B0604020202020204" pitchFamily="34" charset="0"/>
              <a:buChar char="•"/>
            </a:pPr>
            <a:r>
              <a:rPr lang="en-US" dirty="0"/>
              <a:t>3% inflation rate </a:t>
            </a:r>
          </a:p>
          <a:p>
            <a:pPr marL="177819" indent="-177819">
              <a:buFont typeface="Arial" panose="020B0604020202020204" pitchFamily="34" charset="0"/>
              <a:buChar char="•"/>
            </a:pPr>
            <a:r>
              <a:rPr lang="en-US" dirty="0"/>
              <a:t>Savings amount is fully invested </a:t>
            </a:r>
          </a:p>
          <a:p>
            <a:pPr marL="177819" indent="-177819">
              <a:buFont typeface="Arial" panose="020B0604020202020204" pitchFamily="34" charset="0"/>
              <a:buChar char="•"/>
            </a:pPr>
            <a:r>
              <a:rPr lang="en-US" dirty="0"/>
              <a:t>Principal is $0 at end of life </a:t>
            </a:r>
            <a:endParaRPr lang="en-US" baseline="30000" dirty="0"/>
          </a:p>
          <a:p>
            <a:endParaRPr lang="en-US" baseline="30000" dirty="0"/>
          </a:p>
        </p:txBody>
      </p:sp>
      <p:sp>
        <p:nvSpPr>
          <p:cNvPr id="5" name="Footer Placeholder 4"/>
          <p:cNvSpPr>
            <a:spLocks noGrp="1"/>
          </p:cNvSpPr>
          <p:nvPr>
            <p:ph type="ftr" sz="quarter" idx="10"/>
          </p:nvPr>
        </p:nvSpPr>
        <p:spPr/>
        <p:txBody>
          <a:bodyPr/>
          <a:lstStyle/>
          <a:p>
            <a:r>
              <a:rPr lang="en-US" dirty="0"/>
              <a:t>© 2003 – 2023 Financial Educators Network®</a:t>
            </a:r>
          </a:p>
        </p:txBody>
      </p:sp>
    </p:spTree>
    <p:extLst>
      <p:ext uri="{BB962C8B-B14F-4D97-AF65-F5344CB8AC3E}">
        <p14:creationId xmlns:p14="http://schemas.microsoft.com/office/powerpoint/2010/main" val="13085186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184">
              <a:defRPr/>
            </a:pPr>
            <a:r>
              <a:rPr lang="en-US" dirty="0"/>
              <a:t>HOW TO SAVE ONE MILLION DOLLARS</a:t>
            </a:r>
          </a:p>
          <a:p>
            <a:pPr defTabSz="474184">
              <a:defRPr/>
            </a:pPr>
            <a:endParaRPr lang="en-US" dirty="0"/>
          </a:p>
          <a:p>
            <a:pPr defTabSz="474184">
              <a:defRPr/>
            </a:pPr>
            <a:r>
              <a:rPr lang="en-US" dirty="0"/>
              <a:t>This chart indicates the monthly investment needed to save $1,000,000 depending on the number of years and the rate of return on your investment. </a:t>
            </a:r>
          </a:p>
          <a:p>
            <a:pPr defTabSz="474184">
              <a:defRPr/>
            </a:pPr>
            <a:endParaRPr lang="en-US" dirty="0"/>
          </a:p>
          <a:p>
            <a:pPr defTabSz="474184">
              <a:defRPr/>
            </a:pPr>
            <a:r>
              <a:rPr lang="en-US" dirty="0"/>
              <a:t>Assumptions: Investments made at the beginning of time period, Returns are compounded monthly. </a:t>
            </a:r>
          </a:p>
          <a:p>
            <a:pPr defTabSz="474184">
              <a:defRPr/>
            </a:pPr>
            <a:endParaRPr lang="en-US" baseline="30000" dirty="0"/>
          </a:p>
        </p:txBody>
      </p:sp>
      <p:sp>
        <p:nvSpPr>
          <p:cNvPr id="5" name="Footer Placeholder 4"/>
          <p:cNvSpPr>
            <a:spLocks noGrp="1"/>
          </p:cNvSpPr>
          <p:nvPr>
            <p:ph type="ftr" sz="quarter" idx="10"/>
          </p:nvPr>
        </p:nvSpPr>
        <p:spPr/>
        <p:txBody>
          <a:bodyPr/>
          <a:lstStyle/>
          <a:p>
            <a:r>
              <a:rPr lang="en-US" dirty="0"/>
              <a:t>© 2003 – 2023 Financial Educators Network®</a:t>
            </a:r>
          </a:p>
        </p:txBody>
      </p:sp>
    </p:spTree>
    <p:extLst>
      <p:ext uri="{BB962C8B-B14F-4D97-AF65-F5344CB8AC3E}">
        <p14:creationId xmlns:p14="http://schemas.microsoft.com/office/powerpoint/2010/main" val="1172097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RETIREMENT LANDSCAPE HAS CHANGED</a:t>
            </a:r>
          </a:p>
          <a:p>
            <a:endParaRPr lang="en-US" dirty="0"/>
          </a:p>
          <a:p>
            <a:r>
              <a:rPr lang="en-US" dirty="0"/>
              <a:t>In this section, we will: </a:t>
            </a:r>
          </a:p>
          <a:p>
            <a:endParaRPr lang="en-US" dirty="0"/>
          </a:p>
          <a:p>
            <a:pPr marL="237093" indent="-237093">
              <a:buFont typeface="+mj-lt"/>
              <a:buAutoNum type="arabicPeriod"/>
            </a:pPr>
            <a:r>
              <a:rPr lang="en-US" dirty="0"/>
              <a:t>Review the “traditional” view of retirement </a:t>
            </a:r>
          </a:p>
          <a:p>
            <a:pPr marL="237093" indent="-237093">
              <a:buFont typeface="+mj-lt"/>
              <a:buAutoNum type="arabicPeriod"/>
            </a:pPr>
            <a:r>
              <a:rPr lang="en-US" dirty="0"/>
              <a:t>Look ahead and examine the “new” view of retirement, a retirement full of exciting new opportunities—but also one of great change and additional responsibilities </a:t>
            </a:r>
          </a:p>
          <a:p>
            <a:pPr marL="237093" indent="-237093">
              <a:buFont typeface="+mj-lt"/>
              <a:buAutoNum type="arabicPeriod"/>
            </a:pPr>
            <a:r>
              <a:rPr lang="en-US" dirty="0"/>
              <a:t>Perform brief exercises to explore and understand your unique vision of retirement </a:t>
            </a:r>
          </a:p>
          <a:p>
            <a:pPr marL="237093" indent="-237093">
              <a:buFont typeface="+mj-lt"/>
              <a:buAutoNum type="arabicPeriod"/>
            </a:pPr>
            <a:r>
              <a:rPr lang="en-US" dirty="0"/>
              <a:t>Examine how the retirement planning process has changed </a:t>
            </a:r>
          </a:p>
          <a:p>
            <a:pPr marL="237093" indent="-237093">
              <a:buFont typeface="+mj-lt"/>
              <a:buAutoNum type="arabicPeriod"/>
            </a:pPr>
            <a:r>
              <a:rPr lang="en-US" dirty="0"/>
              <a:t>Briefly discuss the financial topics we’ll cover over the two course sessions</a:t>
            </a:r>
          </a:p>
        </p:txBody>
      </p:sp>
      <p:sp>
        <p:nvSpPr>
          <p:cNvPr id="5" name="Footer Placeholder 4"/>
          <p:cNvSpPr>
            <a:spLocks noGrp="1"/>
          </p:cNvSpPr>
          <p:nvPr>
            <p:ph type="ftr" sz="quarter" idx="10"/>
          </p:nvPr>
        </p:nvSpPr>
        <p:spPr/>
        <p:txBody>
          <a:bodyPr/>
          <a:lstStyle/>
          <a:p>
            <a:r>
              <a:rPr lang="en-US" dirty="0"/>
              <a:t>© 2003 – 2023 Financial Educators Network®</a:t>
            </a:r>
          </a:p>
        </p:txBody>
      </p:sp>
    </p:spTree>
    <p:extLst>
      <p:ext uri="{BB962C8B-B14F-4D97-AF65-F5344CB8AC3E}">
        <p14:creationId xmlns:p14="http://schemas.microsoft.com/office/powerpoint/2010/main" val="2660385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TO THE PAST &amp; FUTURE</a:t>
            </a:r>
          </a:p>
          <a:p>
            <a:endParaRPr lang="en-US" dirty="0"/>
          </a:p>
          <a:p>
            <a:r>
              <a:rPr lang="en-US" dirty="0"/>
              <a:t>You’ve lived through amazing times. Growing up, did you ever imagine you’d see self-driving cars, high-powered computers that fit into your pocket, high-definition 3-D television, thought-controlled prosthetics and bionic eyes? The pace of change won’t slow. You’ll soon live in a world very different than the one you retired into, one full of both progress and opportunity. </a:t>
            </a:r>
          </a:p>
        </p:txBody>
      </p:sp>
      <p:sp>
        <p:nvSpPr>
          <p:cNvPr id="5" name="Footer Placeholder 4"/>
          <p:cNvSpPr>
            <a:spLocks noGrp="1"/>
          </p:cNvSpPr>
          <p:nvPr>
            <p:ph type="ftr" sz="quarter" idx="10"/>
          </p:nvPr>
        </p:nvSpPr>
        <p:spPr/>
        <p:txBody>
          <a:bodyPr/>
          <a:lstStyle/>
          <a:p>
            <a:r>
              <a:rPr lang="en-US" dirty="0"/>
              <a:t>© 2003 – 2023 Financial Educators Network®</a:t>
            </a:r>
          </a:p>
        </p:txBody>
      </p:sp>
    </p:spTree>
    <p:extLst>
      <p:ext uri="{BB962C8B-B14F-4D97-AF65-F5344CB8AC3E}">
        <p14:creationId xmlns:p14="http://schemas.microsoft.com/office/powerpoint/2010/main" val="3928629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RETIREMENT DOESN’T STOP THE CLOCK</a:t>
            </a:r>
          </a:p>
          <a:p>
            <a:pPr marL="177819" indent="-177819">
              <a:buFont typeface="Arial" panose="020B0604020202020204" pitchFamily="34" charset="0"/>
              <a:buChar char="•"/>
            </a:pPr>
            <a:endParaRPr lang="en-US" dirty="0"/>
          </a:p>
          <a:p>
            <a:pPr marL="177819" indent="-177819">
              <a:buFont typeface="Arial" panose="020B0604020202020204" pitchFamily="34" charset="0"/>
              <a:buChar char="•"/>
            </a:pPr>
            <a:r>
              <a:rPr lang="en-US" dirty="0"/>
              <a:t>By the time you retire at about age 65 or so, you may have spent more than 100,000 hours on the job!</a:t>
            </a:r>
          </a:p>
          <a:p>
            <a:pPr marL="177819" indent="-177819">
              <a:buFont typeface="Arial" panose="020B0604020202020204" pitchFamily="34" charset="0"/>
              <a:buChar char="•"/>
            </a:pPr>
            <a:r>
              <a:rPr lang="en-US" dirty="0"/>
              <a:t>The average Baby Boomer began saving for retirement in their mid-thirties</a:t>
            </a:r>
          </a:p>
          <a:p>
            <a:pPr marL="177819" indent="-177819">
              <a:buFont typeface="Arial" panose="020B0604020202020204" pitchFamily="34" charset="0"/>
              <a:buChar char="•"/>
            </a:pPr>
            <a:r>
              <a:rPr lang="en-US" dirty="0"/>
              <a:t>Whether you started early or late, you’ve likely spent tens of thousands of hours during your best working years carefully saving a portion of your earnings for retirement</a:t>
            </a:r>
          </a:p>
          <a:p>
            <a:pPr marL="177819" indent="-177819">
              <a:buFont typeface="Arial" panose="020B0604020202020204" pitchFamily="34" charset="0"/>
              <a:buChar char="•"/>
            </a:pPr>
            <a:r>
              <a:rPr lang="en-US" dirty="0"/>
              <a:t>No matter what happens in your life, one thing is very clear—once retired, you’ll likely stay retired for many years. But how much time have you spent actually mapping out and planning for your retirement?</a:t>
            </a:r>
          </a:p>
        </p:txBody>
      </p:sp>
      <p:sp>
        <p:nvSpPr>
          <p:cNvPr id="5" name="Footer Placeholder 4"/>
          <p:cNvSpPr>
            <a:spLocks noGrp="1"/>
          </p:cNvSpPr>
          <p:nvPr>
            <p:ph type="ftr" sz="quarter" idx="10"/>
          </p:nvPr>
        </p:nvSpPr>
        <p:spPr/>
        <p:txBody>
          <a:bodyPr/>
          <a:lstStyle/>
          <a:p>
            <a:r>
              <a:rPr lang="en-US" dirty="0"/>
              <a:t>© 2003 – 2023 Financial Educators Network®</a:t>
            </a:r>
          </a:p>
        </p:txBody>
      </p:sp>
    </p:spTree>
    <p:extLst>
      <p:ext uri="{BB962C8B-B14F-4D97-AF65-F5344CB8AC3E}">
        <p14:creationId xmlns:p14="http://schemas.microsoft.com/office/powerpoint/2010/main" val="66007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TRADITIONAL VIEW OF RETIREMENT</a:t>
            </a:r>
          </a:p>
          <a:p>
            <a:endParaRPr lang="en-US" dirty="0"/>
          </a:p>
          <a:p>
            <a:r>
              <a:rPr lang="en-US" dirty="0"/>
              <a:t>Your parents likely:</a:t>
            </a:r>
          </a:p>
          <a:p>
            <a:endParaRPr lang="en-US" dirty="0"/>
          </a:p>
          <a:p>
            <a:pPr marL="177819" indent="-177819">
              <a:buFont typeface="Arial" panose="020B0604020202020204" pitchFamily="34" charset="0"/>
              <a:buChar char="•"/>
            </a:pPr>
            <a:r>
              <a:rPr lang="en-US" dirty="0"/>
              <a:t>Worked for many years at the same company</a:t>
            </a:r>
          </a:p>
          <a:p>
            <a:pPr marL="177819" indent="-177819">
              <a:buFont typeface="Arial" panose="020B0604020202020204" pitchFamily="34" charset="0"/>
              <a:buChar char="•"/>
            </a:pPr>
            <a:r>
              <a:rPr lang="en-US" dirty="0"/>
              <a:t>Retired at about age 65 and received a comfortable pension</a:t>
            </a:r>
          </a:p>
          <a:p>
            <a:pPr marL="177819" indent="-177819">
              <a:buFont typeface="Arial" panose="020B0604020202020204" pitchFamily="34" charset="0"/>
              <a:buChar char="•"/>
            </a:pPr>
            <a:r>
              <a:rPr lang="en-US" dirty="0"/>
              <a:t>Relied upon Social Security for supplemental retirement income</a:t>
            </a:r>
          </a:p>
          <a:p>
            <a:pPr marL="177819" indent="-177819">
              <a:buFont typeface="Arial" panose="020B0604020202020204" pitchFamily="34" charset="0"/>
              <a:buChar char="•"/>
            </a:pPr>
            <a:r>
              <a:rPr lang="en-US" dirty="0"/>
              <a:t>Focused primarily on money during their retirement planning process</a:t>
            </a:r>
          </a:p>
          <a:p>
            <a:pPr marL="177819" indent="-177819">
              <a:buFont typeface="Arial" panose="020B0604020202020204" pitchFamily="34" charset="0"/>
              <a:buChar char="•"/>
            </a:pPr>
            <a:r>
              <a:rPr lang="en-US" dirty="0"/>
              <a:t>Generally lived their retirement years as an extended vacation</a:t>
            </a:r>
          </a:p>
          <a:p>
            <a:pPr marL="177819" indent="-177819">
              <a:buFont typeface="Arial" panose="020B0604020202020204" pitchFamily="34" charset="0"/>
              <a:buChar char="•"/>
            </a:pPr>
            <a:r>
              <a:rPr lang="en-US" dirty="0"/>
              <a:t>Didn’t always know how to fill their time without work</a:t>
            </a:r>
          </a:p>
          <a:p>
            <a:pPr marL="177819" indent="-177819">
              <a:buFont typeface="Arial" panose="020B0604020202020204" pitchFamily="34" charset="0"/>
              <a:buChar char="•"/>
            </a:pPr>
            <a:r>
              <a:rPr lang="en-US" dirty="0"/>
              <a:t>Thought end-of-life planning was relatively simple</a:t>
            </a:r>
          </a:p>
        </p:txBody>
      </p:sp>
      <p:sp>
        <p:nvSpPr>
          <p:cNvPr id="5" name="Footer Placeholder 4"/>
          <p:cNvSpPr>
            <a:spLocks noGrp="1"/>
          </p:cNvSpPr>
          <p:nvPr>
            <p:ph type="ftr" sz="quarter" idx="10"/>
          </p:nvPr>
        </p:nvSpPr>
        <p:spPr/>
        <p:txBody>
          <a:bodyPr/>
          <a:lstStyle/>
          <a:p>
            <a:r>
              <a:rPr lang="en-US" dirty="0"/>
              <a:t>© 2003 – 2023 Financial Educators Network®</a:t>
            </a:r>
          </a:p>
        </p:txBody>
      </p:sp>
    </p:spTree>
    <p:extLst>
      <p:ext uri="{BB962C8B-B14F-4D97-AF65-F5344CB8AC3E}">
        <p14:creationId xmlns:p14="http://schemas.microsoft.com/office/powerpoint/2010/main" val="477848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NEW VIEW OF RETIREMENT</a:t>
            </a:r>
          </a:p>
          <a:p>
            <a:pPr marL="177819" indent="-177819">
              <a:buFont typeface="Arial" panose="020B0604020202020204" pitchFamily="34" charset="0"/>
              <a:buChar char="•"/>
            </a:pPr>
            <a:endParaRPr lang="en-US" dirty="0"/>
          </a:p>
          <a:p>
            <a:pPr marL="177819" indent="-177819">
              <a:buFont typeface="Arial" panose="020B0604020202020204" pitchFamily="34" charset="0"/>
              <a:buChar char="•"/>
            </a:pPr>
            <a:r>
              <a:rPr lang="en-US" dirty="0"/>
              <a:t>Many of us have worked for several companies during our careers; others have been self-employed for some or all of our working lives</a:t>
            </a:r>
          </a:p>
          <a:p>
            <a:pPr marL="177819" indent="-177819">
              <a:buFont typeface="Arial" panose="020B0604020202020204" pitchFamily="34" charset="0"/>
              <a:buChar char="•"/>
            </a:pPr>
            <a:r>
              <a:rPr lang="en-US" dirty="0"/>
              <a:t>This sense of self-reliance developed over the course of your career will help you enormously as you prepare for a largely self-directed retirement. After all, the way people perceive retirement and how they plan for it has changed substantially</a:t>
            </a:r>
          </a:p>
          <a:p>
            <a:pPr marL="177819" indent="-177819">
              <a:buFont typeface="Arial" panose="020B0604020202020204" pitchFamily="34" charset="0"/>
              <a:buChar char="•"/>
            </a:pPr>
            <a:r>
              <a:rPr lang="en-US" dirty="0"/>
              <a:t>These changes have created both new opportunities and additional responsibilities</a:t>
            </a:r>
          </a:p>
        </p:txBody>
      </p:sp>
      <p:sp>
        <p:nvSpPr>
          <p:cNvPr id="5" name="Footer Placeholder 4"/>
          <p:cNvSpPr>
            <a:spLocks noGrp="1"/>
          </p:cNvSpPr>
          <p:nvPr>
            <p:ph type="ftr" sz="quarter" idx="10"/>
          </p:nvPr>
        </p:nvSpPr>
        <p:spPr/>
        <p:txBody>
          <a:bodyPr/>
          <a:lstStyle/>
          <a:p>
            <a:r>
              <a:rPr lang="en-US" dirty="0"/>
              <a:t>© 2003 – 2023 Financial Educators Network®</a:t>
            </a:r>
          </a:p>
        </p:txBody>
      </p:sp>
    </p:spTree>
    <p:extLst>
      <p:ext uri="{BB962C8B-B14F-4D97-AF65-F5344CB8AC3E}">
        <p14:creationId xmlns:p14="http://schemas.microsoft.com/office/powerpoint/2010/main" val="28461958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a:stretch/>
        </p:blipFill>
        <p:spPr>
          <a:xfrm>
            <a:off x="0" y="3048"/>
            <a:ext cx="9144000" cy="6851904"/>
          </a:xfrm>
          <a:prstGeom prst="rect">
            <a:avLst/>
          </a:prstGeom>
        </p:spPr>
      </p:pic>
      <p:sp>
        <p:nvSpPr>
          <p:cNvPr id="5" name="Footer Placeholder 2">
            <a:extLst>
              <a:ext uri="{FF2B5EF4-FFF2-40B4-BE49-F238E27FC236}">
                <a16:creationId xmlns:a16="http://schemas.microsoft.com/office/drawing/2014/main" id="{A5B9229D-DC93-4076-92C3-8123D6CB6A86}"/>
              </a:ext>
            </a:extLst>
          </p:cNvPr>
          <p:cNvSpPr txBox="1">
            <a:spLocks/>
          </p:cNvSpPr>
          <p:nvPr userDrawn="1"/>
        </p:nvSpPr>
        <p:spPr>
          <a:xfrm>
            <a:off x="457199" y="6356350"/>
            <a:ext cx="371968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aseline="30000" dirty="0">
                <a:solidFill>
                  <a:schemeClr val="bg1"/>
                </a:solidFill>
                <a:latin typeface="Trebuchet MS" panose="020B0603020202020204" pitchFamily="34" charset="0"/>
              </a:rPr>
              <a:t>Copyright © 2003 – 2023 Financial Educators Network</a:t>
            </a:r>
            <a:r>
              <a:rPr lang="en-US" sz="1100" baseline="40000" dirty="0">
                <a:solidFill>
                  <a:schemeClr val="bg1"/>
                </a:solidFill>
                <a:latin typeface="Calibri" panose="020F0502020204030204" pitchFamily="34" charset="0"/>
                <a:cs typeface="Calibri" panose="020F0502020204030204" pitchFamily="34" charset="0"/>
              </a:rPr>
              <a:t>®</a:t>
            </a:r>
          </a:p>
        </p:txBody>
      </p:sp>
      <p:sp>
        <p:nvSpPr>
          <p:cNvPr id="4" name="Subtitle 2">
            <a:extLst>
              <a:ext uri="{FF2B5EF4-FFF2-40B4-BE49-F238E27FC236}">
                <a16:creationId xmlns:a16="http://schemas.microsoft.com/office/drawing/2014/main" id="{48BEE876-4BCF-524A-9D04-6951FC24E4DE}"/>
              </a:ext>
            </a:extLst>
          </p:cNvPr>
          <p:cNvSpPr txBox="1"/>
          <p:nvPr userDrawn="1"/>
        </p:nvSpPr>
        <p:spPr>
          <a:xfrm>
            <a:off x="6724150" y="2788989"/>
            <a:ext cx="2124711" cy="3694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a:spcBef>
                <a:spcPts val="300"/>
              </a:spcBef>
              <a:defRPr sz="1400">
                <a:solidFill>
                  <a:srgbClr val="FFFFFF"/>
                </a:solidFill>
                <a:latin typeface="+mn-lt"/>
                <a:ea typeface="+mn-ea"/>
                <a:cs typeface="+mn-cs"/>
                <a:sym typeface="Helvetica"/>
              </a:defRPr>
            </a:lvl1pPr>
          </a:lstStyle>
          <a:p>
            <a:r>
              <a:rPr dirty="0"/>
              <a:t>SESSION 1</a:t>
            </a:r>
          </a:p>
        </p:txBody>
      </p:sp>
      <p:sp>
        <p:nvSpPr>
          <p:cNvPr id="6" name="Subtitle 2">
            <a:extLst>
              <a:ext uri="{FF2B5EF4-FFF2-40B4-BE49-F238E27FC236}">
                <a16:creationId xmlns:a16="http://schemas.microsoft.com/office/drawing/2014/main" id="{FC9949EA-93DA-7B43-8BBB-DE192B4CFD80}"/>
              </a:ext>
            </a:extLst>
          </p:cNvPr>
          <p:cNvSpPr txBox="1"/>
          <p:nvPr userDrawn="1"/>
        </p:nvSpPr>
        <p:spPr>
          <a:xfrm>
            <a:off x="6724150" y="3244273"/>
            <a:ext cx="2124711" cy="3694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a:spcBef>
                <a:spcPts val="300"/>
              </a:spcBef>
              <a:defRPr sz="1000">
                <a:solidFill>
                  <a:srgbClr val="FFFFFF"/>
                </a:solidFill>
                <a:latin typeface="+mn-lt"/>
                <a:ea typeface="+mn-ea"/>
                <a:cs typeface="+mn-cs"/>
                <a:sym typeface="Helvetica"/>
              </a:defRPr>
            </a:lvl1pPr>
          </a:lstStyle>
          <a:p>
            <a:r>
              <a:rPr dirty="0"/>
              <a:t>202</a:t>
            </a:r>
            <a:r>
              <a:rPr lang="en-US" dirty="0"/>
              <a:t>3</a:t>
            </a:r>
            <a:r>
              <a:rPr dirty="0"/>
              <a:t> EDITION</a:t>
            </a:r>
          </a:p>
        </p:txBody>
      </p:sp>
      <p:sp>
        <p:nvSpPr>
          <p:cNvPr id="7" name="Line">
            <a:extLst>
              <a:ext uri="{FF2B5EF4-FFF2-40B4-BE49-F238E27FC236}">
                <a16:creationId xmlns:a16="http://schemas.microsoft.com/office/drawing/2014/main" id="{56562E26-07B1-394F-ABD4-5B82C6E59955}"/>
              </a:ext>
            </a:extLst>
          </p:cNvPr>
          <p:cNvSpPr/>
          <p:nvPr userDrawn="1"/>
        </p:nvSpPr>
        <p:spPr>
          <a:xfrm>
            <a:off x="7151506" y="3163257"/>
            <a:ext cx="1270001" cy="1"/>
          </a:xfrm>
          <a:prstGeom prst="line">
            <a:avLst/>
          </a:prstGeom>
          <a:ln w="25400">
            <a:solidFill>
              <a:srgbClr val="22546B"/>
            </a:solidFill>
          </a:ln>
        </p:spPr>
        <p:txBody>
          <a:bodyPr lIns="45719" rIns="45719"/>
          <a:lstStyle/>
          <a:p>
            <a:endParaRPr/>
          </a:p>
        </p:txBody>
      </p:sp>
    </p:spTree>
    <p:extLst>
      <p:ext uri="{BB962C8B-B14F-4D97-AF65-F5344CB8AC3E}">
        <p14:creationId xmlns:p14="http://schemas.microsoft.com/office/powerpoint/2010/main" val="4027418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8611"/>
            <a:ext cx="8229600" cy="4617552"/>
          </a:xfrm>
          <a:prstGeom prst="rect">
            <a:avLst/>
          </a:prstGeom>
        </p:spPr>
        <p:txBody>
          <a:bodyPr/>
          <a:lstStyle>
            <a:lvl1pPr marL="0" indent="0">
              <a:buNone/>
              <a:defRPr sz="2800" b="1" i="0">
                <a:solidFill>
                  <a:srgbClr val="00566F"/>
                </a:solidFill>
                <a:latin typeface="Helvetica"/>
              </a:defRPr>
            </a:lvl1pPr>
            <a:lvl2pPr marL="457200" indent="0">
              <a:buNone/>
              <a:defRPr sz="1800" b="1" i="0">
                <a:solidFill>
                  <a:schemeClr val="tx2"/>
                </a:solidFill>
                <a:latin typeface="Helvetica"/>
              </a:defRPr>
            </a:lvl2pPr>
            <a:lvl3pPr>
              <a:defRPr sz="2000" b="0" i="0">
                <a:solidFill>
                  <a:schemeClr val="tx1"/>
                </a:solidFill>
                <a:latin typeface="Helvetica"/>
              </a:defRPr>
            </a:lvl3pPr>
            <a:lvl4pPr>
              <a:defRPr sz="1800" b="0" i="0">
                <a:solidFill>
                  <a:schemeClr val="tx1"/>
                </a:solidFill>
                <a:latin typeface="Helvetica"/>
              </a:defRPr>
            </a:lvl4pPr>
            <a:lvl5pPr>
              <a:defRPr sz="1800" b="0" i="0">
                <a:solidFill>
                  <a:schemeClr val="tx1"/>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5933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column">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500089"/>
            <a:ext cx="3804744" cy="4626074"/>
          </a:xfrm>
          <a:prstGeom prst="rect">
            <a:avLst/>
          </a:prstGeom>
        </p:spPr>
        <p:txBody>
          <a:bodyPr/>
          <a:lstStyle>
            <a:lvl1pPr marL="0" indent="0">
              <a:buNone/>
              <a:defRPr sz="2800" b="1" i="0">
                <a:solidFill>
                  <a:srgbClr val="00566F"/>
                </a:solidFill>
                <a:latin typeface="Helvetica"/>
              </a:defRPr>
            </a:lvl1pPr>
            <a:lvl2pPr marL="457200" indent="0">
              <a:buNone/>
              <a:defRPr sz="2400" b="0" i="0">
                <a:solidFill>
                  <a:schemeClr val="tx2"/>
                </a:solidFill>
                <a:latin typeface="Helvetica"/>
              </a:defRPr>
            </a:lvl2pPr>
            <a:lvl3pPr>
              <a:defRPr sz="2000" b="0" i="0">
                <a:latin typeface="Helvetica"/>
              </a:defRPr>
            </a:lvl3pPr>
            <a:lvl4pPr>
              <a:defRPr sz="1800" b="0" i="0">
                <a:latin typeface="Helvetica"/>
              </a:defRPr>
            </a:lvl4pPr>
            <a:lvl5pPr>
              <a:defRPr sz="1600" b="0" i="0">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2"/>
          </p:nvPr>
        </p:nvSpPr>
        <p:spPr>
          <a:xfrm>
            <a:off x="4847002" y="1500089"/>
            <a:ext cx="3804744" cy="4626074"/>
          </a:xfrm>
          <a:prstGeom prst="rect">
            <a:avLst/>
          </a:prstGeom>
        </p:spPr>
        <p:txBody>
          <a:bodyPr/>
          <a:lstStyle>
            <a:lvl1pPr marL="0" indent="0">
              <a:buNone/>
              <a:defRPr sz="2800" b="1" i="0">
                <a:solidFill>
                  <a:srgbClr val="00566F"/>
                </a:solidFill>
                <a:latin typeface="Helvetica"/>
              </a:defRPr>
            </a:lvl1pPr>
            <a:lvl2pPr marL="457200" indent="0">
              <a:buNone/>
              <a:defRPr sz="2400" b="0" i="0">
                <a:solidFill>
                  <a:schemeClr val="tx2"/>
                </a:solidFill>
                <a:latin typeface="Helvetica"/>
              </a:defRPr>
            </a:lvl2pPr>
            <a:lvl3pPr>
              <a:defRPr sz="2000" b="0" i="0">
                <a:latin typeface="Helvetica"/>
              </a:defRPr>
            </a:lvl3pPr>
            <a:lvl4pPr>
              <a:defRPr sz="1800" b="0" i="0">
                <a:latin typeface="Helvetica"/>
              </a:defRPr>
            </a:lvl4pPr>
            <a:lvl5pPr>
              <a:defRPr sz="1600" b="0" i="0">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3892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rgbClr val="00566F"/>
                </a:solidFill>
                <a:latin typeface="Helvetica"/>
              </a:defRPr>
            </a:lvl1pPr>
          </a:lstStyle>
          <a:p>
            <a:r>
              <a:rPr lang="en-US" dirty="0"/>
              <a:t>Click to edit Master title style</a:t>
            </a:r>
          </a:p>
        </p:txBody>
      </p:sp>
      <p:sp>
        <p:nvSpPr>
          <p:cNvPr id="3" name="Picture Placeholder 2"/>
          <p:cNvSpPr>
            <a:spLocks noGrp="1"/>
          </p:cNvSpPr>
          <p:nvPr>
            <p:ph type="pic" idx="1"/>
          </p:nvPr>
        </p:nvSpPr>
        <p:spPr>
          <a:xfrm>
            <a:off x="1792288" y="1483041"/>
            <a:ext cx="5486400" cy="324453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Helvetic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910315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83261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9140DA-203A-4EE8-84FF-3E519269693E}"/>
              </a:ext>
            </a:extLst>
          </p:cNvPr>
          <p:cNvSpPr/>
          <p:nvPr userDrawn="1"/>
        </p:nvSpPr>
        <p:spPr>
          <a:xfrm>
            <a:off x="0" y="4914900"/>
            <a:ext cx="9144000" cy="1943099"/>
          </a:xfrm>
          <a:prstGeom prst="rect">
            <a:avLst/>
          </a:prstGeom>
          <a:gradFill>
            <a:gsLst>
              <a:gs pos="100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7"/>
          <a:srcRect/>
          <a:stretch/>
        </p:blipFill>
        <p:spPr>
          <a:xfrm>
            <a:off x="0" y="0"/>
            <a:ext cx="9144000" cy="999744"/>
          </a:xfrm>
          <a:prstGeom prst="rect">
            <a:avLst/>
          </a:prstGeom>
        </p:spPr>
      </p:pic>
      <p:sp>
        <p:nvSpPr>
          <p:cNvPr id="5" name="Footer Placeholder 4">
            <a:extLst>
              <a:ext uri="{FF2B5EF4-FFF2-40B4-BE49-F238E27FC236}">
                <a16:creationId xmlns:a16="http://schemas.microsoft.com/office/drawing/2014/main" id="{FAD46424-B103-41AB-B1A4-6D7279DE142B}"/>
              </a:ext>
            </a:extLst>
          </p:cNvPr>
          <p:cNvSpPr txBox="1">
            <a:spLocks/>
          </p:cNvSpPr>
          <p:nvPr userDrawn="1"/>
        </p:nvSpPr>
        <p:spPr>
          <a:xfrm>
            <a:off x="489097" y="6492710"/>
            <a:ext cx="3934773" cy="282956"/>
          </a:xfrm>
          <a:prstGeom prst="rect">
            <a:avLst/>
          </a:prstGeom>
        </p:spPr>
        <p:txBody>
          <a:bodyPr vert="horz" lIns="0" tIns="0" rIns="0" bIns="0" rtlCol="0" anchor="ctr"/>
          <a:lstStyle>
            <a:defPPr>
              <a:defRPr lang="en-US"/>
            </a:defPPr>
            <a:lvl1pPr marL="0" algn="l" defTabSz="457200" rtl="0" eaLnBrk="1" latinLnBrk="0" hangingPunct="1">
              <a:defRPr sz="10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chemeClr val="bg1">
                    <a:lumMod val="65000"/>
                  </a:schemeClr>
                </a:solidFill>
                <a:latin typeface="Trebuchet MS" panose="020B0603020202020204" pitchFamily="34" charset="0"/>
              </a:rPr>
              <a:t>Copyright © 2003 - 2023 Financial Educators Network</a:t>
            </a:r>
            <a:r>
              <a:rPr lang="en-US" sz="700" baseline="30000" dirty="0">
                <a:solidFill>
                  <a:schemeClr val="bg1">
                    <a:lumMod val="65000"/>
                  </a:schemeClr>
                </a:solidFill>
                <a:latin typeface="Trebuchet MS" panose="020B0603020202020204" pitchFamily="34" charset="0"/>
              </a:rPr>
              <a:t>®</a:t>
            </a:r>
            <a:r>
              <a:rPr lang="en-US" sz="700" dirty="0">
                <a:solidFill>
                  <a:schemeClr val="bg1">
                    <a:lumMod val="65000"/>
                  </a:schemeClr>
                </a:solidFill>
                <a:latin typeface="Trebuchet MS" panose="020B0603020202020204" pitchFamily="34" charset="0"/>
              </a:rPr>
              <a:t> </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6" name="Subtitle 2">
            <a:extLst>
              <a:ext uri="{FF2B5EF4-FFF2-40B4-BE49-F238E27FC236}">
                <a16:creationId xmlns:a16="http://schemas.microsoft.com/office/drawing/2014/main" id="{76531302-59A5-114F-9FA4-DBA9BD278097}"/>
              </a:ext>
            </a:extLst>
          </p:cNvPr>
          <p:cNvSpPr txBox="1"/>
          <p:nvPr userDrawn="1"/>
        </p:nvSpPr>
        <p:spPr>
          <a:xfrm>
            <a:off x="7251200" y="221673"/>
            <a:ext cx="2124711" cy="3694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a:spcBef>
                <a:spcPts val="300"/>
              </a:spcBef>
              <a:defRPr sz="1200">
                <a:solidFill>
                  <a:srgbClr val="FFFFFF"/>
                </a:solidFill>
                <a:latin typeface="+mn-lt"/>
                <a:ea typeface="+mn-ea"/>
                <a:cs typeface="+mn-cs"/>
                <a:sym typeface="Helvetica"/>
              </a:defRPr>
            </a:lvl1pPr>
          </a:lstStyle>
          <a:p>
            <a:r>
              <a:rPr dirty="0"/>
              <a:t>SESSION 1</a:t>
            </a:r>
          </a:p>
        </p:txBody>
      </p:sp>
      <p:sp>
        <p:nvSpPr>
          <p:cNvPr id="7" name="Subtitle 2">
            <a:extLst>
              <a:ext uri="{FF2B5EF4-FFF2-40B4-BE49-F238E27FC236}">
                <a16:creationId xmlns:a16="http://schemas.microsoft.com/office/drawing/2014/main" id="{597979A9-808E-9A45-BFF3-A2B8E81C8D85}"/>
              </a:ext>
            </a:extLst>
          </p:cNvPr>
          <p:cNvSpPr txBox="1"/>
          <p:nvPr userDrawn="1"/>
        </p:nvSpPr>
        <p:spPr>
          <a:xfrm>
            <a:off x="7251200" y="501073"/>
            <a:ext cx="2124711" cy="3694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a:spcBef>
                <a:spcPts val="300"/>
              </a:spcBef>
              <a:defRPr sz="900">
                <a:solidFill>
                  <a:srgbClr val="FFFFFF"/>
                </a:solidFill>
                <a:latin typeface="+mn-lt"/>
                <a:ea typeface="+mn-ea"/>
                <a:cs typeface="+mn-cs"/>
                <a:sym typeface="Helvetica"/>
              </a:defRPr>
            </a:lvl1pPr>
          </a:lstStyle>
          <a:p>
            <a:r>
              <a:rPr dirty="0"/>
              <a:t>202</a:t>
            </a:r>
            <a:r>
              <a:rPr lang="en-US" dirty="0"/>
              <a:t>3</a:t>
            </a:r>
            <a:r>
              <a:rPr dirty="0"/>
              <a:t> EDITION</a:t>
            </a:r>
          </a:p>
        </p:txBody>
      </p:sp>
      <p:sp>
        <p:nvSpPr>
          <p:cNvPr id="8" name="Line">
            <a:extLst>
              <a:ext uri="{FF2B5EF4-FFF2-40B4-BE49-F238E27FC236}">
                <a16:creationId xmlns:a16="http://schemas.microsoft.com/office/drawing/2014/main" id="{277335FE-8A4A-B34C-A421-275DC4FE701A}"/>
              </a:ext>
            </a:extLst>
          </p:cNvPr>
          <p:cNvSpPr/>
          <p:nvPr userDrawn="1"/>
        </p:nvSpPr>
        <p:spPr>
          <a:xfrm>
            <a:off x="7825507" y="472790"/>
            <a:ext cx="976099" cy="1"/>
          </a:xfrm>
          <a:prstGeom prst="line">
            <a:avLst/>
          </a:prstGeom>
          <a:ln w="12700">
            <a:solidFill>
              <a:srgbClr val="22546B"/>
            </a:solidFill>
          </a:ln>
        </p:spPr>
        <p:txBody>
          <a:bodyPr lIns="45719" rIns="45719"/>
          <a:lstStyle/>
          <a:p>
            <a:endParaRPr/>
          </a:p>
        </p:txBody>
      </p:sp>
    </p:spTree>
    <p:extLst>
      <p:ext uri="{BB962C8B-B14F-4D97-AF65-F5344CB8AC3E}">
        <p14:creationId xmlns:p14="http://schemas.microsoft.com/office/powerpoint/2010/main" val="3315765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7" r:id="rId4"/>
    <p:sldLayoutId id="2147483656" r:id="rId5"/>
  </p:sldLayoutIdLst>
  <p:hf sldNum="0" hdr="0" dt="0"/>
  <p:txStyles>
    <p:titleStyle>
      <a:lvl1pPr algn="ctr" defTabSz="4572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p:cNvSpPr txBox="1">
            <a:spLocks/>
          </p:cNvSpPr>
          <p:nvPr/>
        </p:nvSpPr>
        <p:spPr>
          <a:xfrm>
            <a:off x="457200" y="2738189"/>
            <a:ext cx="2216150" cy="1088665"/>
          </a:xfrm>
          <a:prstGeom prst="rect">
            <a:avLst/>
          </a:prstGeom>
        </p:spPr>
        <p:txBody>
          <a:bodyPr>
            <a:normAutofit/>
          </a:bodyPr>
          <a:lstStyle>
            <a:lvl1pPr marL="0" indent="0" algn="l" defTabSz="457200" rtl="0" eaLnBrk="1" latinLnBrk="0" hangingPunct="1">
              <a:spcBef>
                <a:spcPct val="20000"/>
              </a:spcBef>
              <a:buFont typeface="Arial"/>
              <a:buNone/>
              <a:defRPr sz="1800" kern="1200">
                <a:solidFill>
                  <a:schemeClr val="bg1"/>
                </a:solidFill>
                <a:latin typeface="Helvetica"/>
                <a:ea typeface="+mn-ea"/>
                <a:cs typeface="Helvetica"/>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altLang="en-US" sz="1600" dirty="0">
                <a:ea typeface="ＭＳ Ｐゴシック" panose="020B0600070205080204" pitchFamily="34" charset="-128"/>
              </a:rPr>
              <a:t>Presented by:</a:t>
            </a:r>
          </a:p>
          <a:p>
            <a:r>
              <a:rPr lang="en-US" altLang="en-US" sz="1600" dirty="0">
                <a:ea typeface="ＭＳ Ｐゴシック" panose="020B0600070205080204" pitchFamily="34" charset="-128"/>
              </a:rPr>
              <a:t>[ Name of Instructor ]</a:t>
            </a:r>
          </a:p>
        </p:txBody>
      </p:sp>
    </p:spTree>
    <p:extLst>
      <p:ext uri="{BB962C8B-B14F-4D97-AF65-F5344CB8AC3E}">
        <p14:creationId xmlns:p14="http://schemas.microsoft.com/office/powerpoint/2010/main" val="179820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24"/>
              </a:spcBef>
              <a:spcAft>
                <a:spcPts val="1200"/>
              </a:spcAft>
            </a:pPr>
            <a:r>
              <a:rPr lang="en-US" dirty="0"/>
              <a:t>New Retirement Opportunities</a:t>
            </a:r>
            <a:endParaRPr lang="en-US" sz="1800" b="0" dirty="0"/>
          </a:p>
          <a:p>
            <a:pPr>
              <a:spcBef>
                <a:spcPts val="24"/>
              </a:spcBef>
              <a:spcAft>
                <a:spcPts val="1200"/>
              </a:spcAft>
            </a:pPr>
            <a:r>
              <a:rPr lang="en-US" sz="1800" dirty="0">
                <a:solidFill>
                  <a:schemeClr val="tx2"/>
                </a:solidFill>
              </a:rPr>
              <a:t>Many of today’s retirees:</a:t>
            </a:r>
          </a:p>
          <a:p>
            <a:pPr marL="285750" indent="-285750">
              <a:spcBef>
                <a:spcPts val="24"/>
              </a:spcBef>
              <a:spcAft>
                <a:spcPts val="1200"/>
              </a:spcAft>
              <a:buFont typeface="Arial" panose="020B0604020202020204" pitchFamily="34" charset="0"/>
              <a:buChar char="•"/>
            </a:pPr>
            <a:r>
              <a:rPr lang="en-US" sz="1800" b="0" dirty="0">
                <a:solidFill>
                  <a:srgbClr val="000000"/>
                </a:solidFill>
              </a:rPr>
              <a:t>Retire at a younger age</a:t>
            </a:r>
          </a:p>
          <a:p>
            <a:pPr marL="285750" indent="-285750">
              <a:spcBef>
                <a:spcPts val="24"/>
              </a:spcBef>
              <a:spcAft>
                <a:spcPts val="1200"/>
              </a:spcAft>
              <a:buFont typeface="Arial" panose="020B0604020202020204" pitchFamily="34" charset="0"/>
              <a:buChar char="•"/>
            </a:pPr>
            <a:r>
              <a:rPr lang="en-US" sz="1800" b="0" dirty="0">
                <a:solidFill>
                  <a:srgbClr val="000000"/>
                </a:solidFill>
              </a:rPr>
              <a:t>Enjoy a longer period of good health and increased lifespan</a:t>
            </a:r>
          </a:p>
          <a:p>
            <a:pPr marL="285750" indent="-285750">
              <a:spcBef>
                <a:spcPts val="24"/>
              </a:spcBef>
              <a:spcAft>
                <a:spcPts val="1200"/>
              </a:spcAft>
              <a:buFont typeface="Arial" panose="020B0604020202020204" pitchFamily="34" charset="0"/>
              <a:buChar char="•"/>
            </a:pPr>
            <a:r>
              <a:rPr lang="en-US" sz="1800" b="0" dirty="0">
                <a:solidFill>
                  <a:srgbClr val="000000"/>
                </a:solidFill>
              </a:rPr>
              <a:t>Look forward to spending more than a quarter of their life in retirement</a:t>
            </a:r>
          </a:p>
          <a:p>
            <a:pPr marL="285750" indent="-285750">
              <a:spcBef>
                <a:spcPts val="24"/>
              </a:spcBef>
              <a:spcAft>
                <a:spcPts val="1200"/>
              </a:spcAft>
              <a:buFont typeface="Arial" panose="020B0604020202020204" pitchFamily="34" charset="0"/>
              <a:buChar char="•"/>
            </a:pPr>
            <a:r>
              <a:rPr lang="en-US" sz="1800" b="0" dirty="0">
                <a:solidFill>
                  <a:srgbClr val="000000"/>
                </a:solidFill>
              </a:rPr>
              <a:t>Prioritize an active, independent, purposeful lifestyle</a:t>
            </a:r>
          </a:p>
          <a:p>
            <a:pPr marL="285750" indent="-285750">
              <a:spcBef>
                <a:spcPts val="24"/>
              </a:spcBef>
              <a:spcAft>
                <a:spcPts val="1200"/>
              </a:spcAft>
              <a:buFont typeface="Arial" panose="020B0604020202020204" pitchFamily="34" charset="0"/>
              <a:buChar char="•"/>
            </a:pPr>
            <a:r>
              <a:rPr lang="en-US" sz="1800" b="0" dirty="0">
                <a:solidFill>
                  <a:srgbClr val="000000"/>
                </a:solidFill>
              </a:rPr>
              <a:t>View retirement as a new, fulfilling chapter of life</a:t>
            </a:r>
          </a:p>
        </p:txBody>
      </p:sp>
      <p:sp>
        <p:nvSpPr>
          <p:cNvPr id="4" name="Title 3"/>
          <p:cNvSpPr>
            <a:spLocks noGrp="1"/>
          </p:cNvSpPr>
          <p:nvPr>
            <p:ph type="title" idx="4294967295"/>
          </p:nvPr>
        </p:nvSpPr>
        <p:spPr>
          <a:xfrm>
            <a:off x="0" y="365125"/>
            <a:ext cx="5607050" cy="912813"/>
          </a:xfrm>
          <a:prstGeom prst="rect">
            <a:avLst/>
          </a:prstGeom>
        </p:spPr>
        <p:txBody>
          <a:bodyPr/>
          <a:lstStyle/>
          <a:p>
            <a:r>
              <a:rPr lang="en-US" baseline="0" dirty="0"/>
              <a:t> </a:t>
            </a:r>
            <a:endParaRPr lang="en-US" dirty="0"/>
          </a:p>
        </p:txBody>
      </p:sp>
      <p:sp>
        <p:nvSpPr>
          <p:cNvPr id="14" name="Rounded Rectangle 13"/>
          <p:cNvSpPr/>
          <p:nvPr/>
        </p:nvSpPr>
        <p:spPr>
          <a:xfrm>
            <a:off x="7773784" y="818230"/>
            <a:ext cx="913015"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356A8C"/>
                </a:solidFill>
                <a:latin typeface="Helvetica"/>
              </a:rPr>
              <a:t>Page</a:t>
            </a:r>
            <a:r>
              <a:rPr lang="en-US" sz="1100" b="1" baseline="0" dirty="0">
                <a:solidFill>
                  <a:srgbClr val="356A8C"/>
                </a:solidFill>
                <a:latin typeface="Helvetica"/>
              </a:rPr>
              <a:t> 1-6</a:t>
            </a:r>
            <a:endParaRPr lang="en-US" sz="1100" b="1" dirty="0">
              <a:solidFill>
                <a:srgbClr val="356A8C"/>
              </a:solidFill>
              <a:latin typeface="Helvetica"/>
            </a:endParaRPr>
          </a:p>
        </p:txBody>
      </p:sp>
      <p:sp>
        <p:nvSpPr>
          <p:cNvPr id="6" name="Rounded Rectangle 12"/>
          <p:cNvSpPr/>
          <p:nvPr/>
        </p:nvSpPr>
        <p:spPr>
          <a:xfrm>
            <a:off x="457201" y="818230"/>
            <a:ext cx="3509682"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356A8C"/>
                </a:solidFill>
                <a:latin typeface="Helvetica"/>
              </a:rPr>
              <a:t>Life Planning for Retirement</a:t>
            </a:r>
          </a:p>
        </p:txBody>
      </p:sp>
    </p:spTree>
    <p:extLst>
      <p:ext uri="{BB962C8B-B14F-4D97-AF65-F5344CB8AC3E}">
        <p14:creationId xmlns:p14="http://schemas.microsoft.com/office/powerpoint/2010/main" val="2339848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24"/>
              </a:spcBef>
              <a:spcAft>
                <a:spcPts val="1200"/>
              </a:spcAft>
            </a:pPr>
            <a:r>
              <a:rPr lang="en-US" dirty="0"/>
              <a:t>New Retirement Opportunities</a:t>
            </a:r>
            <a:endParaRPr lang="en-US" sz="1800" b="0" dirty="0"/>
          </a:p>
          <a:p>
            <a:pPr>
              <a:spcBef>
                <a:spcPts val="24"/>
              </a:spcBef>
              <a:spcAft>
                <a:spcPts val="1200"/>
              </a:spcAft>
            </a:pPr>
            <a:r>
              <a:rPr lang="en-US" sz="1800" dirty="0">
                <a:solidFill>
                  <a:schemeClr val="tx2"/>
                </a:solidFill>
              </a:rPr>
              <a:t>New retirees may:</a:t>
            </a:r>
          </a:p>
          <a:p>
            <a:pPr marL="285750" indent="-285750">
              <a:spcBef>
                <a:spcPts val="24"/>
              </a:spcBef>
              <a:spcAft>
                <a:spcPts val="1200"/>
              </a:spcAft>
              <a:buFont typeface="Arial" panose="020B0604020202020204" pitchFamily="34" charset="0"/>
              <a:buChar char="•"/>
            </a:pPr>
            <a:r>
              <a:rPr lang="en-US" sz="1800" b="0" dirty="0">
                <a:solidFill>
                  <a:srgbClr val="000000"/>
                </a:solidFill>
              </a:rPr>
              <a:t>Continue working on a full- or part-time basis</a:t>
            </a:r>
          </a:p>
          <a:p>
            <a:pPr marL="285750" indent="-285750">
              <a:spcBef>
                <a:spcPts val="24"/>
              </a:spcBef>
              <a:spcAft>
                <a:spcPts val="1200"/>
              </a:spcAft>
              <a:buFont typeface="Arial" panose="020B0604020202020204" pitchFamily="34" charset="0"/>
              <a:buChar char="•"/>
            </a:pPr>
            <a:r>
              <a:rPr lang="en-US" sz="1800" b="0" dirty="0">
                <a:solidFill>
                  <a:srgbClr val="000000"/>
                </a:solidFill>
              </a:rPr>
              <a:t>Open a business, consult within their field or even start a new career</a:t>
            </a:r>
          </a:p>
          <a:p>
            <a:pPr marL="285750" indent="-285750">
              <a:spcBef>
                <a:spcPts val="24"/>
              </a:spcBef>
              <a:spcAft>
                <a:spcPts val="1200"/>
              </a:spcAft>
              <a:buFont typeface="Arial" panose="020B0604020202020204" pitchFamily="34" charset="0"/>
              <a:buChar char="•"/>
            </a:pPr>
            <a:r>
              <a:rPr lang="en-US" sz="1800" b="0" dirty="0">
                <a:solidFill>
                  <a:srgbClr val="000000"/>
                </a:solidFill>
              </a:rPr>
              <a:t>Volunteer with church, charities or the community</a:t>
            </a:r>
          </a:p>
          <a:p>
            <a:pPr marL="285750" indent="-285750">
              <a:spcBef>
                <a:spcPts val="24"/>
              </a:spcBef>
              <a:spcAft>
                <a:spcPts val="1200"/>
              </a:spcAft>
              <a:buFont typeface="Arial" panose="020B0604020202020204" pitchFamily="34" charset="0"/>
              <a:buChar char="•"/>
            </a:pPr>
            <a:r>
              <a:rPr lang="en-US" sz="1800" b="0" dirty="0">
                <a:solidFill>
                  <a:srgbClr val="000000"/>
                </a:solidFill>
              </a:rPr>
              <a:t>Go back to school</a:t>
            </a:r>
          </a:p>
          <a:p>
            <a:pPr marL="285750" indent="-285750">
              <a:spcBef>
                <a:spcPts val="24"/>
              </a:spcBef>
              <a:spcAft>
                <a:spcPts val="1200"/>
              </a:spcAft>
              <a:buFont typeface="Arial" panose="020B0604020202020204" pitchFamily="34" charset="0"/>
              <a:buChar char="•"/>
            </a:pPr>
            <a:r>
              <a:rPr lang="en-US" sz="1800" b="0" dirty="0">
                <a:solidFill>
                  <a:srgbClr val="000000"/>
                </a:solidFill>
              </a:rPr>
              <a:t>Get involved with clubs</a:t>
            </a:r>
          </a:p>
          <a:p>
            <a:pPr marL="285750" indent="-285750">
              <a:spcBef>
                <a:spcPts val="24"/>
              </a:spcBef>
              <a:spcAft>
                <a:spcPts val="1200"/>
              </a:spcAft>
              <a:buFont typeface="Arial" panose="020B0604020202020204" pitchFamily="34" charset="0"/>
              <a:buChar char="•"/>
            </a:pPr>
            <a:r>
              <a:rPr lang="en-US" sz="1800" b="0" dirty="0">
                <a:solidFill>
                  <a:srgbClr val="000000"/>
                </a:solidFill>
              </a:rPr>
              <a:t>Pursue recreational activities or hobbies</a:t>
            </a:r>
          </a:p>
          <a:p>
            <a:pPr marL="285750" indent="-285750">
              <a:spcBef>
                <a:spcPts val="24"/>
              </a:spcBef>
              <a:spcAft>
                <a:spcPts val="1200"/>
              </a:spcAft>
              <a:buFont typeface="Arial" panose="020B0604020202020204" pitchFamily="34" charset="0"/>
              <a:buChar char="•"/>
            </a:pPr>
            <a:r>
              <a:rPr lang="en-US" sz="1800" b="0" dirty="0">
                <a:solidFill>
                  <a:srgbClr val="000000"/>
                </a:solidFill>
              </a:rPr>
              <a:t>Travel</a:t>
            </a:r>
          </a:p>
        </p:txBody>
      </p:sp>
      <p:sp>
        <p:nvSpPr>
          <p:cNvPr id="4" name="Title 3"/>
          <p:cNvSpPr>
            <a:spLocks noGrp="1"/>
          </p:cNvSpPr>
          <p:nvPr>
            <p:ph type="title" idx="4294967295"/>
          </p:nvPr>
        </p:nvSpPr>
        <p:spPr>
          <a:xfrm>
            <a:off x="0" y="365125"/>
            <a:ext cx="5607050" cy="912813"/>
          </a:xfrm>
          <a:prstGeom prst="rect">
            <a:avLst/>
          </a:prstGeom>
        </p:spPr>
        <p:txBody>
          <a:bodyPr/>
          <a:lstStyle/>
          <a:p>
            <a:r>
              <a:rPr lang="en-US" baseline="0" dirty="0"/>
              <a:t> </a:t>
            </a:r>
            <a:endParaRPr lang="en-US" dirty="0"/>
          </a:p>
        </p:txBody>
      </p:sp>
      <p:sp>
        <p:nvSpPr>
          <p:cNvPr id="14" name="Rounded Rectangle 13"/>
          <p:cNvSpPr/>
          <p:nvPr/>
        </p:nvSpPr>
        <p:spPr>
          <a:xfrm>
            <a:off x="7773784" y="818230"/>
            <a:ext cx="913015"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356A8C"/>
                </a:solidFill>
                <a:latin typeface="Helvetica"/>
              </a:rPr>
              <a:t>Page</a:t>
            </a:r>
            <a:r>
              <a:rPr lang="en-US" sz="1100" b="1" baseline="0" dirty="0">
                <a:solidFill>
                  <a:srgbClr val="356A8C"/>
                </a:solidFill>
                <a:latin typeface="Helvetica"/>
              </a:rPr>
              <a:t> 1-6</a:t>
            </a:r>
            <a:endParaRPr lang="en-US" sz="1100" b="1" dirty="0">
              <a:solidFill>
                <a:srgbClr val="356A8C"/>
              </a:solidFill>
              <a:latin typeface="Helvetica"/>
            </a:endParaRPr>
          </a:p>
        </p:txBody>
      </p:sp>
      <p:sp>
        <p:nvSpPr>
          <p:cNvPr id="6" name="Rounded Rectangle 12"/>
          <p:cNvSpPr/>
          <p:nvPr/>
        </p:nvSpPr>
        <p:spPr>
          <a:xfrm>
            <a:off x="457201" y="818230"/>
            <a:ext cx="3509682"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356A8C"/>
                </a:solidFill>
                <a:latin typeface="Helvetica"/>
              </a:rPr>
              <a:t>Life Planning for Retirement</a:t>
            </a:r>
          </a:p>
        </p:txBody>
      </p:sp>
    </p:spTree>
    <p:extLst>
      <p:ext uri="{BB962C8B-B14F-4D97-AF65-F5344CB8AC3E}">
        <p14:creationId xmlns:p14="http://schemas.microsoft.com/office/powerpoint/2010/main" val="1384551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24"/>
              </a:spcBef>
              <a:spcAft>
                <a:spcPts val="1200"/>
              </a:spcAft>
            </a:pPr>
            <a:r>
              <a:rPr lang="en-US" dirty="0"/>
              <a:t>Life Planning for Retirement</a:t>
            </a:r>
            <a:endParaRPr lang="en-US" sz="1800" b="0" dirty="0"/>
          </a:p>
          <a:p>
            <a:pPr>
              <a:spcBef>
                <a:spcPts val="24"/>
              </a:spcBef>
              <a:spcAft>
                <a:spcPts val="1200"/>
              </a:spcAft>
            </a:pPr>
            <a:r>
              <a:rPr lang="en-US" sz="1800" dirty="0">
                <a:solidFill>
                  <a:schemeClr val="tx2"/>
                </a:solidFill>
              </a:rPr>
              <a:t>Values &amp; Objectives</a:t>
            </a:r>
          </a:p>
          <a:p>
            <a:pPr marL="285750" indent="-285750">
              <a:spcBef>
                <a:spcPts val="24"/>
              </a:spcBef>
              <a:spcAft>
                <a:spcPts val="1200"/>
              </a:spcAft>
              <a:buFont typeface="Arial" panose="020B0604020202020204" pitchFamily="34" charset="0"/>
              <a:buChar char="•"/>
            </a:pPr>
            <a:r>
              <a:rPr lang="en-US" sz="1800" b="0" dirty="0">
                <a:solidFill>
                  <a:srgbClr val="000000"/>
                </a:solidFill>
              </a:rPr>
              <a:t>Retirement planning should not be focused solely on money</a:t>
            </a:r>
          </a:p>
          <a:p>
            <a:pPr marL="285750" indent="-285750">
              <a:spcBef>
                <a:spcPts val="24"/>
              </a:spcBef>
              <a:spcAft>
                <a:spcPts val="1200"/>
              </a:spcAft>
              <a:buFont typeface="Arial" panose="020B0604020202020204" pitchFamily="34" charset="0"/>
              <a:buChar char="•"/>
            </a:pPr>
            <a:r>
              <a:rPr lang="en-US" sz="1800" b="0" dirty="0">
                <a:solidFill>
                  <a:srgbClr val="000000"/>
                </a:solidFill>
              </a:rPr>
              <a:t>Financial security and success alone does not guarantee </a:t>
            </a:r>
            <a:br>
              <a:rPr lang="en-US" sz="1800" b="0" dirty="0">
                <a:solidFill>
                  <a:srgbClr val="000000"/>
                </a:solidFill>
              </a:rPr>
            </a:br>
            <a:r>
              <a:rPr lang="en-US" sz="1800" b="0" dirty="0">
                <a:solidFill>
                  <a:srgbClr val="000000"/>
                </a:solidFill>
              </a:rPr>
              <a:t>a rich or fulfilling life</a:t>
            </a:r>
          </a:p>
          <a:p>
            <a:pPr marL="285750" indent="-285750">
              <a:spcBef>
                <a:spcPts val="24"/>
              </a:spcBef>
              <a:spcAft>
                <a:spcPts val="1200"/>
              </a:spcAft>
              <a:buFont typeface="Arial" panose="020B0604020202020204" pitchFamily="34" charset="0"/>
              <a:buChar char="•"/>
            </a:pPr>
            <a:r>
              <a:rPr lang="en-US" sz="1800" b="0" dirty="0">
                <a:solidFill>
                  <a:srgbClr val="000000"/>
                </a:solidFill>
              </a:rPr>
              <a:t>Financial freedom does provide more choices throughout life, </a:t>
            </a:r>
            <a:br>
              <a:rPr lang="en-US" sz="1800" b="0" dirty="0">
                <a:solidFill>
                  <a:srgbClr val="000000"/>
                </a:solidFill>
              </a:rPr>
            </a:br>
            <a:r>
              <a:rPr lang="en-US" sz="1800" b="0" dirty="0">
                <a:solidFill>
                  <a:srgbClr val="000000"/>
                </a:solidFill>
              </a:rPr>
              <a:t>including your retirement years</a:t>
            </a:r>
          </a:p>
        </p:txBody>
      </p:sp>
      <p:sp>
        <p:nvSpPr>
          <p:cNvPr id="4" name="Title 3"/>
          <p:cNvSpPr>
            <a:spLocks noGrp="1"/>
          </p:cNvSpPr>
          <p:nvPr>
            <p:ph type="title" idx="4294967295"/>
          </p:nvPr>
        </p:nvSpPr>
        <p:spPr>
          <a:xfrm>
            <a:off x="0" y="365125"/>
            <a:ext cx="5607050" cy="912813"/>
          </a:xfrm>
          <a:prstGeom prst="rect">
            <a:avLst/>
          </a:prstGeom>
        </p:spPr>
        <p:txBody>
          <a:bodyPr/>
          <a:lstStyle/>
          <a:p>
            <a:r>
              <a:rPr lang="en-US" baseline="0" dirty="0"/>
              <a:t> </a:t>
            </a:r>
            <a:endParaRPr lang="en-US" dirty="0"/>
          </a:p>
        </p:txBody>
      </p:sp>
      <p:sp>
        <p:nvSpPr>
          <p:cNvPr id="14" name="Rounded Rectangle 13"/>
          <p:cNvSpPr/>
          <p:nvPr/>
        </p:nvSpPr>
        <p:spPr>
          <a:xfrm>
            <a:off x="7773784" y="818230"/>
            <a:ext cx="913015"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356A8C"/>
                </a:solidFill>
                <a:latin typeface="Helvetica"/>
              </a:rPr>
              <a:t>Page</a:t>
            </a:r>
            <a:r>
              <a:rPr lang="en-US" sz="1100" b="1" baseline="0" dirty="0">
                <a:solidFill>
                  <a:srgbClr val="356A8C"/>
                </a:solidFill>
                <a:latin typeface="Helvetica"/>
              </a:rPr>
              <a:t> 1-7</a:t>
            </a:r>
            <a:endParaRPr lang="en-US" sz="1100" b="1" dirty="0">
              <a:solidFill>
                <a:srgbClr val="356A8C"/>
              </a:solidFill>
              <a:latin typeface="Helvetica"/>
            </a:endParaRPr>
          </a:p>
        </p:txBody>
      </p:sp>
      <p:sp>
        <p:nvSpPr>
          <p:cNvPr id="6" name="Rounded Rectangle 12"/>
          <p:cNvSpPr/>
          <p:nvPr/>
        </p:nvSpPr>
        <p:spPr>
          <a:xfrm>
            <a:off x="457201" y="818230"/>
            <a:ext cx="3509682"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356A8C"/>
                </a:solidFill>
                <a:latin typeface="Helvetica"/>
              </a:rPr>
              <a:t>Life Planning for Retirement</a:t>
            </a:r>
          </a:p>
        </p:txBody>
      </p:sp>
    </p:spTree>
    <p:extLst>
      <p:ext uri="{BB962C8B-B14F-4D97-AF65-F5344CB8AC3E}">
        <p14:creationId xmlns:p14="http://schemas.microsoft.com/office/powerpoint/2010/main" val="3086705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24"/>
              </a:spcBef>
              <a:spcAft>
                <a:spcPts val="1200"/>
              </a:spcAft>
            </a:pPr>
            <a:r>
              <a:rPr lang="en-US" dirty="0"/>
              <a:t>Questions to Consider</a:t>
            </a:r>
            <a:endParaRPr lang="en-US" sz="1800" b="0" dirty="0"/>
          </a:p>
          <a:p>
            <a:pPr marL="285750" indent="-285750">
              <a:spcBef>
                <a:spcPts val="24"/>
              </a:spcBef>
              <a:spcAft>
                <a:spcPts val="1200"/>
              </a:spcAft>
              <a:buFont typeface="Arial" panose="020B0604020202020204" pitchFamily="34" charset="0"/>
              <a:buChar char="•"/>
            </a:pPr>
            <a:r>
              <a:rPr lang="en-US" sz="1800" b="0" dirty="0">
                <a:solidFill>
                  <a:srgbClr val="000000"/>
                </a:solidFill>
              </a:rPr>
              <a:t>What will be our primary source of income during retirement?</a:t>
            </a:r>
          </a:p>
          <a:p>
            <a:pPr marL="285750" indent="-285750">
              <a:spcBef>
                <a:spcPts val="24"/>
              </a:spcBef>
              <a:spcAft>
                <a:spcPts val="1200"/>
              </a:spcAft>
              <a:buFont typeface="Arial" panose="020B0604020202020204" pitchFamily="34" charset="0"/>
              <a:buChar char="•"/>
            </a:pPr>
            <a:r>
              <a:rPr lang="en-US" sz="1800" b="0" dirty="0">
                <a:solidFill>
                  <a:srgbClr val="000000"/>
                </a:solidFill>
              </a:rPr>
              <a:t>Will I work post-retirement? Will my partner?</a:t>
            </a:r>
          </a:p>
          <a:p>
            <a:pPr marL="285750" indent="-285750">
              <a:spcBef>
                <a:spcPts val="24"/>
              </a:spcBef>
              <a:spcAft>
                <a:spcPts val="1200"/>
              </a:spcAft>
              <a:buFont typeface="Arial" panose="020B0604020202020204" pitchFamily="34" charset="0"/>
              <a:buChar char="•"/>
            </a:pPr>
            <a:r>
              <a:rPr lang="en-US" sz="1800" b="0" dirty="0">
                <a:solidFill>
                  <a:srgbClr val="000000"/>
                </a:solidFill>
              </a:rPr>
              <a:t>What age do I want to retire? Does my partner know this?</a:t>
            </a:r>
          </a:p>
          <a:p>
            <a:pPr marL="285750" indent="-285750">
              <a:spcBef>
                <a:spcPts val="24"/>
              </a:spcBef>
              <a:spcAft>
                <a:spcPts val="1200"/>
              </a:spcAft>
              <a:buFont typeface="Arial" panose="020B0604020202020204" pitchFamily="34" charset="0"/>
              <a:buChar char="•"/>
            </a:pPr>
            <a:r>
              <a:rPr lang="en-US" sz="1800" b="0" dirty="0">
                <a:solidFill>
                  <a:srgbClr val="000000"/>
                </a:solidFill>
              </a:rPr>
              <a:t>Who should my partner speak to about financial advice if I am incapacitated?</a:t>
            </a:r>
          </a:p>
        </p:txBody>
      </p:sp>
      <p:sp>
        <p:nvSpPr>
          <p:cNvPr id="4" name="Title 3"/>
          <p:cNvSpPr>
            <a:spLocks noGrp="1"/>
          </p:cNvSpPr>
          <p:nvPr>
            <p:ph type="title" idx="4294967295"/>
          </p:nvPr>
        </p:nvSpPr>
        <p:spPr>
          <a:xfrm>
            <a:off x="0" y="365125"/>
            <a:ext cx="5607050" cy="912813"/>
          </a:xfrm>
          <a:prstGeom prst="rect">
            <a:avLst/>
          </a:prstGeom>
        </p:spPr>
        <p:txBody>
          <a:bodyPr/>
          <a:lstStyle/>
          <a:p>
            <a:r>
              <a:rPr lang="en-US" baseline="0" dirty="0"/>
              <a:t> </a:t>
            </a:r>
            <a:endParaRPr lang="en-US" dirty="0"/>
          </a:p>
        </p:txBody>
      </p:sp>
      <p:sp>
        <p:nvSpPr>
          <p:cNvPr id="14" name="Rounded Rectangle 13"/>
          <p:cNvSpPr/>
          <p:nvPr/>
        </p:nvSpPr>
        <p:spPr>
          <a:xfrm>
            <a:off x="7773784" y="818230"/>
            <a:ext cx="913015"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356A8C"/>
                </a:solidFill>
                <a:latin typeface="Helvetica"/>
              </a:rPr>
              <a:t>Page</a:t>
            </a:r>
            <a:r>
              <a:rPr lang="en-US" sz="1100" b="1" baseline="0" dirty="0">
                <a:solidFill>
                  <a:srgbClr val="356A8C"/>
                </a:solidFill>
                <a:latin typeface="Helvetica"/>
              </a:rPr>
              <a:t> 1-8</a:t>
            </a:r>
            <a:endParaRPr lang="en-US" sz="1100" b="1" dirty="0">
              <a:solidFill>
                <a:srgbClr val="356A8C"/>
              </a:solidFill>
              <a:latin typeface="Helvetica"/>
            </a:endParaRPr>
          </a:p>
        </p:txBody>
      </p:sp>
      <p:sp>
        <p:nvSpPr>
          <p:cNvPr id="6" name="Rounded Rectangle 12"/>
          <p:cNvSpPr/>
          <p:nvPr/>
        </p:nvSpPr>
        <p:spPr>
          <a:xfrm>
            <a:off x="457201" y="818230"/>
            <a:ext cx="3509682"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356A8C"/>
                </a:solidFill>
                <a:latin typeface="Helvetica"/>
              </a:rPr>
              <a:t>Life Planning for Retirement</a:t>
            </a:r>
          </a:p>
        </p:txBody>
      </p:sp>
    </p:spTree>
    <p:extLst>
      <p:ext uri="{BB962C8B-B14F-4D97-AF65-F5344CB8AC3E}">
        <p14:creationId xmlns:p14="http://schemas.microsoft.com/office/powerpoint/2010/main" val="1687176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spcBef>
                <a:spcPts val="24"/>
              </a:spcBef>
              <a:spcAft>
                <a:spcPts val="1200"/>
              </a:spcAft>
            </a:pPr>
            <a:r>
              <a:rPr lang="en-US" dirty="0"/>
              <a:t>The Facets of Retirement</a:t>
            </a:r>
            <a:endParaRPr lang="en-US" sz="1800" b="0" dirty="0"/>
          </a:p>
        </p:txBody>
      </p:sp>
      <p:sp>
        <p:nvSpPr>
          <p:cNvPr id="4" name="Title 3"/>
          <p:cNvSpPr>
            <a:spLocks noGrp="1"/>
          </p:cNvSpPr>
          <p:nvPr>
            <p:ph type="title" idx="4294967295"/>
          </p:nvPr>
        </p:nvSpPr>
        <p:spPr>
          <a:xfrm>
            <a:off x="0" y="365125"/>
            <a:ext cx="5607050" cy="912813"/>
          </a:xfrm>
          <a:prstGeom prst="rect">
            <a:avLst/>
          </a:prstGeom>
        </p:spPr>
        <p:txBody>
          <a:bodyPr/>
          <a:lstStyle/>
          <a:p>
            <a:r>
              <a:rPr lang="en-US" baseline="0" dirty="0"/>
              <a:t> </a:t>
            </a:r>
            <a:endParaRPr lang="en-US" dirty="0"/>
          </a:p>
        </p:txBody>
      </p:sp>
      <p:sp>
        <p:nvSpPr>
          <p:cNvPr id="14" name="Rounded Rectangle 13"/>
          <p:cNvSpPr/>
          <p:nvPr/>
        </p:nvSpPr>
        <p:spPr>
          <a:xfrm>
            <a:off x="7773784" y="818230"/>
            <a:ext cx="913015"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356A8C"/>
                </a:solidFill>
                <a:latin typeface="Helvetica"/>
              </a:rPr>
              <a:t>Page</a:t>
            </a:r>
            <a:r>
              <a:rPr lang="en-US" sz="1100" b="1" baseline="0" dirty="0">
                <a:solidFill>
                  <a:srgbClr val="356A8C"/>
                </a:solidFill>
                <a:latin typeface="Helvetica"/>
              </a:rPr>
              <a:t> 1-9</a:t>
            </a:r>
            <a:endParaRPr lang="en-US" sz="1100" b="1" dirty="0">
              <a:solidFill>
                <a:srgbClr val="356A8C"/>
              </a:solidFill>
              <a:latin typeface="Helvetica"/>
            </a:endParaRPr>
          </a:p>
        </p:txBody>
      </p:sp>
      <p:sp>
        <p:nvSpPr>
          <p:cNvPr id="6" name="Rounded Rectangle 12"/>
          <p:cNvSpPr/>
          <p:nvPr/>
        </p:nvSpPr>
        <p:spPr>
          <a:xfrm>
            <a:off x="457201" y="818230"/>
            <a:ext cx="3509682"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356A8C"/>
                </a:solidFill>
                <a:latin typeface="Helvetica"/>
              </a:rPr>
              <a:t>Life Planning for Retirement</a:t>
            </a:r>
          </a:p>
        </p:txBody>
      </p:sp>
      <p:pic>
        <p:nvPicPr>
          <p:cNvPr id="5" name="Picture 4"/>
          <p:cNvPicPr>
            <a:picLocks noChangeAspect="1"/>
          </p:cNvPicPr>
          <p:nvPr/>
        </p:nvPicPr>
        <p:blipFill>
          <a:blip r:embed="rId3"/>
          <a:srcRect/>
          <a:stretch/>
        </p:blipFill>
        <p:spPr>
          <a:xfrm>
            <a:off x="2531759" y="2184429"/>
            <a:ext cx="4080481" cy="4223803"/>
          </a:xfrm>
          <a:prstGeom prst="rect">
            <a:avLst/>
          </a:prstGeom>
        </p:spPr>
      </p:pic>
    </p:spTree>
    <p:extLst>
      <p:ext uri="{BB962C8B-B14F-4D97-AF65-F5344CB8AC3E}">
        <p14:creationId xmlns:p14="http://schemas.microsoft.com/office/powerpoint/2010/main" val="3522001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24"/>
              </a:spcBef>
              <a:spcAft>
                <a:spcPts val="1200"/>
              </a:spcAft>
            </a:pPr>
            <a:r>
              <a:rPr lang="en-US" dirty="0"/>
              <a:t>Personal &amp; Partner Exercise</a:t>
            </a:r>
            <a:endParaRPr lang="en-US" sz="1800" b="0" dirty="0"/>
          </a:p>
          <a:p>
            <a:pPr>
              <a:spcBef>
                <a:spcPts val="24"/>
              </a:spcBef>
              <a:spcAft>
                <a:spcPts val="1200"/>
              </a:spcAft>
            </a:pPr>
            <a:r>
              <a:rPr lang="en-US" sz="1800" dirty="0">
                <a:solidFill>
                  <a:schemeClr val="tx2"/>
                </a:solidFill>
              </a:rPr>
              <a:t>Take a pen and a few moments to go through the statements </a:t>
            </a:r>
            <a:br>
              <a:rPr lang="en-US" sz="1800" dirty="0">
                <a:solidFill>
                  <a:schemeClr val="tx2"/>
                </a:solidFill>
              </a:rPr>
            </a:br>
            <a:r>
              <a:rPr lang="en-US" sz="1800" dirty="0">
                <a:solidFill>
                  <a:schemeClr val="tx2"/>
                </a:solidFill>
              </a:rPr>
              <a:t>on Page 1-10/11.</a:t>
            </a:r>
          </a:p>
          <a:p>
            <a:pPr marL="285750" indent="-285750">
              <a:spcBef>
                <a:spcPts val="24"/>
              </a:spcBef>
              <a:spcAft>
                <a:spcPts val="1200"/>
              </a:spcAft>
              <a:buFont typeface="Arial" panose="020B0604020202020204" pitchFamily="34" charset="0"/>
              <a:buChar char="•"/>
            </a:pPr>
            <a:r>
              <a:rPr lang="en-US" sz="1800" b="0" dirty="0">
                <a:solidFill>
                  <a:srgbClr val="000000"/>
                </a:solidFill>
              </a:rPr>
              <a:t>What did you circle? </a:t>
            </a:r>
          </a:p>
          <a:p>
            <a:pPr marL="285750" indent="-285750">
              <a:spcBef>
                <a:spcPts val="24"/>
              </a:spcBef>
              <a:spcAft>
                <a:spcPts val="1200"/>
              </a:spcAft>
              <a:buFont typeface="Arial" panose="020B0604020202020204" pitchFamily="34" charset="0"/>
              <a:buChar char="•"/>
            </a:pPr>
            <a:r>
              <a:rPr lang="en-US" sz="1800" b="0" dirty="0">
                <a:solidFill>
                  <a:srgbClr val="000000"/>
                </a:solidFill>
              </a:rPr>
              <a:t>If you’re here with a partner, what did they circle? </a:t>
            </a:r>
          </a:p>
          <a:p>
            <a:pPr marL="285750" indent="-285750">
              <a:spcBef>
                <a:spcPts val="24"/>
              </a:spcBef>
              <a:spcAft>
                <a:spcPts val="1200"/>
              </a:spcAft>
              <a:buFont typeface="Arial" panose="020B0604020202020204" pitchFamily="34" charset="0"/>
              <a:buChar char="•"/>
            </a:pPr>
            <a:r>
              <a:rPr lang="en-US" sz="1800" b="0" dirty="0">
                <a:solidFill>
                  <a:srgbClr val="000000"/>
                </a:solidFill>
              </a:rPr>
              <a:t>What will it take to fulfill their dreams and goals? How about yours? </a:t>
            </a:r>
          </a:p>
          <a:p>
            <a:pPr marL="285750" indent="-285750">
              <a:spcBef>
                <a:spcPts val="24"/>
              </a:spcBef>
              <a:spcAft>
                <a:spcPts val="1200"/>
              </a:spcAft>
              <a:buFont typeface="Arial" panose="020B0604020202020204" pitchFamily="34" charset="0"/>
              <a:buChar char="•"/>
            </a:pPr>
            <a:r>
              <a:rPr lang="en-US" sz="1800" b="0" dirty="0">
                <a:solidFill>
                  <a:srgbClr val="000000"/>
                </a:solidFill>
              </a:rPr>
              <a:t>Are there any potential misunderstandings or conflicts you’ll </a:t>
            </a:r>
            <a:br>
              <a:rPr lang="en-US" sz="1800" b="0" dirty="0">
                <a:solidFill>
                  <a:srgbClr val="000000"/>
                </a:solidFill>
              </a:rPr>
            </a:br>
            <a:r>
              <a:rPr lang="en-US" sz="1800" b="0" dirty="0">
                <a:solidFill>
                  <a:srgbClr val="000000"/>
                </a:solidFill>
              </a:rPr>
              <a:t>need to discuss in greater depth?</a:t>
            </a:r>
          </a:p>
        </p:txBody>
      </p:sp>
      <p:sp>
        <p:nvSpPr>
          <p:cNvPr id="4" name="Title 3"/>
          <p:cNvSpPr>
            <a:spLocks noGrp="1"/>
          </p:cNvSpPr>
          <p:nvPr>
            <p:ph type="title" idx="4294967295"/>
          </p:nvPr>
        </p:nvSpPr>
        <p:spPr>
          <a:xfrm>
            <a:off x="0" y="365125"/>
            <a:ext cx="5607050" cy="912813"/>
          </a:xfrm>
          <a:prstGeom prst="rect">
            <a:avLst/>
          </a:prstGeom>
        </p:spPr>
        <p:txBody>
          <a:bodyPr/>
          <a:lstStyle/>
          <a:p>
            <a:r>
              <a:rPr lang="en-US" baseline="0" dirty="0"/>
              <a:t> </a:t>
            </a:r>
            <a:endParaRPr lang="en-US" dirty="0"/>
          </a:p>
        </p:txBody>
      </p:sp>
      <p:sp>
        <p:nvSpPr>
          <p:cNvPr id="14" name="Rounded Rectangle 13"/>
          <p:cNvSpPr/>
          <p:nvPr/>
        </p:nvSpPr>
        <p:spPr>
          <a:xfrm>
            <a:off x="7607300" y="818230"/>
            <a:ext cx="1079499"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356A8C"/>
                </a:solidFill>
                <a:latin typeface="Helvetica"/>
              </a:rPr>
              <a:t>Page</a:t>
            </a:r>
            <a:r>
              <a:rPr lang="en-US" sz="1100" b="1" baseline="0" dirty="0">
                <a:solidFill>
                  <a:srgbClr val="356A8C"/>
                </a:solidFill>
                <a:latin typeface="Helvetica"/>
              </a:rPr>
              <a:t> 1-10/11</a:t>
            </a:r>
            <a:endParaRPr lang="en-US" sz="1100" b="1" dirty="0">
              <a:solidFill>
                <a:srgbClr val="356A8C"/>
              </a:solidFill>
              <a:latin typeface="Helvetica"/>
            </a:endParaRPr>
          </a:p>
        </p:txBody>
      </p:sp>
      <p:sp>
        <p:nvSpPr>
          <p:cNvPr id="6" name="Rounded Rectangle 12"/>
          <p:cNvSpPr/>
          <p:nvPr/>
        </p:nvSpPr>
        <p:spPr>
          <a:xfrm>
            <a:off x="457201" y="818230"/>
            <a:ext cx="3509682"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356A8C"/>
                </a:solidFill>
                <a:latin typeface="Helvetica"/>
              </a:rPr>
              <a:t>Life Planning for Retirement</a:t>
            </a:r>
          </a:p>
        </p:txBody>
      </p:sp>
    </p:spTree>
    <p:extLst>
      <p:ext uri="{BB962C8B-B14F-4D97-AF65-F5344CB8AC3E}">
        <p14:creationId xmlns:p14="http://schemas.microsoft.com/office/powerpoint/2010/main" val="1131741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24"/>
              </a:spcBef>
              <a:spcAft>
                <a:spcPts val="1200"/>
              </a:spcAft>
            </a:pPr>
            <a:r>
              <a:rPr lang="en-US" dirty="0"/>
              <a:t>Retirement Considerations</a:t>
            </a:r>
            <a:endParaRPr lang="en-US" sz="1800" b="0" dirty="0"/>
          </a:p>
          <a:p>
            <a:pPr>
              <a:spcBef>
                <a:spcPts val="24"/>
              </a:spcBef>
              <a:spcAft>
                <a:spcPts val="1200"/>
              </a:spcAft>
            </a:pPr>
            <a:r>
              <a:rPr lang="en-US" sz="1800" dirty="0">
                <a:solidFill>
                  <a:schemeClr val="tx2"/>
                </a:solidFill>
              </a:rPr>
              <a:t>You may have come today with a number of questions about retirement.</a:t>
            </a:r>
          </a:p>
          <a:p>
            <a:pPr marL="285750" indent="-285750">
              <a:spcBef>
                <a:spcPts val="24"/>
              </a:spcBef>
              <a:spcAft>
                <a:spcPts val="1200"/>
              </a:spcAft>
              <a:buFont typeface="Arial" panose="020B0604020202020204" pitchFamily="34" charset="0"/>
              <a:buChar char="•"/>
            </a:pPr>
            <a:r>
              <a:rPr lang="en-US" sz="1800" b="0" dirty="0">
                <a:solidFill>
                  <a:srgbClr val="000000"/>
                </a:solidFill>
              </a:rPr>
              <a:t>Can I begin my new retirement today and just work part-time?</a:t>
            </a:r>
          </a:p>
          <a:p>
            <a:pPr marL="285750" indent="-285750">
              <a:spcBef>
                <a:spcPts val="24"/>
              </a:spcBef>
              <a:spcAft>
                <a:spcPts val="1200"/>
              </a:spcAft>
              <a:buFont typeface="Arial" panose="020B0604020202020204" pitchFamily="34" charset="0"/>
              <a:buChar char="•"/>
            </a:pPr>
            <a:r>
              <a:rPr lang="en-US" sz="1800" b="0" dirty="0">
                <a:solidFill>
                  <a:srgbClr val="000000"/>
                </a:solidFill>
              </a:rPr>
              <a:t>Do I prefer a more traditional retirement?</a:t>
            </a:r>
          </a:p>
          <a:p>
            <a:pPr marL="285750" indent="-285750">
              <a:spcBef>
                <a:spcPts val="24"/>
              </a:spcBef>
              <a:spcAft>
                <a:spcPts val="1200"/>
              </a:spcAft>
              <a:buFont typeface="Arial" panose="020B0604020202020204" pitchFamily="34" charset="0"/>
              <a:buChar char="•"/>
            </a:pPr>
            <a:r>
              <a:rPr lang="en-US" sz="1800" b="0" dirty="0">
                <a:solidFill>
                  <a:srgbClr val="000000"/>
                </a:solidFill>
              </a:rPr>
              <a:t>Does my spouse share my view of an ideal retirement?</a:t>
            </a:r>
          </a:p>
        </p:txBody>
      </p:sp>
      <p:sp>
        <p:nvSpPr>
          <p:cNvPr id="4" name="Title 3"/>
          <p:cNvSpPr>
            <a:spLocks noGrp="1"/>
          </p:cNvSpPr>
          <p:nvPr>
            <p:ph type="title" idx="4294967295"/>
          </p:nvPr>
        </p:nvSpPr>
        <p:spPr>
          <a:xfrm>
            <a:off x="0" y="365125"/>
            <a:ext cx="5607050" cy="912813"/>
          </a:xfrm>
          <a:prstGeom prst="rect">
            <a:avLst/>
          </a:prstGeom>
        </p:spPr>
        <p:txBody>
          <a:bodyPr/>
          <a:lstStyle/>
          <a:p>
            <a:r>
              <a:rPr lang="en-US" baseline="0" dirty="0"/>
              <a:t> </a:t>
            </a:r>
            <a:endParaRPr lang="en-US" dirty="0"/>
          </a:p>
        </p:txBody>
      </p:sp>
      <p:sp>
        <p:nvSpPr>
          <p:cNvPr id="14" name="Rounded Rectangle 13"/>
          <p:cNvSpPr/>
          <p:nvPr/>
        </p:nvSpPr>
        <p:spPr>
          <a:xfrm>
            <a:off x="7773784" y="818230"/>
            <a:ext cx="913015"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356A8C"/>
                </a:solidFill>
                <a:latin typeface="Helvetica"/>
              </a:rPr>
              <a:t>Page</a:t>
            </a:r>
            <a:r>
              <a:rPr lang="en-US" sz="1100" b="1" baseline="0" dirty="0">
                <a:solidFill>
                  <a:srgbClr val="356A8C"/>
                </a:solidFill>
                <a:latin typeface="Helvetica"/>
              </a:rPr>
              <a:t> 1-12</a:t>
            </a:r>
            <a:endParaRPr lang="en-US" sz="1100" b="1" dirty="0">
              <a:solidFill>
                <a:srgbClr val="356A8C"/>
              </a:solidFill>
              <a:latin typeface="Helvetica"/>
            </a:endParaRPr>
          </a:p>
        </p:txBody>
      </p:sp>
      <p:sp>
        <p:nvSpPr>
          <p:cNvPr id="6" name="Rounded Rectangle 12"/>
          <p:cNvSpPr/>
          <p:nvPr/>
        </p:nvSpPr>
        <p:spPr>
          <a:xfrm>
            <a:off x="457201" y="818230"/>
            <a:ext cx="3509682"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356A8C"/>
                </a:solidFill>
                <a:latin typeface="Helvetica"/>
              </a:rPr>
              <a:t>Life Planning for Retirement</a:t>
            </a:r>
          </a:p>
        </p:txBody>
      </p:sp>
    </p:spTree>
    <p:extLst>
      <p:ext uri="{BB962C8B-B14F-4D97-AF65-F5344CB8AC3E}">
        <p14:creationId xmlns:p14="http://schemas.microsoft.com/office/powerpoint/2010/main" val="2518812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24"/>
              </a:spcBef>
              <a:spcAft>
                <a:spcPts val="1200"/>
              </a:spcAft>
            </a:pPr>
            <a:r>
              <a:rPr lang="en-US" dirty="0"/>
              <a:t>The Retirement Planning Process</a:t>
            </a:r>
            <a:endParaRPr lang="en-US" sz="1800" b="0" dirty="0"/>
          </a:p>
          <a:p>
            <a:pPr>
              <a:spcBef>
                <a:spcPts val="24"/>
              </a:spcBef>
              <a:spcAft>
                <a:spcPts val="1200"/>
              </a:spcAft>
            </a:pPr>
            <a:r>
              <a:rPr lang="en-US" sz="1800" dirty="0">
                <a:solidFill>
                  <a:schemeClr val="tx2"/>
                </a:solidFill>
              </a:rPr>
              <a:t>The Traditional Retirement Planning Process</a:t>
            </a:r>
          </a:p>
          <a:p>
            <a:pPr>
              <a:spcBef>
                <a:spcPts val="24"/>
              </a:spcBef>
              <a:spcAft>
                <a:spcPts val="1200"/>
              </a:spcAft>
            </a:pPr>
            <a:r>
              <a:rPr lang="en-US" sz="1800" b="0" dirty="0">
                <a:solidFill>
                  <a:srgbClr val="000000"/>
                </a:solidFill>
              </a:rPr>
              <a:t>People once bought relatively simple financial products for retirement:</a:t>
            </a:r>
          </a:p>
          <a:p>
            <a:pPr marL="285750" indent="-285750">
              <a:spcBef>
                <a:spcPts val="24"/>
              </a:spcBef>
              <a:spcAft>
                <a:spcPts val="1200"/>
              </a:spcAft>
              <a:buFont typeface="Arial" panose="020B0604020202020204" pitchFamily="34" charset="0"/>
              <a:buChar char="•"/>
            </a:pPr>
            <a:r>
              <a:rPr lang="en-US" sz="1800" b="0" dirty="0">
                <a:solidFill>
                  <a:srgbClr val="000000"/>
                </a:solidFill>
              </a:rPr>
              <a:t>Insurance from their insurance agent</a:t>
            </a:r>
          </a:p>
          <a:p>
            <a:pPr marL="285750" indent="-285750">
              <a:spcBef>
                <a:spcPts val="24"/>
              </a:spcBef>
              <a:spcAft>
                <a:spcPts val="1200"/>
              </a:spcAft>
              <a:buFont typeface="Arial" panose="020B0604020202020204" pitchFamily="34" charset="0"/>
              <a:buChar char="•"/>
            </a:pPr>
            <a:r>
              <a:rPr lang="en-US" sz="1800" b="0" dirty="0">
                <a:solidFill>
                  <a:srgbClr val="000000"/>
                </a:solidFill>
              </a:rPr>
              <a:t>Stocks and bonds from their broker</a:t>
            </a:r>
          </a:p>
          <a:p>
            <a:pPr marL="285750" indent="-285750">
              <a:spcBef>
                <a:spcPts val="24"/>
              </a:spcBef>
              <a:spcAft>
                <a:spcPts val="1200"/>
              </a:spcAft>
              <a:buFont typeface="Arial" panose="020B0604020202020204" pitchFamily="34" charset="0"/>
              <a:buChar char="•"/>
            </a:pPr>
            <a:r>
              <a:rPr lang="en-US" sz="1800" b="0" dirty="0">
                <a:solidFill>
                  <a:srgbClr val="000000"/>
                </a:solidFill>
              </a:rPr>
              <a:t>Certificates of deposit from their bank</a:t>
            </a:r>
          </a:p>
        </p:txBody>
      </p:sp>
      <p:sp>
        <p:nvSpPr>
          <p:cNvPr id="4" name="Title 3"/>
          <p:cNvSpPr>
            <a:spLocks noGrp="1"/>
          </p:cNvSpPr>
          <p:nvPr>
            <p:ph type="title" idx="4294967295"/>
          </p:nvPr>
        </p:nvSpPr>
        <p:spPr>
          <a:xfrm>
            <a:off x="0" y="365125"/>
            <a:ext cx="5607050" cy="912813"/>
          </a:xfrm>
          <a:prstGeom prst="rect">
            <a:avLst/>
          </a:prstGeom>
        </p:spPr>
        <p:txBody>
          <a:bodyPr/>
          <a:lstStyle/>
          <a:p>
            <a:r>
              <a:rPr lang="en-US" baseline="0" dirty="0"/>
              <a:t> </a:t>
            </a:r>
            <a:endParaRPr lang="en-US" dirty="0"/>
          </a:p>
        </p:txBody>
      </p:sp>
      <p:sp>
        <p:nvSpPr>
          <p:cNvPr id="14" name="Rounded Rectangle 13"/>
          <p:cNvSpPr/>
          <p:nvPr/>
        </p:nvSpPr>
        <p:spPr>
          <a:xfrm>
            <a:off x="7773784" y="818230"/>
            <a:ext cx="913015"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356A8C"/>
                </a:solidFill>
                <a:latin typeface="Helvetica"/>
              </a:rPr>
              <a:t>Page</a:t>
            </a:r>
            <a:r>
              <a:rPr lang="en-US" sz="1100" b="1" baseline="0" dirty="0">
                <a:solidFill>
                  <a:srgbClr val="356A8C"/>
                </a:solidFill>
                <a:latin typeface="Helvetica"/>
              </a:rPr>
              <a:t> 1-13</a:t>
            </a:r>
            <a:endParaRPr lang="en-US" sz="1100" b="1" dirty="0">
              <a:solidFill>
                <a:srgbClr val="356A8C"/>
              </a:solidFill>
              <a:latin typeface="Helvetica"/>
            </a:endParaRPr>
          </a:p>
        </p:txBody>
      </p:sp>
      <p:sp>
        <p:nvSpPr>
          <p:cNvPr id="6" name="Rounded Rectangle 12"/>
          <p:cNvSpPr/>
          <p:nvPr/>
        </p:nvSpPr>
        <p:spPr>
          <a:xfrm>
            <a:off x="457201" y="818230"/>
            <a:ext cx="3509682"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356A8C"/>
                </a:solidFill>
                <a:latin typeface="Helvetica"/>
              </a:rPr>
              <a:t>Life Planning for Retirement</a:t>
            </a:r>
          </a:p>
        </p:txBody>
      </p:sp>
    </p:spTree>
    <p:extLst>
      <p:ext uri="{BB962C8B-B14F-4D97-AF65-F5344CB8AC3E}">
        <p14:creationId xmlns:p14="http://schemas.microsoft.com/office/powerpoint/2010/main" val="3292806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24"/>
              </a:spcBef>
              <a:spcAft>
                <a:spcPts val="1200"/>
              </a:spcAft>
            </a:pPr>
            <a:r>
              <a:rPr lang="en-US" dirty="0"/>
              <a:t>The Retirement Planning Process</a:t>
            </a:r>
            <a:endParaRPr lang="en-US" sz="1800" b="0" dirty="0"/>
          </a:p>
          <a:p>
            <a:pPr>
              <a:spcBef>
                <a:spcPts val="24"/>
              </a:spcBef>
              <a:spcAft>
                <a:spcPts val="1200"/>
              </a:spcAft>
            </a:pPr>
            <a:r>
              <a:rPr lang="en-US" sz="1800" dirty="0">
                <a:solidFill>
                  <a:schemeClr val="tx2"/>
                </a:solidFill>
              </a:rPr>
              <a:t>The New Retirement Planning Process</a:t>
            </a:r>
            <a:endParaRPr lang="en-US" sz="1800" b="0" dirty="0">
              <a:solidFill>
                <a:schemeClr val="tx2"/>
              </a:solidFill>
            </a:endParaRPr>
          </a:p>
          <a:p>
            <a:pPr marL="342900" indent="-342900">
              <a:spcBef>
                <a:spcPts val="24"/>
              </a:spcBef>
              <a:spcAft>
                <a:spcPts val="1200"/>
              </a:spcAft>
              <a:buFont typeface="+mj-lt"/>
              <a:buAutoNum type="arabicPeriod"/>
            </a:pPr>
            <a:r>
              <a:rPr lang="en-US" sz="1800" b="0" dirty="0">
                <a:solidFill>
                  <a:srgbClr val="000000"/>
                </a:solidFill>
              </a:rPr>
              <a:t>Determine the outcome you want to achieve</a:t>
            </a:r>
          </a:p>
          <a:p>
            <a:pPr marL="342900" indent="-342900">
              <a:spcBef>
                <a:spcPts val="24"/>
              </a:spcBef>
              <a:spcAft>
                <a:spcPts val="1200"/>
              </a:spcAft>
              <a:buFont typeface="+mj-lt"/>
              <a:buAutoNum type="arabicPeriod"/>
            </a:pPr>
            <a:r>
              <a:rPr lang="en-US" sz="1800" b="0" dirty="0">
                <a:solidFill>
                  <a:srgbClr val="000000"/>
                </a:solidFill>
              </a:rPr>
              <a:t>Educate yourself to make informed decisions</a:t>
            </a:r>
          </a:p>
          <a:p>
            <a:pPr marL="342900" indent="-342900">
              <a:spcBef>
                <a:spcPts val="24"/>
              </a:spcBef>
              <a:spcAft>
                <a:spcPts val="1200"/>
              </a:spcAft>
              <a:buFont typeface="+mj-lt"/>
              <a:buAutoNum type="arabicPeriod"/>
            </a:pPr>
            <a:r>
              <a:rPr lang="en-US" sz="1800" b="0" dirty="0">
                <a:solidFill>
                  <a:srgbClr val="000000"/>
                </a:solidFill>
              </a:rPr>
              <a:t>Analyze your current financial situation</a:t>
            </a:r>
          </a:p>
          <a:p>
            <a:pPr marL="342900" indent="-342900">
              <a:spcBef>
                <a:spcPts val="24"/>
              </a:spcBef>
              <a:spcAft>
                <a:spcPts val="1200"/>
              </a:spcAft>
              <a:buFont typeface="+mj-lt"/>
              <a:buAutoNum type="arabicPeriod"/>
            </a:pPr>
            <a:r>
              <a:rPr lang="en-US" sz="1800" b="0" dirty="0">
                <a:solidFill>
                  <a:srgbClr val="000000"/>
                </a:solidFill>
              </a:rPr>
              <a:t>Develop a financial plan to address scenarios like job loss, health </a:t>
            </a:r>
            <a:br>
              <a:rPr lang="en-US" sz="1800" b="0" dirty="0">
                <a:solidFill>
                  <a:srgbClr val="000000"/>
                </a:solidFill>
              </a:rPr>
            </a:br>
            <a:r>
              <a:rPr lang="en-US" sz="1800" b="0" dirty="0">
                <a:solidFill>
                  <a:srgbClr val="000000"/>
                </a:solidFill>
              </a:rPr>
              <a:t>problems/disability, changes to Social Security, death in the family</a:t>
            </a:r>
          </a:p>
          <a:p>
            <a:pPr marL="342900" indent="-342900">
              <a:spcBef>
                <a:spcPts val="24"/>
              </a:spcBef>
              <a:spcAft>
                <a:spcPts val="1200"/>
              </a:spcAft>
              <a:buFont typeface="+mj-lt"/>
              <a:buAutoNum type="arabicPeriod"/>
            </a:pPr>
            <a:r>
              <a:rPr lang="en-US" sz="1800" b="0" dirty="0">
                <a:solidFill>
                  <a:srgbClr val="000000"/>
                </a:solidFill>
              </a:rPr>
              <a:t>Implement the plan, selecting the financial products necessary for a coordinated portfolio</a:t>
            </a:r>
          </a:p>
          <a:p>
            <a:pPr marL="342900" indent="-342900">
              <a:spcBef>
                <a:spcPts val="24"/>
              </a:spcBef>
              <a:spcAft>
                <a:spcPts val="1200"/>
              </a:spcAft>
              <a:buFont typeface="+mj-lt"/>
              <a:buAutoNum type="arabicPeriod"/>
            </a:pPr>
            <a:r>
              <a:rPr lang="en-US" sz="1800" b="0" dirty="0">
                <a:solidFill>
                  <a:srgbClr val="000000"/>
                </a:solidFill>
              </a:rPr>
              <a:t>Review your plan and adjust over time</a:t>
            </a:r>
          </a:p>
        </p:txBody>
      </p:sp>
      <p:sp>
        <p:nvSpPr>
          <p:cNvPr id="4" name="Title 3"/>
          <p:cNvSpPr>
            <a:spLocks noGrp="1"/>
          </p:cNvSpPr>
          <p:nvPr>
            <p:ph type="title" idx="4294967295"/>
          </p:nvPr>
        </p:nvSpPr>
        <p:spPr>
          <a:xfrm>
            <a:off x="0" y="365125"/>
            <a:ext cx="5607050" cy="912813"/>
          </a:xfrm>
          <a:prstGeom prst="rect">
            <a:avLst/>
          </a:prstGeom>
        </p:spPr>
        <p:txBody>
          <a:bodyPr/>
          <a:lstStyle/>
          <a:p>
            <a:r>
              <a:rPr lang="en-US" baseline="0" dirty="0"/>
              <a:t> </a:t>
            </a:r>
            <a:endParaRPr lang="en-US" dirty="0"/>
          </a:p>
        </p:txBody>
      </p:sp>
      <p:sp>
        <p:nvSpPr>
          <p:cNvPr id="14" name="Rounded Rectangle 13"/>
          <p:cNvSpPr/>
          <p:nvPr/>
        </p:nvSpPr>
        <p:spPr>
          <a:xfrm>
            <a:off x="7773784" y="818230"/>
            <a:ext cx="913015"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356A8C"/>
                </a:solidFill>
                <a:latin typeface="Helvetica"/>
              </a:rPr>
              <a:t>Page</a:t>
            </a:r>
            <a:r>
              <a:rPr lang="en-US" sz="1100" b="1" baseline="0" dirty="0">
                <a:solidFill>
                  <a:srgbClr val="356A8C"/>
                </a:solidFill>
                <a:latin typeface="Helvetica"/>
              </a:rPr>
              <a:t> 1-13</a:t>
            </a:r>
            <a:endParaRPr lang="en-US" sz="1100" b="1" dirty="0">
              <a:solidFill>
                <a:srgbClr val="356A8C"/>
              </a:solidFill>
              <a:latin typeface="Helvetica"/>
            </a:endParaRPr>
          </a:p>
        </p:txBody>
      </p:sp>
      <p:sp>
        <p:nvSpPr>
          <p:cNvPr id="6" name="Rounded Rectangle 12"/>
          <p:cNvSpPr/>
          <p:nvPr/>
        </p:nvSpPr>
        <p:spPr>
          <a:xfrm>
            <a:off x="457201" y="818230"/>
            <a:ext cx="3509682"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356A8C"/>
                </a:solidFill>
                <a:latin typeface="Helvetica"/>
              </a:rPr>
              <a:t>Life Planning for Retirement</a:t>
            </a:r>
          </a:p>
        </p:txBody>
      </p:sp>
    </p:spTree>
    <p:extLst>
      <p:ext uri="{BB962C8B-B14F-4D97-AF65-F5344CB8AC3E}">
        <p14:creationId xmlns:p14="http://schemas.microsoft.com/office/powerpoint/2010/main" val="2856072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24"/>
              </a:spcBef>
              <a:spcAft>
                <a:spcPts val="1200"/>
              </a:spcAft>
            </a:pPr>
            <a:r>
              <a:rPr lang="en-US" dirty="0"/>
              <a:t>About This Course</a:t>
            </a:r>
            <a:endParaRPr lang="en-US" sz="1800" b="0" dirty="0"/>
          </a:p>
          <a:p>
            <a:pPr>
              <a:spcBef>
                <a:spcPts val="24"/>
              </a:spcBef>
              <a:spcAft>
                <a:spcPts val="1200"/>
              </a:spcAft>
            </a:pPr>
            <a:r>
              <a:rPr lang="en-US" sz="1800" dirty="0">
                <a:solidFill>
                  <a:schemeClr val="tx2"/>
                </a:solidFill>
              </a:rPr>
              <a:t>Section 2: Retirement Needs &amp; Expenses</a:t>
            </a:r>
          </a:p>
          <a:p>
            <a:pPr marL="285750" indent="-285750">
              <a:spcBef>
                <a:spcPts val="24"/>
              </a:spcBef>
              <a:spcAft>
                <a:spcPts val="1200"/>
              </a:spcAft>
              <a:buFont typeface="Arial" panose="020B0604020202020204" pitchFamily="34" charset="0"/>
              <a:buChar char="•"/>
            </a:pPr>
            <a:r>
              <a:rPr lang="en-US" sz="1800" b="0" dirty="0">
                <a:solidFill>
                  <a:srgbClr val="000000"/>
                </a:solidFill>
              </a:rPr>
              <a:t>Determine how much you’ll need and when you can retire</a:t>
            </a:r>
          </a:p>
          <a:p>
            <a:pPr marL="285750" indent="-285750">
              <a:spcBef>
                <a:spcPts val="24"/>
              </a:spcBef>
              <a:spcAft>
                <a:spcPts val="1200"/>
              </a:spcAft>
              <a:buFont typeface="Arial" panose="020B0604020202020204" pitchFamily="34" charset="0"/>
              <a:buChar char="•"/>
            </a:pPr>
            <a:r>
              <a:rPr lang="en-US" sz="1800" b="0" dirty="0">
                <a:solidFill>
                  <a:srgbClr val="000000"/>
                </a:solidFill>
              </a:rPr>
              <a:t>Could you retire today and still maintain your desired lifestyle?</a:t>
            </a:r>
          </a:p>
          <a:p>
            <a:pPr>
              <a:spcBef>
                <a:spcPts val="24"/>
              </a:spcBef>
              <a:spcAft>
                <a:spcPts val="1200"/>
              </a:spcAft>
            </a:pPr>
            <a:r>
              <a:rPr lang="en-US" sz="1800" dirty="0">
                <a:solidFill>
                  <a:schemeClr val="tx2"/>
                </a:solidFill>
              </a:rPr>
              <a:t>Section 3: Retirement Roadblocks &amp; Mistakes</a:t>
            </a:r>
          </a:p>
          <a:p>
            <a:pPr marL="285750" indent="-285750">
              <a:spcBef>
                <a:spcPts val="24"/>
              </a:spcBef>
              <a:spcAft>
                <a:spcPts val="1200"/>
              </a:spcAft>
              <a:buFont typeface="Arial" panose="020B0604020202020204" pitchFamily="34" charset="0"/>
              <a:buChar char="•"/>
            </a:pPr>
            <a:r>
              <a:rPr lang="en-US" sz="1800" b="0" dirty="0">
                <a:solidFill>
                  <a:srgbClr val="000000"/>
                </a:solidFill>
              </a:rPr>
              <a:t>Retirement planning mistakes are common </a:t>
            </a:r>
          </a:p>
          <a:p>
            <a:pPr marL="285750" indent="-285750">
              <a:spcBef>
                <a:spcPts val="24"/>
              </a:spcBef>
              <a:spcAft>
                <a:spcPts val="1200"/>
              </a:spcAft>
              <a:buFont typeface="Arial" panose="020B0604020202020204" pitchFamily="34" charset="0"/>
              <a:buChar char="•"/>
            </a:pPr>
            <a:r>
              <a:rPr lang="en-US" sz="1800" b="0" dirty="0">
                <a:solidFill>
                  <a:srgbClr val="000000"/>
                </a:solidFill>
              </a:rPr>
              <a:t>Section three covers the most common retirement planning missteps </a:t>
            </a:r>
            <a:br>
              <a:rPr lang="en-US" sz="1800" b="0" dirty="0">
                <a:solidFill>
                  <a:srgbClr val="000000"/>
                </a:solidFill>
              </a:rPr>
            </a:br>
            <a:r>
              <a:rPr lang="en-US" sz="1800" b="0" dirty="0">
                <a:solidFill>
                  <a:srgbClr val="000000"/>
                </a:solidFill>
              </a:rPr>
              <a:t>and legal strategies to minimize your yearly tax liability</a:t>
            </a:r>
          </a:p>
        </p:txBody>
      </p:sp>
      <p:sp>
        <p:nvSpPr>
          <p:cNvPr id="4" name="Title 3"/>
          <p:cNvSpPr>
            <a:spLocks noGrp="1"/>
          </p:cNvSpPr>
          <p:nvPr>
            <p:ph type="title" idx="4294967295"/>
          </p:nvPr>
        </p:nvSpPr>
        <p:spPr>
          <a:xfrm>
            <a:off x="0" y="365125"/>
            <a:ext cx="5607050" cy="912813"/>
          </a:xfrm>
          <a:prstGeom prst="rect">
            <a:avLst/>
          </a:prstGeom>
        </p:spPr>
        <p:txBody>
          <a:bodyPr/>
          <a:lstStyle/>
          <a:p>
            <a:r>
              <a:rPr lang="en-US" baseline="0" dirty="0"/>
              <a:t> </a:t>
            </a:r>
            <a:endParaRPr lang="en-US" dirty="0"/>
          </a:p>
        </p:txBody>
      </p:sp>
      <p:sp>
        <p:nvSpPr>
          <p:cNvPr id="14" name="Rounded Rectangle 13"/>
          <p:cNvSpPr/>
          <p:nvPr/>
        </p:nvSpPr>
        <p:spPr>
          <a:xfrm>
            <a:off x="7773784" y="818230"/>
            <a:ext cx="913015"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356A8C"/>
                </a:solidFill>
                <a:latin typeface="Helvetica"/>
              </a:rPr>
              <a:t>Page</a:t>
            </a:r>
            <a:r>
              <a:rPr lang="en-US" sz="1100" b="1" baseline="0" dirty="0">
                <a:solidFill>
                  <a:srgbClr val="356A8C"/>
                </a:solidFill>
                <a:latin typeface="Helvetica"/>
              </a:rPr>
              <a:t> 1-14</a:t>
            </a:r>
            <a:endParaRPr lang="en-US" sz="1100" b="1" dirty="0">
              <a:solidFill>
                <a:srgbClr val="356A8C"/>
              </a:solidFill>
              <a:latin typeface="Helvetica"/>
            </a:endParaRPr>
          </a:p>
        </p:txBody>
      </p:sp>
      <p:sp>
        <p:nvSpPr>
          <p:cNvPr id="6" name="Rounded Rectangle 12"/>
          <p:cNvSpPr/>
          <p:nvPr/>
        </p:nvSpPr>
        <p:spPr>
          <a:xfrm>
            <a:off x="457201" y="818230"/>
            <a:ext cx="3509682"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356A8C"/>
                </a:solidFill>
                <a:latin typeface="Helvetica"/>
              </a:rPr>
              <a:t>Life Planning for Retirement</a:t>
            </a:r>
          </a:p>
        </p:txBody>
      </p:sp>
    </p:spTree>
    <p:extLst>
      <p:ext uri="{BB962C8B-B14F-4D97-AF65-F5344CB8AC3E}">
        <p14:creationId xmlns:p14="http://schemas.microsoft.com/office/powerpoint/2010/main" val="705877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199" y="1508611"/>
            <a:ext cx="8229599" cy="4231007"/>
          </a:xfrm>
        </p:spPr>
        <p:txBody>
          <a:bodyPr/>
          <a:lstStyle/>
          <a:p>
            <a:pPr>
              <a:spcAft>
                <a:spcPts val="1200"/>
              </a:spcAft>
            </a:pPr>
            <a:endParaRPr lang="en-US" sz="1400" b="0" dirty="0"/>
          </a:p>
          <a:p>
            <a:pPr>
              <a:spcAft>
                <a:spcPts val="1200"/>
              </a:spcAft>
            </a:pPr>
            <a:r>
              <a:rPr lang="en-US" sz="1400" dirty="0">
                <a:solidFill>
                  <a:srgbClr val="000000"/>
                </a:solidFill>
              </a:rPr>
              <a:t>[Broker-Dealer Disclosure]</a:t>
            </a:r>
          </a:p>
          <a:p>
            <a:pPr>
              <a:spcAft>
                <a:spcPts val="1200"/>
              </a:spcAft>
            </a:pPr>
            <a:r>
              <a:rPr lang="en-US" sz="1400" b="0" dirty="0">
                <a:solidFill>
                  <a:srgbClr val="000000"/>
                </a:solidFill>
              </a:rPr>
              <a:t>This material is intended to provide general financial education and is not written or intended as tax or legal advice and may not be relied on for purposes of avoiding any Federal tax penalties. Individuals are encouraged to seek advice from their own tax or legal counsel. Individuals involved in the estate planning process should work with an estate planning team, including their own personal legal or tax counsel. This material is for informational purposes only and is not an offer to sell or a solicitation of any offer to buy any securities.</a:t>
            </a:r>
          </a:p>
          <a:p>
            <a:pPr>
              <a:spcAft>
                <a:spcPts val="1200"/>
              </a:spcAft>
            </a:pPr>
            <a:r>
              <a:rPr lang="en-US" sz="1400" b="0" dirty="0">
                <a:solidFill>
                  <a:srgbClr val="000000"/>
                </a:solidFill>
              </a:rPr>
              <a:t>Course instructors are not employees or agents of Financial Educators Network®. Financial Educators Network® prohibits instructors from making specific recommendations and endorsing or selling products during the course. Once the course has ended, instructors may offer financial advice, products, or other services as an agent for insurance companies and/or broker-dealer firms. These services are not offered on behalf of Financial Educators Network®. Financial Educators Network® does not sell or endorse any insurance or investment products.</a:t>
            </a:r>
            <a:endParaRPr lang="en-US" sz="1800" b="0" dirty="0">
              <a:solidFill>
                <a:srgbClr val="000000"/>
              </a:solidFill>
            </a:endParaRPr>
          </a:p>
        </p:txBody>
      </p:sp>
    </p:spTree>
    <p:extLst>
      <p:ext uri="{BB962C8B-B14F-4D97-AF65-F5344CB8AC3E}">
        <p14:creationId xmlns:p14="http://schemas.microsoft.com/office/powerpoint/2010/main" val="3050674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24"/>
              </a:spcBef>
              <a:spcAft>
                <a:spcPts val="1200"/>
              </a:spcAft>
            </a:pPr>
            <a:r>
              <a:rPr lang="en-US" dirty="0"/>
              <a:t>About This Course</a:t>
            </a:r>
            <a:endParaRPr lang="en-US" sz="1800" b="0" dirty="0"/>
          </a:p>
          <a:p>
            <a:pPr>
              <a:spcBef>
                <a:spcPts val="24"/>
              </a:spcBef>
              <a:spcAft>
                <a:spcPts val="1200"/>
              </a:spcAft>
            </a:pPr>
            <a:r>
              <a:rPr lang="en-US" sz="1800" dirty="0">
                <a:solidFill>
                  <a:schemeClr val="tx2"/>
                </a:solidFill>
              </a:rPr>
              <a:t>Section 4: Retirement Income Sources</a:t>
            </a:r>
          </a:p>
          <a:p>
            <a:pPr marL="285750" indent="-285750">
              <a:spcBef>
                <a:spcPts val="24"/>
              </a:spcBef>
              <a:spcAft>
                <a:spcPts val="1200"/>
              </a:spcAft>
              <a:buFont typeface="Arial" panose="020B0604020202020204" pitchFamily="34" charset="0"/>
              <a:buChar char="•"/>
            </a:pPr>
            <a:r>
              <a:rPr lang="en-US" sz="1800" b="0" dirty="0">
                <a:solidFill>
                  <a:srgbClr val="000000"/>
                </a:solidFill>
              </a:rPr>
              <a:t>Many Social Security recipients do not employ the strategies </a:t>
            </a:r>
            <a:br>
              <a:rPr lang="en-US" sz="1800" b="0" dirty="0">
                <a:solidFill>
                  <a:srgbClr val="000000"/>
                </a:solidFill>
              </a:rPr>
            </a:br>
            <a:r>
              <a:rPr lang="en-US" sz="1800" b="0" dirty="0">
                <a:solidFill>
                  <a:srgbClr val="000000"/>
                </a:solidFill>
              </a:rPr>
              <a:t>needed to maximize their monthly earned benefits check</a:t>
            </a:r>
            <a:r>
              <a:rPr lang="en-US" sz="1800" b="0" baseline="30000" dirty="0">
                <a:solidFill>
                  <a:srgbClr val="000000"/>
                </a:solidFill>
              </a:rPr>
              <a:t>1</a:t>
            </a:r>
          </a:p>
          <a:p>
            <a:pPr marL="285750" indent="-285750">
              <a:spcBef>
                <a:spcPts val="24"/>
              </a:spcBef>
              <a:spcAft>
                <a:spcPts val="1200"/>
              </a:spcAft>
              <a:buFont typeface="Arial" panose="020B0604020202020204" pitchFamily="34" charset="0"/>
              <a:buChar char="•"/>
            </a:pPr>
            <a:r>
              <a:rPr lang="en-US" sz="1800" b="0" dirty="0">
                <a:solidFill>
                  <a:srgbClr val="000000"/>
                </a:solidFill>
              </a:rPr>
              <a:t>Learn to advocate for yourself and develop a personalized strategy </a:t>
            </a:r>
            <a:br>
              <a:rPr lang="en-US" sz="1800" b="0" dirty="0">
                <a:solidFill>
                  <a:srgbClr val="000000"/>
                </a:solidFill>
              </a:rPr>
            </a:br>
            <a:r>
              <a:rPr lang="en-US" sz="1800" b="0" dirty="0">
                <a:solidFill>
                  <a:srgbClr val="000000"/>
                </a:solidFill>
              </a:rPr>
              <a:t>to maximize your earned benefits</a:t>
            </a:r>
          </a:p>
          <a:p>
            <a:pPr marL="285750" indent="-285750">
              <a:spcBef>
                <a:spcPts val="24"/>
              </a:spcBef>
              <a:spcAft>
                <a:spcPts val="1200"/>
              </a:spcAft>
              <a:buFont typeface="Arial" panose="020B0604020202020204" pitchFamily="34" charset="0"/>
              <a:buChar char="•"/>
            </a:pPr>
            <a:r>
              <a:rPr lang="en-US" sz="1800" b="0" dirty="0">
                <a:solidFill>
                  <a:srgbClr val="000000"/>
                </a:solidFill>
              </a:rPr>
              <a:t>This section will also cover employer-sponsored retirement plans, </a:t>
            </a:r>
            <a:br>
              <a:rPr lang="en-US" sz="1800" b="0" dirty="0">
                <a:solidFill>
                  <a:srgbClr val="000000"/>
                </a:solidFill>
              </a:rPr>
            </a:br>
            <a:r>
              <a:rPr lang="en-US" sz="1800" b="0" dirty="0">
                <a:solidFill>
                  <a:srgbClr val="000000"/>
                </a:solidFill>
              </a:rPr>
              <a:t>IRAs and IRA to Roth IRA conversions</a:t>
            </a:r>
          </a:p>
        </p:txBody>
      </p:sp>
      <p:sp>
        <p:nvSpPr>
          <p:cNvPr id="4" name="Title 3"/>
          <p:cNvSpPr>
            <a:spLocks noGrp="1"/>
          </p:cNvSpPr>
          <p:nvPr>
            <p:ph type="title" idx="4294967295"/>
          </p:nvPr>
        </p:nvSpPr>
        <p:spPr>
          <a:xfrm>
            <a:off x="0" y="365125"/>
            <a:ext cx="5607050" cy="912813"/>
          </a:xfrm>
          <a:prstGeom prst="rect">
            <a:avLst/>
          </a:prstGeom>
        </p:spPr>
        <p:txBody>
          <a:bodyPr/>
          <a:lstStyle/>
          <a:p>
            <a:r>
              <a:rPr lang="en-US" baseline="0" dirty="0"/>
              <a:t> </a:t>
            </a:r>
            <a:endParaRPr lang="en-US" dirty="0"/>
          </a:p>
        </p:txBody>
      </p:sp>
      <p:sp>
        <p:nvSpPr>
          <p:cNvPr id="14" name="Rounded Rectangle 13"/>
          <p:cNvSpPr/>
          <p:nvPr/>
        </p:nvSpPr>
        <p:spPr>
          <a:xfrm>
            <a:off x="7773784" y="818230"/>
            <a:ext cx="913015"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356A8C"/>
                </a:solidFill>
                <a:latin typeface="Helvetica"/>
              </a:rPr>
              <a:t>Page</a:t>
            </a:r>
            <a:r>
              <a:rPr lang="en-US" sz="1100" b="1" baseline="0" dirty="0">
                <a:solidFill>
                  <a:srgbClr val="356A8C"/>
                </a:solidFill>
                <a:latin typeface="Helvetica"/>
              </a:rPr>
              <a:t> 1-15</a:t>
            </a:r>
            <a:endParaRPr lang="en-US" sz="1100" b="1" dirty="0">
              <a:solidFill>
                <a:srgbClr val="356A8C"/>
              </a:solidFill>
              <a:latin typeface="Helvetica"/>
            </a:endParaRPr>
          </a:p>
        </p:txBody>
      </p:sp>
      <p:sp>
        <p:nvSpPr>
          <p:cNvPr id="6" name="Rounded Rectangle 12"/>
          <p:cNvSpPr/>
          <p:nvPr/>
        </p:nvSpPr>
        <p:spPr>
          <a:xfrm>
            <a:off x="457201" y="818230"/>
            <a:ext cx="3509682"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356A8C"/>
                </a:solidFill>
                <a:latin typeface="Helvetica"/>
              </a:rPr>
              <a:t>Life Planning for Retirement</a:t>
            </a:r>
          </a:p>
        </p:txBody>
      </p:sp>
      <p:sp>
        <p:nvSpPr>
          <p:cNvPr id="7" name="Rectangle 6">
            <a:extLst>
              <a:ext uri="{FF2B5EF4-FFF2-40B4-BE49-F238E27FC236}">
                <a16:creationId xmlns:a16="http://schemas.microsoft.com/office/drawing/2014/main" id="{3A951555-E0E9-4363-A3AB-B045680B6583}"/>
              </a:ext>
            </a:extLst>
          </p:cNvPr>
          <p:cNvSpPr/>
          <p:nvPr/>
        </p:nvSpPr>
        <p:spPr>
          <a:xfrm>
            <a:off x="457200" y="6075295"/>
            <a:ext cx="8229598" cy="276999"/>
          </a:xfrm>
          <a:prstGeom prst="rect">
            <a:avLst/>
          </a:prstGeom>
        </p:spPr>
        <p:txBody>
          <a:bodyPr wrap="square">
            <a:spAutoFit/>
          </a:bodyPr>
          <a:lstStyle/>
          <a:p>
            <a:r>
              <a:rPr lang="en-US" sz="1200" i="1" baseline="30000" dirty="0">
                <a:latin typeface="Arial Narrow" panose="020B0606020202030204" pitchFamily="34" charset="0"/>
              </a:rPr>
              <a:t>1</a:t>
            </a:r>
            <a:r>
              <a:rPr lang="en-US" sz="1200" i="1" dirty="0">
                <a:latin typeface="Arial Narrow" panose="020B0606020202030204" pitchFamily="34" charset="0"/>
              </a:rPr>
              <a:t> The 2022 Retirement Confidence Survey. Greenwald &amp; Associates, Employee Benefit Research Institute.</a:t>
            </a:r>
          </a:p>
        </p:txBody>
      </p:sp>
    </p:spTree>
    <p:extLst>
      <p:ext uri="{BB962C8B-B14F-4D97-AF65-F5344CB8AC3E}">
        <p14:creationId xmlns:p14="http://schemas.microsoft.com/office/powerpoint/2010/main" val="3345905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24"/>
              </a:spcBef>
              <a:spcAft>
                <a:spcPts val="1200"/>
              </a:spcAft>
            </a:pPr>
            <a:r>
              <a:rPr lang="en-US" dirty="0"/>
              <a:t>About This Course</a:t>
            </a:r>
            <a:endParaRPr lang="en-US" sz="1800" b="0" dirty="0"/>
          </a:p>
          <a:p>
            <a:pPr>
              <a:spcBef>
                <a:spcPts val="24"/>
              </a:spcBef>
              <a:spcAft>
                <a:spcPts val="1200"/>
              </a:spcAft>
            </a:pPr>
            <a:r>
              <a:rPr lang="en-US" sz="1800" dirty="0">
                <a:solidFill>
                  <a:schemeClr val="tx2"/>
                </a:solidFill>
              </a:rPr>
              <a:t>Section 5: Retirement Plan Distributions</a:t>
            </a:r>
          </a:p>
          <a:p>
            <a:pPr marL="285750" indent="-285750">
              <a:spcBef>
                <a:spcPts val="24"/>
              </a:spcBef>
              <a:spcAft>
                <a:spcPts val="1200"/>
              </a:spcAft>
              <a:buFont typeface="Arial" panose="020B0604020202020204" pitchFamily="34" charset="0"/>
              <a:buChar char="•"/>
            </a:pPr>
            <a:r>
              <a:rPr lang="en-US" sz="1800" b="0" dirty="0">
                <a:solidFill>
                  <a:srgbClr val="000000"/>
                </a:solidFill>
              </a:rPr>
              <a:t>How do you take money out of your retirement accounts while </a:t>
            </a:r>
            <a:br>
              <a:rPr lang="en-US" sz="1800" b="0" dirty="0">
                <a:solidFill>
                  <a:srgbClr val="000000"/>
                </a:solidFill>
              </a:rPr>
            </a:br>
            <a:r>
              <a:rPr lang="en-US" sz="1800" b="0" dirty="0">
                <a:solidFill>
                  <a:srgbClr val="000000"/>
                </a:solidFill>
              </a:rPr>
              <a:t>maintaining financial flexibility? </a:t>
            </a:r>
          </a:p>
          <a:p>
            <a:pPr marL="285750" indent="-285750">
              <a:spcBef>
                <a:spcPts val="24"/>
              </a:spcBef>
              <a:spcAft>
                <a:spcPts val="1200"/>
              </a:spcAft>
              <a:buFont typeface="Arial" panose="020B0604020202020204" pitchFamily="34" charset="0"/>
              <a:buChar char="•"/>
            </a:pPr>
            <a:r>
              <a:rPr lang="en-US" sz="1800" b="0" dirty="0">
                <a:solidFill>
                  <a:srgbClr val="000000"/>
                </a:solidFill>
              </a:rPr>
              <a:t>This section will compare retirement plan distribution choices and options</a:t>
            </a:r>
          </a:p>
          <a:p>
            <a:pPr marL="285750" indent="-285750">
              <a:spcBef>
                <a:spcPts val="24"/>
              </a:spcBef>
              <a:spcAft>
                <a:spcPts val="1200"/>
              </a:spcAft>
              <a:buFont typeface="Arial" panose="020B0604020202020204" pitchFamily="34" charset="0"/>
              <a:buChar char="•"/>
            </a:pPr>
            <a:r>
              <a:rPr lang="en-US" sz="1800" b="0" dirty="0">
                <a:solidFill>
                  <a:srgbClr val="000000"/>
                </a:solidFill>
              </a:rPr>
              <a:t>Once made, many of these decisions cannot be reversed</a:t>
            </a:r>
          </a:p>
          <a:p>
            <a:pPr>
              <a:spcBef>
                <a:spcPts val="24"/>
              </a:spcBef>
              <a:spcAft>
                <a:spcPts val="1200"/>
              </a:spcAft>
            </a:pPr>
            <a:r>
              <a:rPr lang="en-US" sz="1800" dirty="0">
                <a:solidFill>
                  <a:schemeClr val="tx2"/>
                </a:solidFill>
              </a:rPr>
              <a:t>Section 6: Investments</a:t>
            </a:r>
          </a:p>
          <a:p>
            <a:pPr marL="285750" indent="-285750">
              <a:spcBef>
                <a:spcPts val="24"/>
              </a:spcBef>
              <a:spcAft>
                <a:spcPts val="1200"/>
              </a:spcAft>
              <a:buFont typeface="Arial" panose="020B0604020202020204" pitchFamily="34" charset="0"/>
              <a:buChar char="•"/>
            </a:pPr>
            <a:r>
              <a:rPr lang="en-US" sz="1800" b="0" dirty="0">
                <a:solidFill>
                  <a:srgbClr val="000000"/>
                </a:solidFill>
              </a:rPr>
              <a:t>This section discusses cash accounts, bonds, markets, stocks, mutual funds, exchange-traded funds and individually managed accounts</a:t>
            </a:r>
          </a:p>
          <a:p>
            <a:pPr marL="285750" indent="-285750">
              <a:spcBef>
                <a:spcPts val="24"/>
              </a:spcBef>
              <a:spcAft>
                <a:spcPts val="1200"/>
              </a:spcAft>
              <a:buFont typeface="Arial" panose="020B0604020202020204" pitchFamily="34" charset="0"/>
              <a:buChar char="•"/>
            </a:pPr>
            <a:r>
              <a:rPr lang="en-US" sz="1800" b="0" dirty="0">
                <a:solidFill>
                  <a:srgbClr val="000000"/>
                </a:solidFill>
              </a:rPr>
              <a:t>It will also discuss pre-investment considerations such as common investment risks and portfolio risk management strategies</a:t>
            </a:r>
          </a:p>
          <a:p>
            <a:pPr>
              <a:spcBef>
                <a:spcPts val="24"/>
              </a:spcBef>
              <a:spcAft>
                <a:spcPts val="1200"/>
              </a:spcAft>
            </a:pPr>
            <a:endParaRPr lang="en-US" sz="1800" b="0" dirty="0"/>
          </a:p>
        </p:txBody>
      </p:sp>
      <p:sp>
        <p:nvSpPr>
          <p:cNvPr id="4" name="Title 3"/>
          <p:cNvSpPr>
            <a:spLocks noGrp="1"/>
          </p:cNvSpPr>
          <p:nvPr>
            <p:ph type="title" idx="4294967295"/>
          </p:nvPr>
        </p:nvSpPr>
        <p:spPr>
          <a:xfrm>
            <a:off x="0" y="365125"/>
            <a:ext cx="5607050" cy="912813"/>
          </a:xfrm>
          <a:prstGeom prst="rect">
            <a:avLst/>
          </a:prstGeom>
        </p:spPr>
        <p:txBody>
          <a:bodyPr/>
          <a:lstStyle/>
          <a:p>
            <a:r>
              <a:rPr lang="en-US" baseline="0" dirty="0"/>
              <a:t> </a:t>
            </a:r>
            <a:endParaRPr lang="en-US" dirty="0"/>
          </a:p>
        </p:txBody>
      </p:sp>
      <p:sp>
        <p:nvSpPr>
          <p:cNvPr id="14" name="Rounded Rectangle 13"/>
          <p:cNvSpPr/>
          <p:nvPr/>
        </p:nvSpPr>
        <p:spPr>
          <a:xfrm>
            <a:off x="7607300" y="818230"/>
            <a:ext cx="1079499"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356A8C"/>
                </a:solidFill>
                <a:latin typeface="Helvetica"/>
              </a:rPr>
              <a:t>Page</a:t>
            </a:r>
            <a:r>
              <a:rPr lang="en-US" sz="1100" b="1" baseline="0" dirty="0">
                <a:solidFill>
                  <a:srgbClr val="356A8C"/>
                </a:solidFill>
                <a:latin typeface="Helvetica"/>
              </a:rPr>
              <a:t> 1-15/16</a:t>
            </a:r>
            <a:endParaRPr lang="en-US" sz="1100" b="1" dirty="0">
              <a:solidFill>
                <a:srgbClr val="356A8C"/>
              </a:solidFill>
              <a:latin typeface="Helvetica"/>
            </a:endParaRPr>
          </a:p>
        </p:txBody>
      </p:sp>
      <p:sp>
        <p:nvSpPr>
          <p:cNvPr id="6" name="Rounded Rectangle 12"/>
          <p:cNvSpPr/>
          <p:nvPr/>
        </p:nvSpPr>
        <p:spPr>
          <a:xfrm>
            <a:off x="457201" y="818230"/>
            <a:ext cx="3509682"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356A8C"/>
                </a:solidFill>
                <a:latin typeface="Helvetica"/>
              </a:rPr>
              <a:t>Life Planning for Retirement</a:t>
            </a:r>
          </a:p>
        </p:txBody>
      </p:sp>
    </p:spTree>
    <p:extLst>
      <p:ext uri="{BB962C8B-B14F-4D97-AF65-F5344CB8AC3E}">
        <p14:creationId xmlns:p14="http://schemas.microsoft.com/office/powerpoint/2010/main" val="1686210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24"/>
              </a:spcBef>
              <a:spcAft>
                <a:spcPts val="1200"/>
              </a:spcAft>
            </a:pPr>
            <a:r>
              <a:rPr lang="en-US" dirty="0"/>
              <a:t>About This Course</a:t>
            </a:r>
            <a:endParaRPr lang="en-US" sz="1800" b="0" dirty="0"/>
          </a:p>
          <a:p>
            <a:pPr>
              <a:spcBef>
                <a:spcPts val="24"/>
              </a:spcBef>
              <a:spcAft>
                <a:spcPts val="1200"/>
              </a:spcAft>
            </a:pPr>
            <a:r>
              <a:rPr lang="en-US" sz="1800" dirty="0">
                <a:solidFill>
                  <a:schemeClr val="tx2"/>
                </a:solidFill>
              </a:rPr>
              <a:t>Section 7: Risk Management &amp; Asset Protection</a:t>
            </a:r>
          </a:p>
          <a:p>
            <a:pPr marL="285750" indent="-285750">
              <a:spcBef>
                <a:spcPts val="24"/>
              </a:spcBef>
              <a:spcAft>
                <a:spcPts val="1200"/>
              </a:spcAft>
              <a:buFont typeface="Arial" panose="020B0604020202020204" pitchFamily="34" charset="0"/>
              <a:buChar char="•"/>
            </a:pPr>
            <a:r>
              <a:rPr lang="en-US" sz="1800" b="0" dirty="0">
                <a:solidFill>
                  <a:srgbClr val="000000"/>
                </a:solidFill>
              </a:rPr>
              <a:t>How do you plan to protect yourself from financial loss prior to </a:t>
            </a:r>
            <a:br>
              <a:rPr lang="en-US" sz="1800" b="0" dirty="0">
                <a:solidFill>
                  <a:srgbClr val="000000"/>
                </a:solidFill>
              </a:rPr>
            </a:br>
            <a:r>
              <a:rPr lang="en-US" sz="1800" b="0" dirty="0">
                <a:solidFill>
                  <a:srgbClr val="000000"/>
                </a:solidFill>
              </a:rPr>
              <a:t>or during retirement? </a:t>
            </a:r>
          </a:p>
          <a:p>
            <a:pPr marL="285750" indent="-285750">
              <a:spcBef>
                <a:spcPts val="24"/>
              </a:spcBef>
              <a:spcAft>
                <a:spcPts val="1200"/>
              </a:spcAft>
              <a:buFont typeface="Arial" panose="020B0604020202020204" pitchFamily="34" charset="0"/>
              <a:buChar char="•"/>
            </a:pPr>
            <a:r>
              <a:rPr lang="en-US" sz="1800" b="0" dirty="0">
                <a:solidFill>
                  <a:srgbClr val="000000"/>
                </a:solidFill>
              </a:rPr>
              <a:t>Where should you shop for insurance coverage? </a:t>
            </a:r>
          </a:p>
          <a:p>
            <a:pPr marL="285750" indent="-285750">
              <a:spcBef>
                <a:spcPts val="24"/>
              </a:spcBef>
              <a:spcAft>
                <a:spcPts val="1200"/>
              </a:spcAft>
              <a:buFont typeface="Arial" panose="020B0604020202020204" pitchFamily="34" charset="0"/>
              <a:buChar char="•"/>
            </a:pPr>
            <a:r>
              <a:rPr lang="en-US" sz="1800" b="0" dirty="0">
                <a:solidFill>
                  <a:srgbClr val="000000"/>
                </a:solidFill>
              </a:rPr>
              <a:t>When should you start thinking about long-term health care? </a:t>
            </a:r>
          </a:p>
          <a:p>
            <a:pPr marL="285750" indent="-285750">
              <a:spcBef>
                <a:spcPts val="24"/>
              </a:spcBef>
              <a:spcAft>
                <a:spcPts val="1200"/>
              </a:spcAft>
              <a:buFont typeface="Arial" panose="020B0604020202020204" pitchFamily="34" charset="0"/>
              <a:buChar char="•"/>
            </a:pPr>
            <a:r>
              <a:rPr lang="en-US" sz="1800" b="0" dirty="0">
                <a:solidFill>
                  <a:srgbClr val="000000"/>
                </a:solidFill>
              </a:rPr>
              <a:t>This section covers health and asset risk management, including costs, </a:t>
            </a:r>
            <a:br>
              <a:rPr lang="en-US" sz="1800" b="0" dirty="0">
                <a:solidFill>
                  <a:srgbClr val="000000"/>
                </a:solidFill>
              </a:rPr>
            </a:br>
            <a:r>
              <a:rPr lang="en-US" sz="1800" b="0" dirty="0">
                <a:solidFill>
                  <a:srgbClr val="000000"/>
                </a:solidFill>
              </a:rPr>
              <a:t>who should consider purchasing and the alternatives</a:t>
            </a:r>
          </a:p>
          <a:p>
            <a:pPr marL="285750" indent="-285750">
              <a:spcBef>
                <a:spcPts val="24"/>
              </a:spcBef>
              <a:spcAft>
                <a:spcPts val="1200"/>
              </a:spcAft>
              <a:buFont typeface="Arial" panose="020B0604020202020204" pitchFamily="34" charset="0"/>
              <a:buChar char="•"/>
            </a:pPr>
            <a:r>
              <a:rPr lang="en-US" sz="1800" b="0" dirty="0">
                <a:solidFill>
                  <a:srgbClr val="000000"/>
                </a:solidFill>
              </a:rPr>
              <a:t>It will also discuss varying types of insurance and what to look </a:t>
            </a:r>
            <a:br>
              <a:rPr lang="en-US" sz="1800" b="0" dirty="0">
                <a:solidFill>
                  <a:srgbClr val="000000"/>
                </a:solidFill>
              </a:rPr>
            </a:br>
            <a:r>
              <a:rPr lang="en-US" sz="1800" b="0" dirty="0">
                <a:solidFill>
                  <a:srgbClr val="000000"/>
                </a:solidFill>
              </a:rPr>
              <a:t>for in coverage</a:t>
            </a:r>
          </a:p>
        </p:txBody>
      </p:sp>
      <p:sp>
        <p:nvSpPr>
          <p:cNvPr id="4" name="Title 3"/>
          <p:cNvSpPr>
            <a:spLocks noGrp="1"/>
          </p:cNvSpPr>
          <p:nvPr>
            <p:ph type="title" idx="4294967295"/>
          </p:nvPr>
        </p:nvSpPr>
        <p:spPr>
          <a:xfrm>
            <a:off x="0" y="365125"/>
            <a:ext cx="5607050" cy="912813"/>
          </a:xfrm>
          <a:prstGeom prst="rect">
            <a:avLst/>
          </a:prstGeom>
        </p:spPr>
        <p:txBody>
          <a:bodyPr/>
          <a:lstStyle/>
          <a:p>
            <a:r>
              <a:rPr lang="en-US" baseline="0" dirty="0"/>
              <a:t> </a:t>
            </a:r>
            <a:endParaRPr lang="en-US" dirty="0"/>
          </a:p>
        </p:txBody>
      </p:sp>
      <p:sp>
        <p:nvSpPr>
          <p:cNvPr id="14" name="Rounded Rectangle 13"/>
          <p:cNvSpPr/>
          <p:nvPr/>
        </p:nvSpPr>
        <p:spPr>
          <a:xfrm>
            <a:off x="7773784" y="818230"/>
            <a:ext cx="913015"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356A8C"/>
                </a:solidFill>
                <a:latin typeface="Helvetica"/>
              </a:rPr>
              <a:t>Page</a:t>
            </a:r>
            <a:r>
              <a:rPr lang="en-US" sz="1100" b="1" baseline="0" dirty="0">
                <a:solidFill>
                  <a:srgbClr val="356A8C"/>
                </a:solidFill>
                <a:latin typeface="Helvetica"/>
              </a:rPr>
              <a:t> 1-16</a:t>
            </a:r>
            <a:endParaRPr lang="en-US" sz="1100" b="1" dirty="0">
              <a:solidFill>
                <a:srgbClr val="356A8C"/>
              </a:solidFill>
              <a:latin typeface="Helvetica"/>
            </a:endParaRPr>
          </a:p>
        </p:txBody>
      </p:sp>
      <p:sp>
        <p:nvSpPr>
          <p:cNvPr id="6" name="Rounded Rectangle 12"/>
          <p:cNvSpPr/>
          <p:nvPr/>
        </p:nvSpPr>
        <p:spPr>
          <a:xfrm>
            <a:off x="457201" y="818230"/>
            <a:ext cx="3509682"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356A8C"/>
                </a:solidFill>
                <a:latin typeface="Helvetica"/>
              </a:rPr>
              <a:t>Life Planning for Retirement</a:t>
            </a:r>
          </a:p>
        </p:txBody>
      </p:sp>
    </p:spTree>
    <p:extLst>
      <p:ext uri="{BB962C8B-B14F-4D97-AF65-F5344CB8AC3E}">
        <p14:creationId xmlns:p14="http://schemas.microsoft.com/office/powerpoint/2010/main" val="4014910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24"/>
              </a:spcBef>
              <a:spcAft>
                <a:spcPts val="1200"/>
              </a:spcAft>
            </a:pPr>
            <a:r>
              <a:rPr lang="en-US" dirty="0"/>
              <a:t>About This Course</a:t>
            </a:r>
            <a:endParaRPr lang="en-US" sz="1800" b="0" dirty="0"/>
          </a:p>
          <a:p>
            <a:pPr>
              <a:spcBef>
                <a:spcPts val="24"/>
              </a:spcBef>
              <a:spcAft>
                <a:spcPts val="1200"/>
              </a:spcAft>
            </a:pPr>
            <a:r>
              <a:rPr lang="en-US" sz="1800" dirty="0">
                <a:solidFill>
                  <a:schemeClr val="tx2"/>
                </a:solidFill>
              </a:rPr>
              <a:t>Section 8: Estate Planning</a:t>
            </a:r>
          </a:p>
          <a:p>
            <a:pPr marL="285750" indent="-285750">
              <a:spcBef>
                <a:spcPts val="24"/>
              </a:spcBef>
              <a:spcAft>
                <a:spcPts val="1200"/>
              </a:spcAft>
              <a:buFont typeface="Arial" panose="020B0604020202020204" pitchFamily="34" charset="0"/>
              <a:buChar char="•"/>
            </a:pPr>
            <a:r>
              <a:rPr lang="en-US" sz="1800" b="0" dirty="0">
                <a:solidFill>
                  <a:srgbClr val="000000"/>
                </a:solidFill>
              </a:rPr>
              <a:t>Too few recognize what they might put their families through if they haven’t completed a living will or planned for their estate</a:t>
            </a:r>
          </a:p>
          <a:p>
            <a:pPr marL="285750" indent="-285750">
              <a:spcBef>
                <a:spcPts val="24"/>
              </a:spcBef>
              <a:spcAft>
                <a:spcPts val="1200"/>
              </a:spcAft>
              <a:buFont typeface="Arial" panose="020B0604020202020204" pitchFamily="34" charset="0"/>
              <a:buChar char="•"/>
            </a:pPr>
            <a:r>
              <a:rPr lang="en-US" sz="1800" b="0" dirty="0">
                <a:solidFill>
                  <a:srgbClr val="000000"/>
                </a:solidFill>
              </a:rPr>
              <a:t>Survivors may face complicated tax laws, probate fees, expensive delays, legal challenges, frozen assets and unexpected financial liabilities</a:t>
            </a:r>
          </a:p>
          <a:p>
            <a:pPr marL="285750" indent="-285750">
              <a:spcBef>
                <a:spcPts val="24"/>
              </a:spcBef>
              <a:spcAft>
                <a:spcPts val="1200"/>
              </a:spcAft>
              <a:buFont typeface="Arial" panose="020B0604020202020204" pitchFamily="34" charset="0"/>
              <a:buChar char="•"/>
            </a:pPr>
            <a:r>
              <a:rPr lang="en-US" sz="1800" b="0" dirty="0">
                <a:solidFill>
                  <a:srgbClr val="000000"/>
                </a:solidFill>
              </a:rPr>
              <a:t>This section will cover the strategies and techniques used to reduce overall income, gift and estate tax liabilities</a:t>
            </a:r>
          </a:p>
        </p:txBody>
      </p:sp>
      <p:sp>
        <p:nvSpPr>
          <p:cNvPr id="4" name="Title 3"/>
          <p:cNvSpPr>
            <a:spLocks noGrp="1"/>
          </p:cNvSpPr>
          <p:nvPr>
            <p:ph type="title" idx="4294967295"/>
          </p:nvPr>
        </p:nvSpPr>
        <p:spPr>
          <a:xfrm>
            <a:off x="0" y="365125"/>
            <a:ext cx="5607050" cy="912813"/>
          </a:xfrm>
          <a:prstGeom prst="rect">
            <a:avLst/>
          </a:prstGeom>
        </p:spPr>
        <p:txBody>
          <a:bodyPr/>
          <a:lstStyle/>
          <a:p>
            <a:r>
              <a:rPr lang="en-US" baseline="0" dirty="0"/>
              <a:t> </a:t>
            </a:r>
            <a:endParaRPr lang="en-US" dirty="0"/>
          </a:p>
        </p:txBody>
      </p:sp>
      <p:sp>
        <p:nvSpPr>
          <p:cNvPr id="14" name="Rounded Rectangle 13"/>
          <p:cNvSpPr/>
          <p:nvPr/>
        </p:nvSpPr>
        <p:spPr>
          <a:xfrm>
            <a:off x="7773784" y="818230"/>
            <a:ext cx="913015"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356A8C"/>
                </a:solidFill>
                <a:latin typeface="Helvetica"/>
              </a:rPr>
              <a:t>Page</a:t>
            </a:r>
            <a:r>
              <a:rPr lang="en-US" sz="1100" b="1" baseline="0" dirty="0">
                <a:solidFill>
                  <a:srgbClr val="356A8C"/>
                </a:solidFill>
                <a:latin typeface="Helvetica"/>
              </a:rPr>
              <a:t> 1-16</a:t>
            </a:r>
            <a:endParaRPr lang="en-US" sz="1100" b="1" dirty="0">
              <a:solidFill>
                <a:srgbClr val="356A8C"/>
              </a:solidFill>
              <a:latin typeface="Helvetica"/>
            </a:endParaRPr>
          </a:p>
        </p:txBody>
      </p:sp>
      <p:sp>
        <p:nvSpPr>
          <p:cNvPr id="6" name="Rounded Rectangle 12"/>
          <p:cNvSpPr/>
          <p:nvPr/>
        </p:nvSpPr>
        <p:spPr>
          <a:xfrm>
            <a:off x="457201" y="818230"/>
            <a:ext cx="3509682"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356A8C"/>
                </a:solidFill>
                <a:latin typeface="Helvetica"/>
              </a:rPr>
              <a:t>Life Planning for Retirement</a:t>
            </a:r>
          </a:p>
        </p:txBody>
      </p:sp>
    </p:spTree>
    <p:extLst>
      <p:ext uri="{BB962C8B-B14F-4D97-AF65-F5344CB8AC3E}">
        <p14:creationId xmlns:p14="http://schemas.microsoft.com/office/powerpoint/2010/main" val="2724593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365125"/>
            <a:ext cx="7886700" cy="1325563"/>
          </a:xfrm>
          <a:prstGeom prst="rect">
            <a:avLst/>
          </a:prstGeom>
        </p:spPr>
        <p:txBody>
          <a:bodyPr/>
          <a:lstStyle/>
          <a:p>
            <a:r>
              <a:rPr lang="en-US" baseline="0" dirty="0"/>
              <a:t> </a:t>
            </a:r>
            <a:endParaRPr lang="en-US" dirty="0"/>
          </a:p>
        </p:txBody>
      </p:sp>
      <p:pic>
        <p:nvPicPr>
          <p:cNvPr id="3" name="Picture 2">
            <a:extLst>
              <a:ext uri="{FF2B5EF4-FFF2-40B4-BE49-F238E27FC236}">
                <a16:creationId xmlns:a16="http://schemas.microsoft.com/office/drawing/2014/main" id="{F3B1EDF5-B3F8-40AA-A7DF-A8AFA6B31779}"/>
              </a:ext>
            </a:extLst>
          </p:cNvPr>
          <p:cNvPicPr>
            <a:picLocks noChangeAspect="1"/>
          </p:cNvPicPr>
          <p:nvPr/>
        </p:nvPicPr>
        <p:blipFill>
          <a:blip r:embed="rId3"/>
          <a:srcRect/>
          <a:stretch/>
        </p:blipFill>
        <p:spPr>
          <a:xfrm>
            <a:off x="0" y="0"/>
            <a:ext cx="9144000" cy="6858000"/>
          </a:xfrm>
          <a:prstGeom prst="rect">
            <a:avLst/>
          </a:prstGeom>
        </p:spPr>
      </p:pic>
    </p:spTree>
    <p:extLst>
      <p:ext uri="{BB962C8B-B14F-4D97-AF65-F5344CB8AC3E}">
        <p14:creationId xmlns:p14="http://schemas.microsoft.com/office/powerpoint/2010/main" val="580978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1200"/>
              </a:spcAft>
            </a:pPr>
            <a:r>
              <a:rPr lang="en-US" dirty="0"/>
              <a:t>Introduction</a:t>
            </a:r>
            <a:endParaRPr lang="en-US" sz="1800" b="0" dirty="0"/>
          </a:p>
          <a:p>
            <a:pPr marL="285750" indent="-285750">
              <a:spcAft>
                <a:spcPts val="1200"/>
              </a:spcAft>
              <a:buFont typeface="Arial" panose="020B0604020202020204" pitchFamily="34" charset="0"/>
              <a:buChar char="•"/>
            </a:pPr>
            <a:r>
              <a:rPr lang="en-US" sz="1800" b="0" dirty="0">
                <a:solidFill>
                  <a:srgbClr val="000000"/>
                </a:solidFill>
              </a:rPr>
              <a:t>Inflation can have a big impact on fixed incomes </a:t>
            </a:r>
          </a:p>
          <a:p>
            <a:pPr marL="285750" indent="-285750">
              <a:spcAft>
                <a:spcPts val="1200"/>
              </a:spcAft>
              <a:buFont typeface="Arial" panose="020B0604020202020204" pitchFamily="34" charset="0"/>
              <a:buChar char="•"/>
            </a:pPr>
            <a:r>
              <a:rPr lang="en-US" sz="1800" b="0" dirty="0">
                <a:solidFill>
                  <a:srgbClr val="000000"/>
                </a:solidFill>
              </a:rPr>
              <a:t>You can plan and prepare for inflation</a:t>
            </a:r>
          </a:p>
          <a:p>
            <a:pPr marL="285750" indent="-285750">
              <a:spcAft>
                <a:spcPts val="1200"/>
              </a:spcAft>
              <a:buFont typeface="Arial" panose="020B0604020202020204" pitchFamily="34" charset="0"/>
              <a:buChar char="•"/>
            </a:pPr>
            <a:r>
              <a:rPr lang="en-US" sz="1800" b="0" dirty="0">
                <a:solidFill>
                  <a:srgbClr val="000000"/>
                </a:solidFill>
              </a:rPr>
              <a:t>How can you estimate the cost of goods and services in the future?</a:t>
            </a:r>
          </a:p>
          <a:p>
            <a:pPr marL="285750" indent="-285750">
              <a:spcAft>
                <a:spcPts val="1200"/>
              </a:spcAft>
              <a:buFont typeface="Arial" panose="020B0604020202020204" pitchFamily="34" charset="0"/>
              <a:buChar char="•"/>
            </a:pPr>
            <a:r>
              <a:rPr lang="en-US" sz="1800" b="0" dirty="0">
                <a:solidFill>
                  <a:srgbClr val="000000"/>
                </a:solidFill>
              </a:rPr>
              <a:t>How does inflation erode your purchasing power over time?</a:t>
            </a:r>
          </a:p>
        </p:txBody>
      </p:sp>
      <p:sp>
        <p:nvSpPr>
          <p:cNvPr id="4" name="Title 3"/>
          <p:cNvSpPr>
            <a:spLocks noGrp="1"/>
          </p:cNvSpPr>
          <p:nvPr>
            <p:ph type="title" idx="4294967295"/>
          </p:nvPr>
        </p:nvSpPr>
        <p:spPr>
          <a:xfrm>
            <a:off x="0" y="365125"/>
            <a:ext cx="7886700" cy="1325563"/>
          </a:xfrm>
          <a:prstGeom prst="rect">
            <a:avLst/>
          </a:prstGeom>
        </p:spPr>
        <p:txBody>
          <a:bodyPr/>
          <a:lstStyle/>
          <a:p>
            <a:r>
              <a:rPr lang="en-US" baseline="0" dirty="0"/>
              <a:t> </a:t>
            </a:r>
            <a:endParaRPr lang="en-US" dirty="0"/>
          </a:p>
        </p:txBody>
      </p:sp>
      <p:sp>
        <p:nvSpPr>
          <p:cNvPr id="14" name="Rounded Rectangle 13"/>
          <p:cNvSpPr/>
          <p:nvPr/>
        </p:nvSpPr>
        <p:spPr>
          <a:xfrm>
            <a:off x="7773784" y="818230"/>
            <a:ext cx="913015"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356A8C"/>
                </a:solidFill>
                <a:latin typeface="Helvetica"/>
              </a:rPr>
              <a:t>Page</a:t>
            </a:r>
            <a:r>
              <a:rPr lang="en-US" sz="1100" b="1" baseline="0" dirty="0">
                <a:solidFill>
                  <a:srgbClr val="356A8C"/>
                </a:solidFill>
                <a:latin typeface="Helvetica"/>
              </a:rPr>
              <a:t> 2-1</a:t>
            </a:r>
            <a:endParaRPr lang="en-US" sz="1100" b="1" dirty="0">
              <a:solidFill>
                <a:srgbClr val="356A8C"/>
              </a:solidFill>
              <a:latin typeface="Helvetica"/>
            </a:endParaRPr>
          </a:p>
        </p:txBody>
      </p:sp>
      <p:sp>
        <p:nvSpPr>
          <p:cNvPr id="6" name="Rounded Rectangle 12"/>
          <p:cNvSpPr/>
          <p:nvPr/>
        </p:nvSpPr>
        <p:spPr>
          <a:xfrm>
            <a:off x="457201" y="818230"/>
            <a:ext cx="3509682"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356A8C"/>
                </a:solidFill>
                <a:latin typeface="Helvetica"/>
              </a:rPr>
              <a:t>Retirement Needs &amp; Expenses</a:t>
            </a:r>
          </a:p>
        </p:txBody>
      </p:sp>
    </p:spTree>
    <p:extLst>
      <p:ext uri="{BB962C8B-B14F-4D97-AF65-F5344CB8AC3E}">
        <p14:creationId xmlns:p14="http://schemas.microsoft.com/office/powerpoint/2010/main" val="592702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p:cNvSpPr/>
          <p:nvPr/>
        </p:nvSpPr>
        <p:spPr>
          <a:xfrm>
            <a:off x="7773784" y="818230"/>
            <a:ext cx="913015"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356A8C"/>
                </a:solidFill>
                <a:latin typeface="Helvetica"/>
              </a:rPr>
              <a:t>Page</a:t>
            </a:r>
            <a:r>
              <a:rPr lang="en-US" sz="1100" b="1" baseline="0" dirty="0">
                <a:solidFill>
                  <a:srgbClr val="356A8C"/>
                </a:solidFill>
                <a:latin typeface="Helvetica"/>
              </a:rPr>
              <a:t> 2-2</a:t>
            </a:r>
            <a:endParaRPr lang="en-US" sz="1100" b="1" dirty="0">
              <a:solidFill>
                <a:srgbClr val="356A8C"/>
              </a:solidFill>
              <a:latin typeface="Helvetica"/>
            </a:endParaRPr>
          </a:p>
        </p:txBody>
      </p:sp>
      <p:sp>
        <p:nvSpPr>
          <p:cNvPr id="9" name="Content Placeholder 1">
            <a:extLst>
              <a:ext uri="{FF2B5EF4-FFF2-40B4-BE49-F238E27FC236}">
                <a16:creationId xmlns:a16="http://schemas.microsoft.com/office/drawing/2014/main" id="{8E904514-FAC3-45CE-9D21-912C408F90B7}"/>
              </a:ext>
            </a:extLst>
          </p:cNvPr>
          <p:cNvSpPr>
            <a:spLocks noGrp="1"/>
          </p:cNvSpPr>
          <p:nvPr>
            <p:ph idx="1"/>
          </p:nvPr>
        </p:nvSpPr>
        <p:spPr>
          <a:xfrm>
            <a:off x="457200" y="1508611"/>
            <a:ext cx="8229600" cy="635182"/>
          </a:xfrm>
        </p:spPr>
        <p:txBody>
          <a:bodyPr/>
          <a:lstStyle/>
          <a:p>
            <a:pPr>
              <a:spcAft>
                <a:spcPts val="1200"/>
              </a:spcAft>
            </a:pPr>
            <a:r>
              <a:rPr lang="en-US" dirty="0"/>
              <a:t>Americans Retire Earlier Than Expected</a:t>
            </a:r>
            <a:endParaRPr lang="en-US" sz="1800" b="0" dirty="0"/>
          </a:p>
        </p:txBody>
      </p:sp>
      <p:sp>
        <p:nvSpPr>
          <p:cNvPr id="4" name="Title 3"/>
          <p:cNvSpPr>
            <a:spLocks noGrp="1"/>
          </p:cNvSpPr>
          <p:nvPr>
            <p:ph type="title" idx="4294967295"/>
          </p:nvPr>
        </p:nvSpPr>
        <p:spPr>
          <a:xfrm>
            <a:off x="0" y="365125"/>
            <a:ext cx="7886700" cy="1325563"/>
          </a:xfrm>
          <a:prstGeom prst="rect">
            <a:avLst/>
          </a:prstGeom>
        </p:spPr>
        <p:txBody>
          <a:bodyPr/>
          <a:lstStyle/>
          <a:p>
            <a:r>
              <a:rPr lang="en-US" baseline="0" dirty="0"/>
              <a:t> </a:t>
            </a:r>
            <a:endParaRPr lang="en-US" dirty="0"/>
          </a:p>
        </p:txBody>
      </p:sp>
      <p:sp>
        <p:nvSpPr>
          <p:cNvPr id="6" name="Rounded Rectangle 12"/>
          <p:cNvSpPr/>
          <p:nvPr/>
        </p:nvSpPr>
        <p:spPr>
          <a:xfrm>
            <a:off x="457201" y="818230"/>
            <a:ext cx="3509682"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356A8C"/>
                </a:solidFill>
                <a:latin typeface="Helvetica"/>
              </a:rPr>
              <a:t>Retirement Needs &amp; Expenses</a:t>
            </a:r>
          </a:p>
        </p:txBody>
      </p:sp>
      <p:sp>
        <p:nvSpPr>
          <p:cNvPr id="12" name="Rectangle 11"/>
          <p:cNvSpPr/>
          <p:nvPr/>
        </p:nvSpPr>
        <p:spPr>
          <a:xfrm>
            <a:off x="457198" y="6168251"/>
            <a:ext cx="8229599" cy="276999"/>
          </a:xfrm>
          <a:prstGeom prst="rect">
            <a:avLst/>
          </a:prstGeom>
        </p:spPr>
        <p:txBody>
          <a:bodyPr wrap="square">
            <a:spAutoFit/>
          </a:bodyPr>
          <a:lstStyle/>
          <a:p>
            <a:r>
              <a:rPr lang="en-US" sz="1200" i="1" dirty="0">
                <a:latin typeface="Arial Narrow" panose="020B0606020202030204" pitchFamily="34" charset="0"/>
              </a:rPr>
              <a:t>Source: The 2022 Retirement Confidence Survey. Greenwald &amp; Associates, Employee Benefit Research Institute</a:t>
            </a:r>
          </a:p>
        </p:txBody>
      </p:sp>
      <p:pic>
        <p:nvPicPr>
          <p:cNvPr id="7" name="Picture 6">
            <a:extLst>
              <a:ext uri="{FF2B5EF4-FFF2-40B4-BE49-F238E27FC236}">
                <a16:creationId xmlns:a16="http://schemas.microsoft.com/office/drawing/2014/main" id="{BEF59431-1C23-8D2A-BC36-6DE3FF9546C3}"/>
              </a:ext>
            </a:extLst>
          </p:cNvPr>
          <p:cNvPicPr>
            <a:picLocks noChangeAspect="1"/>
          </p:cNvPicPr>
          <p:nvPr/>
        </p:nvPicPr>
        <p:blipFill>
          <a:blip r:embed="rId3"/>
          <a:srcRect/>
          <a:stretch/>
        </p:blipFill>
        <p:spPr>
          <a:xfrm>
            <a:off x="559160" y="2143794"/>
            <a:ext cx="7317757" cy="3448158"/>
          </a:xfrm>
          <a:prstGeom prst="rect">
            <a:avLst/>
          </a:prstGeom>
        </p:spPr>
      </p:pic>
    </p:spTree>
    <p:extLst>
      <p:ext uri="{BB962C8B-B14F-4D97-AF65-F5344CB8AC3E}">
        <p14:creationId xmlns:p14="http://schemas.microsoft.com/office/powerpoint/2010/main" val="1909998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7773784" y="818230"/>
            <a:ext cx="913015"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356A8C"/>
                </a:solidFill>
                <a:latin typeface="Helvetica"/>
              </a:rPr>
              <a:t>Page</a:t>
            </a:r>
            <a:r>
              <a:rPr lang="en-US" sz="1100" b="1" baseline="0" dirty="0">
                <a:solidFill>
                  <a:srgbClr val="356A8C"/>
                </a:solidFill>
                <a:latin typeface="Helvetica"/>
              </a:rPr>
              <a:t> 2-2</a:t>
            </a:r>
            <a:endParaRPr lang="en-US" sz="1100" b="1" dirty="0">
              <a:solidFill>
                <a:srgbClr val="356A8C"/>
              </a:solidFill>
              <a:latin typeface="Helvetica"/>
            </a:endParaRPr>
          </a:p>
        </p:txBody>
      </p:sp>
      <p:sp>
        <p:nvSpPr>
          <p:cNvPr id="10" name="Content Placeholder 1">
            <a:extLst>
              <a:ext uri="{FF2B5EF4-FFF2-40B4-BE49-F238E27FC236}">
                <a16:creationId xmlns:a16="http://schemas.microsoft.com/office/drawing/2014/main" id="{92155B59-A297-48AA-9C1A-5294A84564D5}"/>
              </a:ext>
            </a:extLst>
          </p:cNvPr>
          <p:cNvSpPr>
            <a:spLocks noGrp="1"/>
          </p:cNvSpPr>
          <p:nvPr>
            <p:ph idx="1"/>
          </p:nvPr>
        </p:nvSpPr>
        <p:spPr>
          <a:xfrm>
            <a:off x="457200" y="1508611"/>
            <a:ext cx="8229600" cy="635182"/>
          </a:xfrm>
        </p:spPr>
        <p:txBody>
          <a:bodyPr/>
          <a:lstStyle/>
          <a:p>
            <a:pPr>
              <a:spcAft>
                <a:spcPts val="1200"/>
              </a:spcAft>
            </a:pPr>
            <a:r>
              <a:rPr lang="en-US" dirty="0"/>
              <a:t>Americans Retire Earlier Than Expected</a:t>
            </a:r>
            <a:endParaRPr lang="en-US" sz="1800" b="0" dirty="0"/>
          </a:p>
        </p:txBody>
      </p:sp>
      <p:sp>
        <p:nvSpPr>
          <p:cNvPr id="4" name="Title 3"/>
          <p:cNvSpPr>
            <a:spLocks noGrp="1"/>
          </p:cNvSpPr>
          <p:nvPr>
            <p:ph type="title" idx="4294967295"/>
          </p:nvPr>
        </p:nvSpPr>
        <p:spPr>
          <a:xfrm>
            <a:off x="0" y="365125"/>
            <a:ext cx="7886700" cy="1325563"/>
          </a:xfrm>
          <a:prstGeom prst="rect">
            <a:avLst/>
          </a:prstGeom>
        </p:spPr>
        <p:txBody>
          <a:bodyPr/>
          <a:lstStyle/>
          <a:p>
            <a:r>
              <a:rPr lang="en-US" baseline="0" dirty="0"/>
              <a:t> </a:t>
            </a:r>
            <a:endParaRPr lang="en-US" dirty="0"/>
          </a:p>
        </p:txBody>
      </p:sp>
      <p:sp>
        <p:nvSpPr>
          <p:cNvPr id="6" name="Rounded Rectangle 12"/>
          <p:cNvSpPr/>
          <p:nvPr/>
        </p:nvSpPr>
        <p:spPr>
          <a:xfrm>
            <a:off x="457201" y="818230"/>
            <a:ext cx="3509682"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356A8C"/>
                </a:solidFill>
                <a:latin typeface="Helvetica"/>
              </a:rPr>
              <a:t>Retirement Needs &amp; Expenses</a:t>
            </a:r>
          </a:p>
        </p:txBody>
      </p:sp>
      <p:sp>
        <p:nvSpPr>
          <p:cNvPr id="9" name="Rectangle 8">
            <a:extLst>
              <a:ext uri="{FF2B5EF4-FFF2-40B4-BE49-F238E27FC236}">
                <a16:creationId xmlns:a16="http://schemas.microsoft.com/office/drawing/2014/main" id="{A4395395-10EF-4140-A53D-474AB14945BB}"/>
              </a:ext>
            </a:extLst>
          </p:cNvPr>
          <p:cNvSpPr/>
          <p:nvPr/>
        </p:nvSpPr>
        <p:spPr>
          <a:xfrm>
            <a:off x="457198" y="6255291"/>
            <a:ext cx="8229599" cy="276999"/>
          </a:xfrm>
          <a:prstGeom prst="rect">
            <a:avLst/>
          </a:prstGeom>
        </p:spPr>
        <p:txBody>
          <a:bodyPr wrap="square">
            <a:spAutoFit/>
          </a:bodyPr>
          <a:lstStyle/>
          <a:p>
            <a:r>
              <a:rPr lang="en-US" sz="1200" i="1" dirty="0">
                <a:latin typeface="Arial Narrow" panose="020B0606020202030204" pitchFamily="34" charset="0"/>
              </a:rPr>
              <a:t>Source: The 2022 Retirement Confidence Survey. Greenwald &amp; Associates, Employee Benefit Research Institute</a:t>
            </a:r>
          </a:p>
        </p:txBody>
      </p:sp>
      <p:pic>
        <p:nvPicPr>
          <p:cNvPr id="3" name="Picture 2">
            <a:extLst>
              <a:ext uri="{FF2B5EF4-FFF2-40B4-BE49-F238E27FC236}">
                <a16:creationId xmlns:a16="http://schemas.microsoft.com/office/drawing/2014/main" id="{6A7826DA-B921-F221-D561-D44FBCE80C54}"/>
              </a:ext>
            </a:extLst>
          </p:cNvPr>
          <p:cNvPicPr>
            <a:picLocks noChangeAspect="1"/>
          </p:cNvPicPr>
          <p:nvPr/>
        </p:nvPicPr>
        <p:blipFill>
          <a:blip r:embed="rId3"/>
          <a:srcRect/>
          <a:stretch/>
        </p:blipFill>
        <p:spPr>
          <a:xfrm>
            <a:off x="560688" y="2154088"/>
            <a:ext cx="7314700" cy="3427568"/>
          </a:xfrm>
          <a:prstGeom prst="rect">
            <a:avLst/>
          </a:prstGeom>
        </p:spPr>
      </p:pic>
    </p:spTree>
    <p:extLst>
      <p:ext uri="{BB962C8B-B14F-4D97-AF65-F5344CB8AC3E}">
        <p14:creationId xmlns:p14="http://schemas.microsoft.com/office/powerpoint/2010/main" val="169949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7773784" y="818230"/>
            <a:ext cx="913015"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356A8C"/>
                </a:solidFill>
                <a:latin typeface="Helvetica"/>
              </a:rPr>
              <a:t>Page</a:t>
            </a:r>
            <a:r>
              <a:rPr lang="en-US" sz="1100" b="1" baseline="0" dirty="0">
                <a:solidFill>
                  <a:srgbClr val="356A8C"/>
                </a:solidFill>
                <a:latin typeface="Helvetica"/>
              </a:rPr>
              <a:t> 2-3</a:t>
            </a:r>
            <a:endParaRPr lang="en-US" sz="1100" b="1" dirty="0">
              <a:solidFill>
                <a:srgbClr val="356A8C"/>
              </a:solidFill>
              <a:latin typeface="Helvetica"/>
            </a:endParaRPr>
          </a:p>
        </p:txBody>
      </p:sp>
      <p:sp>
        <p:nvSpPr>
          <p:cNvPr id="8" name="Content Placeholder 1">
            <a:extLst>
              <a:ext uri="{FF2B5EF4-FFF2-40B4-BE49-F238E27FC236}">
                <a16:creationId xmlns:a16="http://schemas.microsoft.com/office/drawing/2014/main" id="{DEA1E166-77B8-4A7B-ACB7-96A4BFB98AC3}"/>
              </a:ext>
            </a:extLst>
          </p:cNvPr>
          <p:cNvSpPr>
            <a:spLocks noGrp="1"/>
          </p:cNvSpPr>
          <p:nvPr>
            <p:ph idx="1"/>
          </p:nvPr>
        </p:nvSpPr>
        <p:spPr>
          <a:xfrm>
            <a:off x="457200" y="1508611"/>
            <a:ext cx="8229600" cy="635182"/>
          </a:xfrm>
        </p:spPr>
        <p:txBody>
          <a:bodyPr/>
          <a:lstStyle/>
          <a:p>
            <a:pPr algn="ctr">
              <a:spcAft>
                <a:spcPts val="1200"/>
              </a:spcAft>
            </a:pPr>
            <a:r>
              <a:rPr lang="en-US" dirty="0"/>
              <a:t>How Long Must Your Money Last?</a:t>
            </a:r>
            <a:endParaRPr lang="en-US" sz="1800" b="0" dirty="0"/>
          </a:p>
        </p:txBody>
      </p:sp>
      <p:sp>
        <p:nvSpPr>
          <p:cNvPr id="4" name="Title 3"/>
          <p:cNvSpPr>
            <a:spLocks noGrp="1"/>
          </p:cNvSpPr>
          <p:nvPr>
            <p:ph type="title" idx="4294967295"/>
          </p:nvPr>
        </p:nvSpPr>
        <p:spPr>
          <a:xfrm>
            <a:off x="0" y="365125"/>
            <a:ext cx="7886700" cy="1325563"/>
          </a:xfrm>
          <a:prstGeom prst="rect">
            <a:avLst/>
          </a:prstGeom>
        </p:spPr>
        <p:txBody>
          <a:bodyPr/>
          <a:lstStyle/>
          <a:p>
            <a:r>
              <a:rPr lang="en-US" baseline="0" dirty="0"/>
              <a:t> </a:t>
            </a:r>
            <a:endParaRPr lang="en-US" dirty="0"/>
          </a:p>
        </p:txBody>
      </p:sp>
      <p:sp>
        <p:nvSpPr>
          <p:cNvPr id="6" name="Rounded Rectangle 12"/>
          <p:cNvSpPr/>
          <p:nvPr/>
        </p:nvSpPr>
        <p:spPr>
          <a:xfrm>
            <a:off x="457201" y="818230"/>
            <a:ext cx="3509682"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356A8C"/>
                </a:solidFill>
                <a:latin typeface="Helvetica"/>
              </a:rPr>
              <a:t>Retirement Needs &amp; Expenses</a:t>
            </a:r>
          </a:p>
        </p:txBody>
      </p:sp>
      <p:sp>
        <p:nvSpPr>
          <p:cNvPr id="12" name="Rectangle 11"/>
          <p:cNvSpPr/>
          <p:nvPr/>
        </p:nvSpPr>
        <p:spPr>
          <a:xfrm>
            <a:off x="457201" y="6079351"/>
            <a:ext cx="7316583" cy="461665"/>
          </a:xfrm>
          <a:prstGeom prst="rect">
            <a:avLst/>
          </a:prstGeom>
        </p:spPr>
        <p:txBody>
          <a:bodyPr wrap="square">
            <a:spAutoFit/>
          </a:bodyPr>
          <a:lstStyle/>
          <a:p>
            <a:r>
              <a:rPr lang="en-US" sz="1200" i="1" dirty="0">
                <a:latin typeface="Arial Narrow" panose="020B0606020202030204" pitchFamily="34" charset="0"/>
              </a:rPr>
              <a:t>Source: Social Security Administration, 2022 Retirement &amp; Survivors Benefits: Life Expectancy Calculator. </a:t>
            </a:r>
            <a:br>
              <a:rPr lang="en-US" sz="1200" i="1" dirty="0">
                <a:latin typeface="Arial Narrow" panose="020B0606020202030204" pitchFamily="34" charset="0"/>
              </a:rPr>
            </a:br>
            <a:r>
              <a:rPr lang="en-US" sz="1200" i="1" dirty="0">
                <a:latin typeface="Arial Narrow" panose="020B0606020202030204" pitchFamily="34" charset="0"/>
              </a:rPr>
              <a:t>As calculated on November 1, 2022.</a:t>
            </a:r>
          </a:p>
        </p:txBody>
      </p:sp>
      <p:pic>
        <p:nvPicPr>
          <p:cNvPr id="10" name="Picture 9">
            <a:extLst>
              <a:ext uri="{FF2B5EF4-FFF2-40B4-BE49-F238E27FC236}">
                <a16:creationId xmlns:a16="http://schemas.microsoft.com/office/drawing/2014/main" id="{589C6354-A767-9ED0-4269-82E36CE029F0}"/>
              </a:ext>
              <a:ext uri="{C183D7F6-B498-43B3-948B-1728B52AA6E4}">
                <adec:decorative xmlns:adec="http://schemas.microsoft.com/office/drawing/2017/decorative" val="0"/>
              </a:ext>
            </a:extLst>
          </p:cNvPr>
          <p:cNvPicPr>
            <a:picLocks noChangeAspect="1"/>
          </p:cNvPicPr>
          <p:nvPr/>
        </p:nvPicPr>
        <p:blipFill>
          <a:blip r:embed="rId3"/>
          <a:srcRect/>
          <a:stretch/>
        </p:blipFill>
        <p:spPr>
          <a:xfrm>
            <a:off x="2225569" y="2232131"/>
            <a:ext cx="4692862" cy="3486126"/>
          </a:xfrm>
          <a:prstGeom prst="rect">
            <a:avLst/>
          </a:prstGeom>
        </p:spPr>
      </p:pic>
    </p:spTree>
    <p:extLst>
      <p:ext uri="{BB962C8B-B14F-4D97-AF65-F5344CB8AC3E}">
        <p14:creationId xmlns:p14="http://schemas.microsoft.com/office/powerpoint/2010/main" val="3151982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spcAft>
                <a:spcPts val="1200"/>
              </a:spcAft>
            </a:pPr>
            <a:r>
              <a:rPr lang="en-US" dirty="0"/>
              <a:t>Historical Rates of Inflation</a:t>
            </a:r>
            <a:endParaRPr lang="en-US" sz="1800" b="0" dirty="0"/>
          </a:p>
        </p:txBody>
      </p:sp>
      <p:sp>
        <p:nvSpPr>
          <p:cNvPr id="4" name="Title 3"/>
          <p:cNvSpPr>
            <a:spLocks noGrp="1"/>
          </p:cNvSpPr>
          <p:nvPr>
            <p:ph type="title" idx="4294967295"/>
          </p:nvPr>
        </p:nvSpPr>
        <p:spPr>
          <a:xfrm>
            <a:off x="0" y="365125"/>
            <a:ext cx="7886700" cy="1325563"/>
          </a:xfrm>
          <a:prstGeom prst="rect">
            <a:avLst/>
          </a:prstGeom>
        </p:spPr>
        <p:txBody>
          <a:bodyPr/>
          <a:lstStyle/>
          <a:p>
            <a:r>
              <a:rPr lang="en-US" baseline="0" dirty="0"/>
              <a:t> </a:t>
            </a:r>
            <a:endParaRPr lang="en-US" dirty="0"/>
          </a:p>
        </p:txBody>
      </p:sp>
      <p:sp>
        <p:nvSpPr>
          <p:cNvPr id="14" name="Rounded Rectangle 13"/>
          <p:cNvSpPr/>
          <p:nvPr/>
        </p:nvSpPr>
        <p:spPr>
          <a:xfrm>
            <a:off x="7773784" y="818230"/>
            <a:ext cx="913015"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356A8C"/>
                </a:solidFill>
                <a:latin typeface="Helvetica"/>
              </a:rPr>
              <a:t>Page</a:t>
            </a:r>
            <a:r>
              <a:rPr lang="en-US" sz="1100" b="1" baseline="0" dirty="0">
                <a:solidFill>
                  <a:srgbClr val="356A8C"/>
                </a:solidFill>
                <a:latin typeface="Helvetica"/>
              </a:rPr>
              <a:t> 2-4</a:t>
            </a:r>
            <a:endParaRPr lang="en-US" sz="1100" b="1" dirty="0">
              <a:solidFill>
                <a:srgbClr val="356A8C"/>
              </a:solidFill>
              <a:latin typeface="Helvetica"/>
            </a:endParaRPr>
          </a:p>
        </p:txBody>
      </p:sp>
      <p:sp>
        <p:nvSpPr>
          <p:cNvPr id="6" name="Rounded Rectangle 12"/>
          <p:cNvSpPr/>
          <p:nvPr/>
        </p:nvSpPr>
        <p:spPr>
          <a:xfrm>
            <a:off x="457201" y="818230"/>
            <a:ext cx="3509682"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356A8C"/>
                </a:solidFill>
                <a:latin typeface="Helvetica"/>
              </a:rPr>
              <a:t>Retirement Needs &amp; Expenses</a:t>
            </a:r>
          </a:p>
        </p:txBody>
      </p:sp>
      <p:sp>
        <p:nvSpPr>
          <p:cNvPr id="8" name="Rectangle 7"/>
          <p:cNvSpPr/>
          <p:nvPr/>
        </p:nvSpPr>
        <p:spPr>
          <a:xfrm>
            <a:off x="7090757" y="5618331"/>
            <a:ext cx="1828800" cy="1015663"/>
          </a:xfrm>
          <a:prstGeom prst="rect">
            <a:avLst/>
          </a:prstGeom>
        </p:spPr>
        <p:txBody>
          <a:bodyPr wrap="square">
            <a:spAutoFit/>
          </a:bodyPr>
          <a:lstStyle/>
          <a:p>
            <a:r>
              <a:rPr lang="en-US" sz="1200" i="1" dirty="0">
                <a:latin typeface="Arial Narrow" panose="020B0606020202030204" pitchFamily="34" charset="0"/>
              </a:rPr>
              <a:t>Source: https://</a:t>
            </a:r>
            <a:r>
              <a:rPr lang="en-US" sz="1200" i="1" dirty="0" err="1">
                <a:latin typeface="Arial Narrow" panose="020B0606020202030204" pitchFamily="34" charset="0"/>
              </a:rPr>
              <a:t>cpiinflationcalculator.com</a:t>
            </a:r>
            <a:r>
              <a:rPr lang="en-US" sz="1200" i="1" dirty="0">
                <a:latin typeface="Arial Narrow" panose="020B0606020202030204" pitchFamily="34" charset="0"/>
              </a:rPr>
              <a:t>/2022-cpi-and-inflation-rate-for-the-united-states/. For illustrative purposes only.</a:t>
            </a:r>
          </a:p>
        </p:txBody>
      </p:sp>
      <p:pic>
        <p:nvPicPr>
          <p:cNvPr id="5" name="Picture 4" descr="A picture containing text, line, plot, screenshot&#10;&#10;Description automatically generated">
            <a:extLst>
              <a:ext uri="{FF2B5EF4-FFF2-40B4-BE49-F238E27FC236}">
                <a16:creationId xmlns:a16="http://schemas.microsoft.com/office/drawing/2014/main" id="{1AA96B92-6D97-717D-ECF5-CB6FD1105111}"/>
              </a:ext>
            </a:extLst>
          </p:cNvPr>
          <p:cNvPicPr>
            <a:picLocks noChangeAspect="1"/>
          </p:cNvPicPr>
          <p:nvPr/>
        </p:nvPicPr>
        <p:blipFill>
          <a:blip r:embed="rId3"/>
          <a:stretch>
            <a:fillRect/>
          </a:stretch>
        </p:blipFill>
        <p:spPr>
          <a:xfrm>
            <a:off x="2310938" y="1997500"/>
            <a:ext cx="4558955" cy="4521356"/>
          </a:xfrm>
          <a:prstGeom prst="rect">
            <a:avLst/>
          </a:prstGeom>
        </p:spPr>
      </p:pic>
    </p:spTree>
    <p:extLst>
      <p:ext uri="{BB962C8B-B14F-4D97-AF65-F5344CB8AC3E}">
        <p14:creationId xmlns:p14="http://schemas.microsoft.com/office/powerpoint/2010/main" val="2216166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365125"/>
            <a:ext cx="7886700" cy="1325563"/>
          </a:xfrm>
          <a:prstGeom prst="rect">
            <a:avLst/>
          </a:prstGeom>
        </p:spPr>
        <p:txBody>
          <a:bodyPr/>
          <a:lstStyle/>
          <a:p>
            <a:r>
              <a:rPr lang="en-US" baseline="0" dirty="0"/>
              <a:t> </a:t>
            </a:r>
            <a:endParaRPr lang="en-US" dirty="0"/>
          </a:p>
        </p:txBody>
      </p:sp>
      <p:pic>
        <p:nvPicPr>
          <p:cNvPr id="3" name="Picture 2">
            <a:extLst>
              <a:ext uri="{FF2B5EF4-FFF2-40B4-BE49-F238E27FC236}">
                <a16:creationId xmlns:a16="http://schemas.microsoft.com/office/drawing/2014/main" id="{258E93FE-DBDC-4969-B5D0-0F52A7018399}"/>
              </a:ext>
            </a:extLst>
          </p:cNvPr>
          <p:cNvPicPr>
            <a:picLocks noChangeAspect="1"/>
          </p:cNvPicPr>
          <p:nvPr/>
        </p:nvPicPr>
        <p:blipFill>
          <a:blip r:embed="rId3"/>
          <a:srcRect/>
          <a:stretch/>
        </p:blipFill>
        <p:spPr>
          <a:xfrm>
            <a:off x="0" y="0"/>
            <a:ext cx="9144000" cy="6858000"/>
          </a:xfrm>
          <a:prstGeom prst="rect">
            <a:avLst/>
          </a:prstGeom>
        </p:spPr>
      </p:pic>
    </p:spTree>
    <p:extLst>
      <p:ext uri="{BB962C8B-B14F-4D97-AF65-F5344CB8AC3E}">
        <p14:creationId xmlns:p14="http://schemas.microsoft.com/office/powerpoint/2010/main" val="3338207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spcAft>
                <a:spcPts val="1200"/>
              </a:spcAft>
            </a:pPr>
            <a:r>
              <a:rPr lang="en-US" dirty="0"/>
              <a:t>Inflation &amp; Purchasing Power</a:t>
            </a:r>
          </a:p>
        </p:txBody>
      </p:sp>
      <p:sp>
        <p:nvSpPr>
          <p:cNvPr id="4" name="Title 3"/>
          <p:cNvSpPr>
            <a:spLocks noGrp="1"/>
          </p:cNvSpPr>
          <p:nvPr>
            <p:ph type="title" idx="4294967295"/>
          </p:nvPr>
        </p:nvSpPr>
        <p:spPr>
          <a:xfrm>
            <a:off x="0" y="365125"/>
            <a:ext cx="7886700" cy="1325563"/>
          </a:xfrm>
          <a:prstGeom prst="rect">
            <a:avLst/>
          </a:prstGeom>
        </p:spPr>
        <p:txBody>
          <a:bodyPr/>
          <a:lstStyle/>
          <a:p>
            <a:r>
              <a:rPr lang="en-US" baseline="0" dirty="0"/>
              <a:t> </a:t>
            </a:r>
            <a:endParaRPr lang="en-US" dirty="0"/>
          </a:p>
        </p:txBody>
      </p:sp>
      <p:sp>
        <p:nvSpPr>
          <p:cNvPr id="14" name="Rounded Rectangle 13"/>
          <p:cNvSpPr/>
          <p:nvPr/>
        </p:nvSpPr>
        <p:spPr>
          <a:xfrm>
            <a:off x="7773784" y="818230"/>
            <a:ext cx="913015"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356A8C"/>
                </a:solidFill>
                <a:latin typeface="Helvetica"/>
              </a:rPr>
              <a:t>Page</a:t>
            </a:r>
            <a:r>
              <a:rPr lang="en-US" sz="1100" b="1" baseline="0" dirty="0">
                <a:solidFill>
                  <a:srgbClr val="356A8C"/>
                </a:solidFill>
                <a:latin typeface="Helvetica"/>
              </a:rPr>
              <a:t> 2-5</a:t>
            </a:r>
            <a:endParaRPr lang="en-US" sz="1100" b="1" dirty="0">
              <a:solidFill>
                <a:srgbClr val="356A8C"/>
              </a:solidFill>
              <a:latin typeface="Helvetica"/>
            </a:endParaRPr>
          </a:p>
        </p:txBody>
      </p:sp>
      <p:sp>
        <p:nvSpPr>
          <p:cNvPr id="6" name="Rounded Rectangle 12"/>
          <p:cNvSpPr/>
          <p:nvPr/>
        </p:nvSpPr>
        <p:spPr>
          <a:xfrm>
            <a:off x="457201" y="818230"/>
            <a:ext cx="3509682"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356A8C"/>
                </a:solidFill>
                <a:latin typeface="Helvetica"/>
              </a:rPr>
              <a:t>Retirement Needs &amp; Expenses</a:t>
            </a:r>
          </a:p>
        </p:txBody>
      </p:sp>
      <p:sp>
        <p:nvSpPr>
          <p:cNvPr id="12" name="Rectangle 11"/>
          <p:cNvSpPr/>
          <p:nvPr/>
        </p:nvSpPr>
        <p:spPr>
          <a:xfrm>
            <a:off x="457200" y="5924798"/>
            <a:ext cx="8229598" cy="461665"/>
          </a:xfrm>
          <a:prstGeom prst="rect">
            <a:avLst/>
          </a:prstGeom>
        </p:spPr>
        <p:txBody>
          <a:bodyPr wrap="square">
            <a:spAutoFit/>
          </a:bodyPr>
          <a:lstStyle/>
          <a:p>
            <a:pPr algn="ctr"/>
            <a:r>
              <a:rPr lang="en-US" sz="1200" i="1" dirty="0">
                <a:latin typeface="Arial Narrow" panose="020B0606020202030204" pitchFamily="34" charset="0"/>
              </a:rPr>
              <a:t>Note: For illustrative purposes only. Calculations and amounts are approximate due to rounding. Inflation has </a:t>
            </a:r>
            <a:br>
              <a:rPr lang="en-US" sz="1200" i="1" dirty="0">
                <a:latin typeface="Arial Narrow" panose="020B0606020202030204" pitchFamily="34" charset="0"/>
              </a:rPr>
            </a:br>
            <a:r>
              <a:rPr lang="en-US" sz="1200" i="1" dirty="0">
                <a:latin typeface="Arial Narrow" panose="020B0606020202030204" pitchFamily="34" charset="0"/>
              </a:rPr>
              <a:t>been compounded annually. This table is not intended to predict or represent any actual historical period. </a:t>
            </a:r>
          </a:p>
        </p:txBody>
      </p:sp>
      <p:pic>
        <p:nvPicPr>
          <p:cNvPr id="5" name="Picture 4" descr="A picture containing text, screenshot, font, number&#10;&#10;Description automatically generated">
            <a:extLst>
              <a:ext uri="{FF2B5EF4-FFF2-40B4-BE49-F238E27FC236}">
                <a16:creationId xmlns:a16="http://schemas.microsoft.com/office/drawing/2014/main" id="{9E851016-B050-5171-569A-6561E574A262}"/>
              </a:ext>
            </a:extLst>
          </p:cNvPr>
          <p:cNvPicPr>
            <a:picLocks noChangeAspect="1"/>
          </p:cNvPicPr>
          <p:nvPr/>
        </p:nvPicPr>
        <p:blipFill>
          <a:blip r:embed="rId3"/>
          <a:stretch>
            <a:fillRect/>
          </a:stretch>
        </p:blipFill>
        <p:spPr>
          <a:xfrm>
            <a:off x="1433945" y="2183413"/>
            <a:ext cx="6276109" cy="3450025"/>
          </a:xfrm>
          <a:prstGeom prst="rect">
            <a:avLst/>
          </a:prstGeom>
        </p:spPr>
      </p:pic>
    </p:spTree>
    <p:extLst>
      <p:ext uri="{BB962C8B-B14F-4D97-AF65-F5344CB8AC3E}">
        <p14:creationId xmlns:p14="http://schemas.microsoft.com/office/powerpoint/2010/main" val="1269257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1200"/>
              </a:spcAft>
            </a:pPr>
            <a:r>
              <a:rPr lang="en-US" dirty="0"/>
              <a:t>Inflation &amp; Purchasing Power</a:t>
            </a:r>
          </a:p>
          <a:p>
            <a:pPr marL="285750" indent="-285750">
              <a:spcAft>
                <a:spcPts val="1200"/>
              </a:spcAft>
              <a:buFont typeface="Arial" panose="020B0604020202020204" pitchFamily="34" charset="0"/>
              <a:buChar char="•"/>
            </a:pPr>
            <a:r>
              <a:rPr lang="en-US" sz="1800" b="0" dirty="0">
                <a:solidFill>
                  <a:srgbClr val="000000"/>
                </a:solidFill>
              </a:rPr>
              <a:t>At a 3% inflation rate, approximately how much income would be required to create the equivalent of $5,000 in today’s dollars?</a:t>
            </a:r>
            <a:endParaRPr lang="en-US" sz="1800" dirty="0">
              <a:solidFill>
                <a:srgbClr val="000000"/>
              </a:solidFill>
            </a:endParaRPr>
          </a:p>
        </p:txBody>
      </p:sp>
      <p:sp>
        <p:nvSpPr>
          <p:cNvPr id="4" name="Title 3"/>
          <p:cNvSpPr>
            <a:spLocks noGrp="1"/>
          </p:cNvSpPr>
          <p:nvPr>
            <p:ph type="title" idx="4294967295"/>
          </p:nvPr>
        </p:nvSpPr>
        <p:spPr>
          <a:xfrm>
            <a:off x="0" y="365125"/>
            <a:ext cx="7886700" cy="1325563"/>
          </a:xfrm>
          <a:prstGeom prst="rect">
            <a:avLst/>
          </a:prstGeom>
        </p:spPr>
        <p:txBody>
          <a:bodyPr/>
          <a:lstStyle/>
          <a:p>
            <a:r>
              <a:rPr lang="en-US" baseline="0" dirty="0"/>
              <a:t> </a:t>
            </a:r>
            <a:endParaRPr lang="en-US" dirty="0"/>
          </a:p>
        </p:txBody>
      </p:sp>
      <p:sp>
        <p:nvSpPr>
          <p:cNvPr id="14" name="Rounded Rectangle 13"/>
          <p:cNvSpPr/>
          <p:nvPr/>
        </p:nvSpPr>
        <p:spPr>
          <a:xfrm>
            <a:off x="7773784" y="818230"/>
            <a:ext cx="913015"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356A8C"/>
                </a:solidFill>
                <a:latin typeface="Helvetica"/>
              </a:rPr>
              <a:t>Page</a:t>
            </a:r>
            <a:r>
              <a:rPr lang="en-US" sz="1100" b="1" baseline="0" dirty="0">
                <a:solidFill>
                  <a:srgbClr val="356A8C"/>
                </a:solidFill>
                <a:latin typeface="Helvetica"/>
              </a:rPr>
              <a:t> 2-5</a:t>
            </a:r>
            <a:endParaRPr lang="en-US" sz="1100" b="1" dirty="0">
              <a:solidFill>
                <a:srgbClr val="356A8C"/>
              </a:solidFill>
              <a:latin typeface="Helvetica"/>
            </a:endParaRPr>
          </a:p>
        </p:txBody>
      </p:sp>
      <p:sp>
        <p:nvSpPr>
          <p:cNvPr id="6" name="Rounded Rectangle 12"/>
          <p:cNvSpPr/>
          <p:nvPr/>
        </p:nvSpPr>
        <p:spPr>
          <a:xfrm>
            <a:off x="457201" y="818230"/>
            <a:ext cx="3509682"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356A8C"/>
                </a:solidFill>
                <a:latin typeface="Helvetica"/>
              </a:rPr>
              <a:t>Retirement Needs &amp; Expenses</a:t>
            </a:r>
          </a:p>
        </p:txBody>
      </p:sp>
      <p:pic>
        <p:nvPicPr>
          <p:cNvPr id="9" name="Picture 8" descr="A picture containing text, screenshot, font, graphics&#10;&#10;Description automatically generated">
            <a:extLst>
              <a:ext uri="{FF2B5EF4-FFF2-40B4-BE49-F238E27FC236}">
                <a16:creationId xmlns:a16="http://schemas.microsoft.com/office/drawing/2014/main" id="{432CB3E5-AEBD-347B-5185-48E824FA7D5E}"/>
              </a:ext>
            </a:extLst>
          </p:cNvPr>
          <p:cNvPicPr>
            <a:picLocks noChangeAspect="1"/>
          </p:cNvPicPr>
          <p:nvPr/>
        </p:nvPicPr>
        <p:blipFill>
          <a:blip r:embed="rId3"/>
          <a:stretch>
            <a:fillRect/>
          </a:stretch>
        </p:blipFill>
        <p:spPr>
          <a:xfrm>
            <a:off x="764981" y="3241583"/>
            <a:ext cx="7481244" cy="2232498"/>
          </a:xfrm>
          <a:prstGeom prst="rect">
            <a:avLst/>
          </a:prstGeom>
        </p:spPr>
      </p:pic>
    </p:spTree>
    <p:extLst>
      <p:ext uri="{BB962C8B-B14F-4D97-AF65-F5344CB8AC3E}">
        <p14:creationId xmlns:p14="http://schemas.microsoft.com/office/powerpoint/2010/main" val="3458754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1200"/>
              </a:spcAft>
            </a:pPr>
            <a:r>
              <a:rPr lang="en-US" dirty="0"/>
              <a:t>Inflation &amp; Purchasing Power</a:t>
            </a:r>
          </a:p>
          <a:p>
            <a:pPr marL="285750" indent="-285750">
              <a:spcAft>
                <a:spcPts val="1200"/>
              </a:spcAft>
              <a:buFont typeface="Arial" panose="020B0604020202020204" pitchFamily="34" charset="0"/>
              <a:buChar char="•"/>
            </a:pPr>
            <a:r>
              <a:rPr lang="en-US" sz="1800" b="0" dirty="0">
                <a:solidFill>
                  <a:srgbClr val="000000"/>
                </a:solidFill>
              </a:rPr>
              <a:t>At a 3% inflation rate, what is the approximate future purchasing power of $5,000?</a:t>
            </a:r>
          </a:p>
        </p:txBody>
      </p:sp>
      <p:sp>
        <p:nvSpPr>
          <p:cNvPr id="4" name="Title 3"/>
          <p:cNvSpPr>
            <a:spLocks noGrp="1"/>
          </p:cNvSpPr>
          <p:nvPr>
            <p:ph type="title" idx="4294967295"/>
          </p:nvPr>
        </p:nvSpPr>
        <p:spPr>
          <a:xfrm>
            <a:off x="0" y="365125"/>
            <a:ext cx="7886700" cy="1325563"/>
          </a:xfrm>
          <a:prstGeom prst="rect">
            <a:avLst/>
          </a:prstGeom>
        </p:spPr>
        <p:txBody>
          <a:bodyPr/>
          <a:lstStyle/>
          <a:p>
            <a:r>
              <a:rPr lang="en-US" baseline="0" dirty="0"/>
              <a:t> </a:t>
            </a:r>
            <a:endParaRPr lang="en-US" dirty="0"/>
          </a:p>
        </p:txBody>
      </p:sp>
      <p:sp>
        <p:nvSpPr>
          <p:cNvPr id="14" name="Rounded Rectangle 13"/>
          <p:cNvSpPr/>
          <p:nvPr/>
        </p:nvSpPr>
        <p:spPr>
          <a:xfrm>
            <a:off x="7773784" y="818230"/>
            <a:ext cx="913015"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356A8C"/>
                </a:solidFill>
                <a:latin typeface="Helvetica"/>
              </a:rPr>
              <a:t>Page</a:t>
            </a:r>
            <a:r>
              <a:rPr lang="en-US" sz="1100" b="1" baseline="0" dirty="0">
                <a:solidFill>
                  <a:srgbClr val="356A8C"/>
                </a:solidFill>
                <a:latin typeface="Helvetica"/>
              </a:rPr>
              <a:t> 2-5</a:t>
            </a:r>
            <a:endParaRPr lang="en-US" sz="1100" b="1" dirty="0">
              <a:solidFill>
                <a:srgbClr val="356A8C"/>
              </a:solidFill>
              <a:latin typeface="Helvetica"/>
            </a:endParaRPr>
          </a:p>
        </p:txBody>
      </p:sp>
      <p:sp>
        <p:nvSpPr>
          <p:cNvPr id="6" name="Rounded Rectangle 12"/>
          <p:cNvSpPr/>
          <p:nvPr/>
        </p:nvSpPr>
        <p:spPr>
          <a:xfrm>
            <a:off x="457201" y="818230"/>
            <a:ext cx="3509682"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356A8C"/>
                </a:solidFill>
                <a:latin typeface="Helvetica"/>
              </a:rPr>
              <a:t>Retirement Needs &amp; Expenses</a:t>
            </a:r>
          </a:p>
        </p:txBody>
      </p:sp>
      <p:pic>
        <p:nvPicPr>
          <p:cNvPr id="7" name="Picture 6" descr="A picture containing text, screenshot, font, graphics&#10;&#10;Description automatically generated">
            <a:extLst>
              <a:ext uri="{FF2B5EF4-FFF2-40B4-BE49-F238E27FC236}">
                <a16:creationId xmlns:a16="http://schemas.microsoft.com/office/drawing/2014/main" id="{9E3F7E7E-2758-37CB-892D-CBF236D857BB}"/>
              </a:ext>
            </a:extLst>
          </p:cNvPr>
          <p:cNvPicPr>
            <a:picLocks noChangeAspect="1"/>
          </p:cNvPicPr>
          <p:nvPr/>
        </p:nvPicPr>
        <p:blipFill>
          <a:blip r:embed="rId3"/>
          <a:stretch>
            <a:fillRect/>
          </a:stretch>
        </p:blipFill>
        <p:spPr>
          <a:xfrm>
            <a:off x="797628" y="3242649"/>
            <a:ext cx="7548744" cy="2252641"/>
          </a:xfrm>
          <a:prstGeom prst="rect">
            <a:avLst/>
          </a:prstGeom>
        </p:spPr>
      </p:pic>
    </p:spTree>
    <p:extLst>
      <p:ext uri="{BB962C8B-B14F-4D97-AF65-F5344CB8AC3E}">
        <p14:creationId xmlns:p14="http://schemas.microsoft.com/office/powerpoint/2010/main" val="1782598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08611"/>
            <a:ext cx="8229600" cy="630934"/>
          </a:xfrm>
        </p:spPr>
        <p:txBody>
          <a:bodyPr/>
          <a:lstStyle/>
          <a:p>
            <a:pPr>
              <a:spcAft>
                <a:spcPts val="1200"/>
              </a:spcAft>
            </a:pPr>
            <a:r>
              <a:rPr lang="en-US" dirty="0"/>
              <a:t>Inflation &amp; Income Taxes</a:t>
            </a:r>
            <a:endParaRPr lang="en-US" sz="1800" b="0" dirty="0"/>
          </a:p>
        </p:txBody>
      </p:sp>
      <p:sp>
        <p:nvSpPr>
          <p:cNvPr id="4" name="Title 3"/>
          <p:cNvSpPr>
            <a:spLocks noGrp="1"/>
          </p:cNvSpPr>
          <p:nvPr>
            <p:ph type="title" idx="4294967295"/>
          </p:nvPr>
        </p:nvSpPr>
        <p:spPr>
          <a:xfrm>
            <a:off x="0" y="365125"/>
            <a:ext cx="7886700" cy="1325563"/>
          </a:xfrm>
          <a:prstGeom prst="rect">
            <a:avLst/>
          </a:prstGeom>
        </p:spPr>
        <p:txBody>
          <a:bodyPr/>
          <a:lstStyle/>
          <a:p>
            <a:r>
              <a:rPr lang="en-US" baseline="0" dirty="0"/>
              <a:t> </a:t>
            </a:r>
            <a:endParaRPr lang="en-US" dirty="0"/>
          </a:p>
        </p:txBody>
      </p:sp>
      <p:sp>
        <p:nvSpPr>
          <p:cNvPr id="14" name="Rounded Rectangle 13"/>
          <p:cNvSpPr/>
          <p:nvPr/>
        </p:nvSpPr>
        <p:spPr>
          <a:xfrm>
            <a:off x="7773784" y="818230"/>
            <a:ext cx="913015"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356A8C"/>
                </a:solidFill>
                <a:latin typeface="Helvetica"/>
              </a:rPr>
              <a:t>Page</a:t>
            </a:r>
            <a:r>
              <a:rPr lang="en-US" sz="1100" b="1" baseline="0" dirty="0">
                <a:solidFill>
                  <a:srgbClr val="356A8C"/>
                </a:solidFill>
                <a:latin typeface="Helvetica"/>
              </a:rPr>
              <a:t> 2-6</a:t>
            </a:r>
            <a:endParaRPr lang="en-US" sz="1100" b="1" dirty="0">
              <a:solidFill>
                <a:srgbClr val="356A8C"/>
              </a:solidFill>
              <a:latin typeface="Helvetica"/>
            </a:endParaRPr>
          </a:p>
        </p:txBody>
      </p:sp>
      <p:sp>
        <p:nvSpPr>
          <p:cNvPr id="6" name="Rounded Rectangle 12"/>
          <p:cNvSpPr/>
          <p:nvPr/>
        </p:nvSpPr>
        <p:spPr>
          <a:xfrm>
            <a:off x="457201" y="818230"/>
            <a:ext cx="3509682"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356A8C"/>
                </a:solidFill>
                <a:latin typeface="Helvetica"/>
              </a:rPr>
              <a:t>Retirement Needs &amp; Expenses</a:t>
            </a:r>
          </a:p>
        </p:txBody>
      </p:sp>
      <p:sp>
        <p:nvSpPr>
          <p:cNvPr id="11" name="Content Placeholder 1">
            <a:extLst>
              <a:ext uri="{FF2B5EF4-FFF2-40B4-BE49-F238E27FC236}">
                <a16:creationId xmlns:a16="http://schemas.microsoft.com/office/drawing/2014/main" id="{B8EC0059-9ABA-4FDB-9AAF-3BFD3AD7935D}"/>
              </a:ext>
            </a:extLst>
          </p:cNvPr>
          <p:cNvSpPr txBox="1">
            <a:spLocks/>
          </p:cNvSpPr>
          <p:nvPr/>
        </p:nvSpPr>
        <p:spPr>
          <a:xfrm>
            <a:off x="5406389" y="2139545"/>
            <a:ext cx="3280409" cy="4115666"/>
          </a:xfrm>
          <a:prstGeom prst="rect">
            <a:avLst/>
          </a:prstGeom>
        </p:spPr>
        <p:txBody>
          <a:bodyPr/>
          <a:lstStyle>
            <a:lvl1pPr marL="0" indent="0" algn="l" defTabSz="457200" rtl="0" eaLnBrk="1" latinLnBrk="0" hangingPunct="1">
              <a:spcBef>
                <a:spcPct val="20000"/>
              </a:spcBef>
              <a:buFont typeface="Arial"/>
              <a:buNone/>
              <a:defRPr sz="2800" b="1" i="0" kern="1200">
                <a:solidFill>
                  <a:schemeClr val="tx1"/>
                </a:solidFill>
                <a:latin typeface="Helvetica"/>
                <a:ea typeface="+mn-ea"/>
                <a:cs typeface="+mn-cs"/>
              </a:defRPr>
            </a:lvl1pPr>
            <a:lvl2pPr marL="457200" indent="0" algn="l" defTabSz="457200" rtl="0" eaLnBrk="1" latinLnBrk="0" hangingPunct="1">
              <a:spcBef>
                <a:spcPct val="20000"/>
              </a:spcBef>
              <a:buFont typeface="Arial"/>
              <a:buNone/>
              <a:defRPr sz="2400" b="0" i="0" kern="1200">
                <a:solidFill>
                  <a:schemeClr val="tx1"/>
                </a:solidFill>
                <a:latin typeface="Helvetica"/>
                <a:ea typeface="+mn-ea"/>
                <a:cs typeface="+mn-cs"/>
              </a:defRPr>
            </a:lvl2pPr>
            <a:lvl3pPr marL="1143000" indent="-228600" algn="l" defTabSz="457200" rtl="0" eaLnBrk="1" latinLnBrk="0" hangingPunct="1">
              <a:spcBef>
                <a:spcPct val="20000"/>
              </a:spcBef>
              <a:buFont typeface="Arial"/>
              <a:buChar char="•"/>
              <a:defRPr sz="2000" b="0" i="0" kern="1200">
                <a:solidFill>
                  <a:schemeClr val="tx1"/>
                </a:solidFill>
                <a:latin typeface="Helvetica"/>
                <a:ea typeface="+mn-ea"/>
                <a:cs typeface="+mn-cs"/>
              </a:defRPr>
            </a:lvl3pPr>
            <a:lvl4pPr marL="1600200" indent="-228600" algn="l" defTabSz="457200" rtl="0" eaLnBrk="1" latinLnBrk="0" hangingPunct="1">
              <a:spcBef>
                <a:spcPct val="20000"/>
              </a:spcBef>
              <a:buFont typeface="Arial"/>
              <a:buChar char="–"/>
              <a:defRPr sz="1800" b="0" i="0" kern="1200">
                <a:solidFill>
                  <a:schemeClr val="tx1"/>
                </a:solidFill>
                <a:latin typeface="Helvetica"/>
                <a:ea typeface="+mn-ea"/>
                <a:cs typeface="+mn-cs"/>
              </a:defRPr>
            </a:lvl4pPr>
            <a:lvl5pPr marL="2057400" indent="-228600" algn="l" defTabSz="457200" rtl="0" eaLnBrk="1" latinLnBrk="0" hangingPunct="1">
              <a:spcBef>
                <a:spcPct val="20000"/>
              </a:spcBef>
              <a:buFont typeface="Arial"/>
              <a:buChar char="»"/>
              <a:defRPr sz="1600" b="0" i="0" kern="1200">
                <a:solidFill>
                  <a:schemeClr val="tx1"/>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spcAft>
                <a:spcPts val="1200"/>
              </a:spcAft>
              <a:buFont typeface="Arial" panose="020B0604020202020204" pitchFamily="34" charset="0"/>
              <a:buChar char="•"/>
            </a:pPr>
            <a:r>
              <a:rPr lang="en-US" sz="1800" b="0" dirty="0">
                <a:solidFill>
                  <a:srgbClr val="000000"/>
                </a:solidFill>
              </a:rPr>
              <a:t>Many become more conservative in retirement</a:t>
            </a:r>
          </a:p>
          <a:p>
            <a:pPr marL="285750" indent="-285750">
              <a:spcAft>
                <a:spcPts val="1200"/>
              </a:spcAft>
              <a:buFont typeface="Arial" panose="020B0604020202020204" pitchFamily="34" charset="0"/>
              <a:buChar char="•"/>
            </a:pPr>
            <a:r>
              <a:rPr lang="en-US" sz="1800" b="0" dirty="0">
                <a:solidFill>
                  <a:srgbClr val="000000"/>
                </a:solidFill>
              </a:rPr>
              <a:t>It is important not to become too conservative too early</a:t>
            </a:r>
          </a:p>
          <a:p>
            <a:pPr marL="285750" indent="-285750">
              <a:spcBef>
                <a:spcPts val="24"/>
              </a:spcBef>
              <a:spcAft>
                <a:spcPts val="1200"/>
              </a:spcAft>
              <a:buFont typeface="Arial" panose="020B0604020202020204" pitchFamily="34" charset="0"/>
              <a:buChar char="•"/>
            </a:pPr>
            <a:r>
              <a:rPr lang="en-US" sz="1800" b="0" dirty="0">
                <a:solidFill>
                  <a:srgbClr val="000000"/>
                </a:solidFill>
              </a:rPr>
              <a:t>Inflation and taxes impact returns and purchasing power</a:t>
            </a:r>
          </a:p>
        </p:txBody>
      </p:sp>
      <p:sp>
        <p:nvSpPr>
          <p:cNvPr id="16" name="Rectangle 15">
            <a:extLst>
              <a:ext uri="{FF2B5EF4-FFF2-40B4-BE49-F238E27FC236}">
                <a16:creationId xmlns:a16="http://schemas.microsoft.com/office/drawing/2014/main" id="{3824D711-6DBF-4C7B-82AA-6210CBE1CD4C}"/>
              </a:ext>
            </a:extLst>
          </p:cNvPr>
          <p:cNvSpPr/>
          <p:nvPr/>
        </p:nvSpPr>
        <p:spPr>
          <a:xfrm>
            <a:off x="457200" y="6075295"/>
            <a:ext cx="8229598" cy="276999"/>
          </a:xfrm>
          <a:prstGeom prst="rect">
            <a:avLst/>
          </a:prstGeom>
        </p:spPr>
        <p:txBody>
          <a:bodyPr wrap="square">
            <a:spAutoFit/>
          </a:bodyPr>
          <a:lstStyle/>
          <a:p>
            <a:r>
              <a:rPr lang="en-US" sz="1200" i="1" dirty="0">
                <a:latin typeface="Arial Narrow" panose="020B0606020202030204" pitchFamily="34" charset="0"/>
              </a:rPr>
              <a:t>Note: This illustration is hypothetical and does not represent the performance of any investment product.</a:t>
            </a:r>
          </a:p>
        </p:txBody>
      </p:sp>
      <p:pic>
        <p:nvPicPr>
          <p:cNvPr id="5" name="Picture 4" descr="A picture containing text, screenshot, font, number&#10;&#10;Description automatically generated">
            <a:extLst>
              <a:ext uri="{FF2B5EF4-FFF2-40B4-BE49-F238E27FC236}">
                <a16:creationId xmlns:a16="http://schemas.microsoft.com/office/drawing/2014/main" id="{42FD3350-A0D7-991E-0A47-FAB58C6E5935}"/>
              </a:ext>
            </a:extLst>
          </p:cNvPr>
          <p:cNvPicPr>
            <a:picLocks noChangeAspect="1"/>
          </p:cNvPicPr>
          <p:nvPr/>
        </p:nvPicPr>
        <p:blipFill>
          <a:blip r:embed="rId3"/>
          <a:stretch>
            <a:fillRect/>
          </a:stretch>
        </p:blipFill>
        <p:spPr>
          <a:xfrm>
            <a:off x="422623" y="2306132"/>
            <a:ext cx="4149377" cy="1372362"/>
          </a:xfrm>
          <a:prstGeom prst="rect">
            <a:avLst/>
          </a:prstGeom>
        </p:spPr>
      </p:pic>
      <p:pic>
        <p:nvPicPr>
          <p:cNvPr id="9" name="Picture 8" descr="A picture containing text, screenshot, font, number&#10;&#10;Description automatically generated">
            <a:extLst>
              <a:ext uri="{FF2B5EF4-FFF2-40B4-BE49-F238E27FC236}">
                <a16:creationId xmlns:a16="http://schemas.microsoft.com/office/drawing/2014/main" id="{CF771CD2-F1DB-F9E3-FC5D-6D31750F3C65}"/>
              </a:ext>
            </a:extLst>
          </p:cNvPr>
          <p:cNvPicPr>
            <a:picLocks noChangeAspect="1"/>
          </p:cNvPicPr>
          <p:nvPr/>
        </p:nvPicPr>
        <p:blipFill>
          <a:blip r:embed="rId4"/>
          <a:stretch>
            <a:fillRect/>
          </a:stretch>
        </p:blipFill>
        <p:spPr>
          <a:xfrm>
            <a:off x="458934" y="3908643"/>
            <a:ext cx="4113066" cy="1936502"/>
          </a:xfrm>
          <a:prstGeom prst="rect">
            <a:avLst/>
          </a:prstGeom>
        </p:spPr>
      </p:pic>
    </p:spTree>
    <p:extLst>
      <p:ext uri="{BB962C8B-B14F-4D97-AF65-F5344CB8AC3E}">
        <p14:creationId xmlns:p14="http://schemas.microsoft.com/office/powerpoint/2010/main" val="1280320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88865"/>
            <a:ext cx="8229600" cy="4617552"/>
          </a:xfrm>
        </p:spPr>
        <p:txBody>
          <a:bodyPr/>
          <a:lstStyle/>
          <a:p>
            <a:pPr>
              <a:spcAft>
                <a:spcPts val="1200"/>
              </a:spcAft>
            </a:pPr>
            <a:r>
              <a:rPr lang="en-US" dirty="0"/>
              <a:t>Retirement Expectations</a:t>
            </a:r>
          </a:p>
          <a:p>
            <a:pPr marL="171450" indent="-171450">
              <a:spcBef>
                <a:spcPts val="24"/>
              </a:spcBef>
              <a:spcAft>
                <a:spcPts val="1200"/>
              </a:spcAft>
              <a:buFont typeface="Arial" panose="020B0604020202020204" pitchFamily="34" charset="0"/>
              <a:buChar char="•"/>
            </a:pPr>
            <a:r>
              <a:rPr lang="en-US" sz="1800" b="0" dirty="0">
                <a:solidFill>
                  <a:srgbClr val="000000"/>
                </a:solidFill>
              </a:rPr>
              <a:t>73% of workers are very or somewhat confident they will have </a:t>
            </a:r>
            <a:br>
              <a:rPr lang="en-US" sz="1800" b="0" dirty="0">
                <a:solidFill>
                  <a:srgbClr val="000000"/>
                </a:solidFill>
              </a:rPr>
            </a:br>
            <a:r>
              <a:rPr lang="en-US" sz="1800" b="0" dirty="0">
                <a:solidFill>
                  <a:srgbClr val="000000"/>
                </a:solidFill>
              </a:rPr>
              <a:t>enough money to live comfortably throughout retirement</a:t>
            </a:r>
          </a:p>
          <a:p>
            <a:pPr marL="171450" indent="-171450">
              <a:spcBef>
                <a:spcPts val="24"/>
              </a:spcBef>
              <a:spcAft>
                <a:spcPts val="1200"/>
              </a:spcAft>
              <a:buFont typeface="Arial" panose="020B0604020202020204" pitchFamily="34" charset="0"/>
              <a:buChar char="•"/>
            </a:pPr>
            <a:r>
              <a:rPr lang="en-US" sz="1800" b="0" dirty="0">
                <a:solidFill>
                  <a:srgbClr val="000000"/>
                </a:solidFill>
              </a:rPr>
              <a:t>A third of workers and half of retirees who feel less confident cite inflation and the cost of living as the reason for their declining retirement confidence.</a:t>
            </a:r>
          </a:p>
          <a:p>
            <a:pPr marL="171450" indent="-171450">
              <a:spcBef>
                <a:spcPts val="24"/>
              </a:spcBef>
              <a:spcAft>
                <a:spcPts val="1200"/>
              </a:spcAft>
              <a:buFont typeface="Arial" panose="020B0604020202020204" pitchFamily="34" charset="0"/>
              <a:buChar char="•"/>
            </a:pPr>
            <a:r>
              <a:rPr lang="en-US" sz="1800" b="0" dirty="0">
                <a:solidFill>
                  <a:srgbClr val="000000"/>
                </a:solidFill>
              </a:rPr>
              <a:t>70% of workers plan to work for pay in retirement.</a:t>
            </a:r>
          </a:p>
          <a:p>
            <a:pPr marL="171450" indent="-171450">
              <a:spcBef>
                <a:spcPts val="24"/>
              </a:spcBef>
              <a:spcAft>
                <a:spcPts val="1200"/>
              </a:spcAft>
              <a:buFont typeface="Arial" panose="020B0604020202020204" pitchFamily="34" charset="0"/>
              <a:buChar char="•"/>
            </a:pPr>
            <a:r>
              <a:rPr lang="en-US" sz="1800" b="0" dirty="0">
                <a:solidFill>
                  <a:srgbClr val="000000"/>
                </a:solidFill>
              </a:rPr>
              <a:t>Close to half of workers say debt has negatively impacted their ability to save for retirement.</a:t>
            </a:r>
            <a:endParaRPr lang="en-US" sz="1800" b="0" dirty="0"/>
          </a:p>
        </p:txBody>
      </p:sp>
      <p:sp>
        <p:nvSpPr>
          <p:cNvPr id="14" name="Rounded Rectangle 13"/>
          <p:cNvSpPr/>
          <p:nvPr/>
        </p:nvSpPr>
        <p:spPr>
          <a:xfrm>
            <a:off x="7773784" y="818230"/>
            <a:ext cx="913015"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356A8C"/>
                </a:solidFill>
                <a:latin typeface="Helvetica"/>
              </a:rPr>
              <a:t>Page</a:t>
            </a:r>
            <a:r>
              <a:rPr lang="en-US" sz="1100" b="1" baseline="0" dirty="0">
                <a:solidFill>
                  <a:srgbClr val="356A8C"/>
                </a:solidFill>
                <a:latin typeface="Helvetica"/>
              </a:rPr>
              <a:t> 2-7</a:t>
            </a:r>
            <a:endParaRPr lang="en-US" sz="1100" b="1" dirty="0">
              <a:solidFill>
                <a:srgbClr val="356A8C"/>
              </a:solidFill>
              <a:latin typeface="Helvetica"/>
            </a:endParaRPr>
          </a:p>
        </p:txBody>
      </p:sp>
      <p:sp>
        <p:nvSpPr>
          <p:cNvPr id="6" name="Rounded Rectangle 12"/>
          <p:cNvSpPr/>
          <p:nvPr/>
        </p:nvSpPr>
        <p:spPr>
          <a:xfrm>
            <a:off x="457201" y="818230"/>
            <a:ext cx="3509682"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356A8C"/>
                </a:solidFill>
                <a:latin typeface="Helvetica"/>
              </a:rPr>
              <a:t>Retirement Needs &amp; Expenses</a:t>
            </a:r>
          </a:p>
        </p:txBody>
      </p:sp>
      <p:sp>
        <p:nvSpPr>
          <p:cNvPr id="8" name="Rectangle 7">
            <a:extLst>
              <a:ext uri="{FF2B5EF4-FFF2-40B4-BE49-F238E27FC236}">
                <a16:creationId xmlns:a16="http://schemas.microsoft.com/office/drawing/2014/main" id="{D7D51858-4A74-40CB-86A8-543A12C0BB3E}"/>
              </a:ext>
            </a:extLst>
          </p:cNvPr>
          <p:cNvSpPr/>
          <p:nvPr/>
        </p:nvSpPr>
        <p:spPr>
          <a:xfrm>
            <a:off x="470326" y="6217850"/>
            <a:ext cx="8229599" cy="276999"/>
          </a:xfrm>
          <a:prstGeom prst="rect">
            <a:avLst/>
          </a:prstGeom>
        </p:spPr>
        <p:txBody>
          <a:bodyPr wrap="square">
            <a:spAutoFit/>
          </a:bodyPr>
          <a:lstStyle/>
          <a:p>
            <a:r>
              <a:rPr lang="en-US" sz="1200" i="1" dirty="0">
                <a:latin typeface="Arial Narrow" panose="020B0606020202030204" pitchFamily="34" charset="0"/>
              </a:rPr>
              <a:t>Source: The 2022 Retirement Confidence Survey. Greenwald &amp; Associates, Employee Benefit Research Institute.</a:t>
            </a:r>
          </a:p>
        </p:txBody>
      </p:sp>
    </p:spTree>
    <p:extLst>
      <p:ext uri="{BB962C8B-B14F-4D97-AF65-F5344CB8AC3E}">
        <p14:creationId xmlns:p14="http://schemas.microsoft.com/office/powerpoint/2010/main" val="26840424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1200"/>
              </a:spcAft>
            </a:pPr>
            <a:r>
              <a:rPr lang="en-US" dirty="0"/>
              <a:t>How Much Will You Need to Retire?</a:t>
            </a:r>
          </a:p>
          <a:p>
            <a:pPr marL="285750" indent="-285750">
              <a:spcAft>
                <a:spcPts val="1200"/>
              </a:spcAft>
              <a:buFont typeface="Arial" panose="020B0604020202020204" pitchFamily="34" charset="0"/>
              <a:buChar char="•"/>
            </a:pPr>
            <a:r>
              <a:rPr lang="en-US" sz="1800" b="0" dirty="0">
                <a:solidFill>
                  <a:srgbClr val="000000"/>
                </a:solidFill>
              </a:rPr>
              <a:t>Many retirement experts estimate that your yearly expenses in retirement will be 80% of your annual pre-retirement expenses</a:t>
            </a:r>
          </a:p>
          <a:p>
            <a:pPr marL="285750" indent="-285750">
              <a:spcAft>
                <a:spcPts val="1200"/>
              </a:spcAft>
              <a:buFont typeface="Arial" panose="020B0604020202020204" pitchFamily="34" charset="0"/>
              <a:buChar char="•"/>
            </a:pPr>
            <a:r>
              <a:rPr lang="en-US" sz="1800" b="0" dirty="0">
                <a:solidFill>
                  <a:srgbClr val="000000"/>
                </a:solidFill>
              </a:rPr>
              <a:t>Others estimate your expenses will be 100% of your pre-retirement expenses or more as you’ll have more uncommitted time to spend money</a:t>
            </a:r>
          </a:p>
          <a:p>
            <a:pPr marL="285750" indent="-285750">
              <a:spcAft>
                <a:spcPts val="1200"/>
              </a:spcAft>
              <a:buFont typeface="Arial" panose="020B0604020202020204" pitchFamily="34" charset="0"/>
              <a:buChar char="•"/>
            </a:pPr>
            <a:r>
              <a:rPr lang="en-US" sz="1800" b="0" dirty="0">
                <a:solidFill>
                  <a:srgbClr val="000000"/>
                </a:solidFill>
              </a:rPr>
              <a:t>Some of your monthly expenses may increase while others will decrease </a:t>
            </a:r>
          </a:p>
          <a:p>
            <a:pPr marL="285750" indent="-285750">
              <a:spcAft>
                <a:spcPts val="1200"/>
              </a:spcAft>
              <a:buFont typeface="Arial" panose="020B0604020202020204" pitchFamily="34" charset="0"/>
              <a:buChar char="•"/>
            </a:pPr>
            <a:r>
              <a:rPr lang="en-US" sz="1800" b="0" dirty="0">
                <a:solidFill>
                  <a:srgbClr val="000000"/>
                </a:solidFill>
              </a:rPr>
              <a:t>How much you will need to retire will depend on your individual situation</a:t>
            </a:r>
            <a:r>
              <a:rPr lang="en-US" sz="1800" b="0" baseline="30000" dirty="0">
                <a:solidFill>
                  <a:srgbClr val="000000"/>
                </a:solidFill>
              </a:rPr>
              <a:t>1</a:t>
            </a:r>
            <a:endParaRPr lang="en-US" sz="1800" dirty="0">
              <a:solidFill>
                <a:srgbClr val="000000"/>
              </a:solidFill>
            </a:endParaRPr>
          </a:p>
        </p:txBody>
      </p:sp>
      <p:sp>
        <p:nvSpPr>
          <p:cNvPr id="4" name="Title 3"/>
          <p:cNvSpPr>
            <a:spLocks noGrp="1"/>
          </p:cNvSpPr>
          <p:nvPr>
            <p:ph type="title" idx="4294967295"/>
          </p:nvPr>
        </p:nvSpPr>
        <p:spPr>
          <a:xfrm>
            <a:off x="0" y="365125"/>
            <a:ext cx="7886700" cy="1325563"/>
          </a:xfrm>
          <a:prstGeom prst="rect">
            <a:avLst/>
          </a:prstGeom>
        </p:spPr>
        <p:txBody>
          <a:bodyPr/>
          <a:lstStyle/>
          <a:p>
            <a:r>
              <a:rPr lang="en-US" baseline="0" dirty="0"/>
              <a:t> </a:t>
            </a:r>
            <a:endParaRPr lang="en-US" dirty="0"/>
          </a:p>
        </p:txBody>
      </p:sp>
      <p:sp>
        <p:nvSpPr>
          <p:cNvPr id="14" name="Rounded Rectangle 13"/>
          <p:cNvSpPr/>
          <p:nvPr/>
        </p:nvSpPr>
        <p:spPr>
          <a:xfrm>
            <a:off x="7773784" y="818230"/>
            <a:ext cx="913015"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356A8C"/>
                </a:solidFill>
                <a:latin typeface="Helvetica"/>
              </a:rPr>
              <a:t>Page</a:t>
            </a:r>
            <a:r>
              <a:rPr lang="en-US" sz="1100" b="1" baseline="0" dirty="0">
                <a:solidFill>
                  <a:srgbClr val="356A8C"/>
                </a:solidFill>
                <a:latin typeface="Helvetica"/>
              </a:rPr>
              <a:t> 2-8</a:t>
            </a:r>
            <a:endParaRPr lang="en-US" sz="1100" b="1" dirty="0">
              <a:solidFill>
                <a:srgbClr val="356A8C"/>
              </a:solidFill>
              <a:latin typeface="Helvetica"/>
            </a:endParaRPr>
          </a:p>
        </p:txBody>
      </p:sp>
      <p:sp>
        <p:nvSpPr>
          <p:cNvPr id="6" name="Rounded Rectangle 12"/>
          <p:cNvSpPr/>
          <p:nvPr/>
        </p:nvSpPr>
        <p:spPr>
          <a:xfrm>
            <a:off x="457201" y="818230"/>
            <a:ext cx="3509682"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356A8C"/>
                </a:solidFill>
                <a:latin typeface="Helvetica"/>
              </a:rPr>
              <a:t>Retirement Needs &amp; Expenses</a:t>
            </a:r>
          </a:p>
        </p:txBody>
      </p:sp>
      <p:sp>
        <p:nvSpPr>
          <p:cNvPr id="9" name="Rectangle 8"/>
          <p:cNvSpPr/>
          <p:nvPr/>
        </p:nvSpPr>
        <p:spPr>
          <a:xfrm>
            <a:off x="457200" y="6079351"/>
            <a:ext cx="8229599" cy="276999"/>
          </a:xfrm>
          <a:prstGeom prst="rect">
            <a:avLst/>
          </a:prstGeom>
        </p:spPr>
        <p:txBody>
          <a:bodyPr wrap="square">
            <a:spAutoFit/>
          </a:bodyPr>
          <a:lstStyle/>
          <a:p>
            <a:r>
              <a:rPr lang="en-US" sz="1200" i="1" baseline="30000" dirty="0">
                <a:latin typeface="Arial Narrow" panose="020B0606020202030204" pitchFamily="34" charset="0"/>
              </a:rPr>
              <a:t>1</a:t>
            </a:r>
            <a:r>
              <a:rPr lang="en-US" sz="1200" i="1" dirty="0">
                <a:latin typeface="Arial Narrow" panose="020B0606020202030204" pitchFamily="34" charset="0"/>
              </a:rPr>
              <a:t>Note: All following calculations and amounts are approximate due to rounding. </a:t>
            </a:r>
          </a:p>
        </p:txBody>
      </p:sp>
    </p:spTree>
    <p:extLst>
      <p:ext uri="{BB962C8B-B14F-4D97-AF65-F5344CB8AC3E}">
        <p14:creationId xmlns:p14="http://schemas.microsoft.com/office/powerpoint/2010/main" val="219455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1200"/>
              </a:spcAft>
            </a:pPr>
            <a:r>
              <a:rPr lang="en-US" dirty="0"/>
              <a:t>How Much Will You Need to Retire?</a:t>
            </a:r>
          </a:p>
          <a:p>
            <a:pPr>
              <a:spcAft>
                <a:spcPts val="1200"/>
              </a:spcAft>
            </a:pPr>
            <a:r>
              <a:rPr lang="en-US" sz="1800" dirty="0">
                <a:solidFill>
                  <a:schemeClr val="tx2"/>
                </a:solidFill>
              </a:rPr>
              <a:t>Step 1: Determine Your Monthly Expenses</a:t>
            </a:r>
          </a:p>
          <a:p>
            <a:pPr marL="285750" indent="-285750">
              <a:spcAft>
                <a:spcPts val="1200"/>
              </a:spcAft>
              <a:buFont typeface="Arial" panose="020B0604020202020204" pitchFamily="34" charset="0"/>
              <a:buChar char="•"/>
            </a:pPr>
            <a:r>
              <a:rPr lang="en-US" sz="1800" b="0" dirty="0">
                <a:solidFill>
                  <a:srgbClr val="000000"/>
                </a:solidFill>
              </a:rPr>
              <a:t>Robert and Sophia plan to retire in fifteen years</a:t>
            </a:r>
          </a:p>
          <a:p>
            <a:pPr marL="285750" indent="-285750">
              <a:spcAft>
                <a:spcPts val="1200"/>
              </a:spcAft>
              <a:buFont typeface="Arial" panose="020B0604020202020204" pitchFamily="34" charset="0"/>
              <a:buChar char="•"/>
            </a:pPr>
            <a:r>
              <a:rPr lang="en-US" sz="1800" b="0" dirty="0">
                <a:solidFill>
                  <a:srgbClr val="000000"/>
                </a:solidFill>
              </a:rPr>
              <a:t>Neither intends to work during retirement</a:t>
            </a:r>
          </a:p>
          <a:p>
            <a:pPr marL="285750" indent="-285750">
              <a:spcAft>
                <a:spcPts val="1200"/>
              </a:spcAft>
              <a:buFont typeface="Arial" panose="020B0604020202020204" pitchFamily="34" charset="0"/>
              <a:buChar char="•"/>
            </a:pPr>
            <a:r>
              <a:rPr lang="en-US" sz="1800" b="0" dirty="0">
                <a:solidFill>
                  <a:srgbClr val="000000"/>
                </a:solidFill>
              </a:rPr>
              <a:t>They plan to live on about 80% of current lifestyle costs</a:t>
            </a:r>
            <a:endParaRPr lang="en-US" sz="1800" b="0" baseline="30000" dirty="0">
              <a:solidFill>
                <a:srgbClr val="000000"/>
              </a:solidFill>
            </a:endParaRPr>
          </a:p>
        </p:txBody>
      </p:sp>
      <p:sp>
        <p:nvSpPr>
          <p:cNvPr id="4" name="Title 3"/>
          <p:cNvSpPr>
            <a:spLocks noGrp="1"/>
          </p:cNvSpPr>
          <p:nvPr>
            <p:ph type="title" idx="4294967295"/>
          </p:nvPr>
        </p:nvSpPr>
        <p:spPr>
          <a:xfrm>
            <a:off x="0" y="365125"/>
            <a:ext cx="7886700" cy="1325563"/>
          </a:xfrm>
          <a:prstGeom prst="rect">
            <a:avLst/>
          </a:prstGeom>
        </p:spPr>
        <p:txBody>
          <a:bodyPr/>
          <a:lstStyle/>
          <a:p>
            <a:r>
              <a:rPr lang="en-US" baseline="0" dirty="0"/>
              <a:t> </a:t>
            </a:r>
            <a:endParaRPr lang="en-US" dirty="0"/>
          </a:p>
        </p:txBody>
      </p:sp>
      <p:sp>
        <p:nvSpPr>
          <p:cNvPr id="14" name="Rounded Rectangle 13"/>
          <p:cNvSpPr/>
          <p:nvPr/>
        </p:nvSpPr>
        <p:spPr>
          <a:xfrm>
            <a:off x="7773784" y="818230"/>
            <a:ext cx="913015"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356A8C"/>
                </a:solidFill>
                <a:latin typeface="Helvetica"/>
              </a:rPr>
              <a:t>Page</a:t>
            </a:r>
            <a:r>
              <a:rPr lang="en-US" sz="1100" b="1" baseline="0" dirty="0">
                <a:solidFill>
                  <a:srgbClr val="356A8C"/>
                </a:solidFill>
                <a:latin typeface="Helvetica"/>
              </a:rPr>
              <a:t> 2-8</a:t>
            </a:r>
            <a:endParaRPr lang="en-US" sz="1100" b="1" dirty="0">
              <a:solidFill>
                <a:srgbClr val="356A8C"/>
              </a:solidFill>
              <a:latin typeface="Helvetica"/>
            </a:endParaRPr>
          </a:p>
        </p:txBody>
      </p:sp>
      <p:sp>
        <p:nvSpPr>
          <p:cNvPr id="6" name="Rounded Rectangle 12"/>
          <p:cNvSpPr/>
          <p:nvPr/>
        </p:nvSpPr>
        <p:spPr>
          <a:xfrm>
            <a:off x="457201" y="818230"/>
            <a:ext cx="3509682"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356A8C"/>
                </a:solidFill>
                <a:latin typeface="Helvetica"/>
              </a:rPr>
              <a:t>Retirement Needs &amp; Expenses</a:t>
            </a:r>
          </a:p>
        </p:txBody>
      </p:sp>
      <p:pic>
        <p:nvPicPr>
          <p:cNvPr id="7" name="Picture 6" descr="A picture containing text, screenshot, font, graphics&#10;&#10;Description automatically generated">
            <a:extLst>
              <a:ext uri="{FF2B5EF4-FFF2-40B4-BE49-F238E27FC236}">
                <a16:creationId xmlns:a16="http://schemas.microsoft.com/office/drawing/2014/main" id="{6A57943F-54B4-D570-1270-DF221618A7F9}"/>
              </a:ext>
            </a:extLst>
          </p:cNvPr>
          <p:cNvPicPr>
            <a:picLocks noChangeAspect="1"/>
          </p:cNvPicPr>
          <p:nvPr/>
        </p:nvPicPr>
        <p:blipFill>
          <a:blip r:embed="rId3"/>
          <a:stretch>
            <a:fillRect/>
          </a:stretch>
        </p:blipFill>
        <p:spPr>
          <a:xfrm>
            <a:off x="1516273" y="4233316"/>
            <a:ext cx="6111454" cy="2098266"/>
          </a:xfrm>
          <a:prstGeom prst="rect">
            <a:avLst/>
          </a:prstGeom>
        </p:spPr>
      </p:pic>
    </p:spTree>
    <p:extLst>
      <p:ext uri="{BB962C8B-B14F-4D97-AF65-F5344CB8AC3E}">
        <p14:creationId xmlns:p14="http://schemas.microsoft.com/office/powerpoint/2010/main" val="36281111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1200"/>
              </a:spcAft>
            </a:pPr>
            <a:r>
              <a:rPr lang="en-US" dirty="0"/>
              <a:t>How Much Will You Need to Retire?</a:t>
            </a:r>
          </a:p>
          <a:p>
            <a:pPr>
              <a:spcAft>
                <a:spcPts val="1200"/>
              </a:spcAft>
            </a:pPr>
            <a:r>
              <a:rPr lang="en-US" sz="1800" dirty="0">
                <a:solidFill>
                  <a:schemeClr val="tx2"/>
                </a:solidFill>
              </a:rPr>
              <a:t>Step 2: Adjust for Inflation</a:t>
            </a:r>
          </a:p>
          <a:p>
            <a:pPr marL="285750" indent="-285750">
              <a:spcAft>
                <a:spcPts val="1200"/>
              </a:spcAft>
              <a:buFont typeface="Arial" panose="020B0604020202020204" pitchFamily="34" charset="0"/>
              <a:buChar char="•"/>
            </a:pPr>
            <a:r>
              <a:rPr lang="en-US" sz="1800" b="0" dirty="0">
                <a:solidFill>
                  <a:srgbClr val="000000"/>
                </a:solidFill>
              </a:rPr>
              <a:t>We will assume a hypothetical average inflation rate of 3% over the 15-year period between now and their retirement date</a:t>
            </a:r>
            <a:endParaRPr lang="en-US" sz="1800" b="0" baseline="30000" dirty="0">
              <a:solidFill>
                <a:srgbClr val="000000"/>
              </a:solidFill>
            </a:endParaRPr>
          </a:p>
        </p:txBody>
      </p:sp>
      <p:sp>
        <p:nvSpPr>
          <p:cNvPr id="4" name="Title 3"/>
          <p:cNvSpPr>
            <a:spLocks noGrp="1"/>
          </p:cNvSpPr>
          <p:nvPr>
            <p:ph type="title" idx="4294967295"/>
          </p:nvPr>
        </p:nvSpPr>
        <p:spPr>
          <a:xfrm>
            <a:off x="0" y="365125"/>
            <a:ext cx="7886700" cy="1325563"/>
          </a:xfrm>
          <a:prstGeom prst="rect">
            <a:avLst/>
          </a:prstGeom>
        </p:spPr>
        <p:txBody>
          <a:bodyPr/>
          <a:lstStyle/>
          <a:p>
            <a:r>
              <a:rPr lang="en-US" baseline="0" dirty="0"/>
              <a:t> </a:t>
            </a:r>
            <a:endParaRPr lang="en-US" dirty="0"/>
          </a:p>
        </p:txBody>
      </p:sp>
      <p:sp>
        <p:nvSpPr>
          <p:cNvPr id="14" name="Rounded Rectangle 13"/>
          <p:cNvSpPr/>
          <p:nvPr/>
        </p:nvSpPr>
        <p:spPr>
          <a:xfrm>
            <a:off x="7773784" y="818230"/>
            <a:ext cx="913015"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356A8C"/>
                </a:solidFill>
                <a:latin typeface="Helvetica"/>
              </a:rPr>
              <a:t>Page</a:t>
            </a:r>
            <a:r>
              <a:rPr lang="en-US" sz="1100" b="1" baseline="0" dirty="0">
                <a:solidFill>
                  <a:srgbClr val="356A8C"/>
                </a:solidFill>
                <a:latin typeface="Helvetica"/>
              </a:rPr>
              <a:t> 2-9</a:t>
            </a:r>
            <a:endParaRPr lang="en-US" sz="1100" b="1" dirty="0">
              <a:solidFill>
                <a:srgbClr val="356A8C"/>
              </a:solidFill>
              <a:latin typeface="Helvetica"/>
            </a:endParaRPr>
          </a:p>
        </p:txBody>
      </p:sp>
      <p:sp>
        <p:nvSpPr>
          <p:cNvPr id="6" name="Rounded Rectangle 12"/>
          <p:cNvSpPr/>
          <p:nvPr/>
        </p:nvSpPr>
        <p:spPr>
          <a:xfrm>
            <a:off x="457201" y="818230"/>
            <a:ext cx="3509682"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356A8C"/>
                </a:solidFill>
                <a:latin typeface="Helvetica"/>
              </a:rPr>
              <a:t>Retirement Needs &amp; Expenses</a:t>
            </a:r>
          </a:p>
        </p:txBody>
      </p:sp>
      <p:pic>
        <p:nvPicPr>
          <p:cNvPr id="7" name="Picture 6" descr="A picture containing text, screenshot, font, number&#10;&#10;Description automatically generated">
            <a:extLst>
              <a:ext uri="{FF2B5EF4-FFF2-40B4-BE49-F238E27FC236}">
                <a16:creationId xmlns:a16="http://schemas.microsoft.com/office/drawing/2014/main" id="{05182167-8BE7-9CD9-56F0-9FE968EC9E84}"/>
              </a:ext>
            </a:extLst>
          </p:cNvPr>
          <p:cNvPicPr>
            <a:picLocks noChangeAspect="1"/>
          </p:cNvPicPr>
          <p:nvPr/>
        </p:nvPicPr>
        <p:blipFill>
          <a:blip r:embed="rId3"/>
          <a:stretch>
            <a:fillRect/>
          </a:stretch>
        </p:blipFill>
        <p:spPr>
          <a:xfrm>
            <a:off x="1901394" y="3429000"/>
            <a:ext cx="5216379" cy="2867483"/>
          </a:xfrm>
          <a:prstGeom prst="rect">
            <a:avLst/>
          </a:prstGeom>
        </p:spPr>
      </p:pic>
    </p:spTree>
    <p:extLst>
      <p:ext uri="{BB962C8B-B14F-4D97-AF65-F5344CB8AC3E}">
        <p14:creationId xmlns:p14="http://schemas.microsoft.com/office/powerpoint/2010/main" val="5175988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1200"/>
              </a:spcAft>
            </a:pPr>
            <a:r>
              <a:rPr lang="en-US" dirty="0"/>
              <a:t>How Much Will You Need to Retire?</a:t>
            </a:r>
          </a:p>
          <a:p>
            <a:pPr>
              <a:spcAft>
                <a:spcPts val="1200"/>
              </a:spcAft>
            </a:pPr>
            <a:r>
              <a:rPr lang="en-US" sz="1800" dirty="0">
                <a:solidFill>
                  <a:schemeClr val="tx2"/>
                </a:solidFill>
              </a:rPr>
              <a:t>Step 2: Adjust for Inflation</a:t>
            </a:r>
          </a:p>
          <a:p>
            <a:pPr marL="285750" indent="-285750">
              <a:spcAft>
                <a:spcPts val="1200"/>
              </a:spcAft>
              <a:buFont typeface="Arial" panose="020B0604020202020204" pitchFamily="34" charset="0"/>
              <a:buChar char="•"/>
            </a:pPr>
            <a:r>
              <a:rPr lang="en-US" sz="1800" b="0" dirty="0">
                <a:solidFill>
                  <a:srgbClr val="000000"/>
                </a:solidFill>
              </a:rPr>
              <a:t>We will assume a hypothetical average inflation rate of 3% over the 15-year period between now and their retirement date</a:t>
            </a:r>
            <a:endParaRPr lang="en-US" sz="1800" b="0" baseline="30000" dirty="0">
              <a:solidFill>
                <a:srgbClr val="000000"/>
              </a:solidFill>
            </a:endParaRPr>
          </a:p>
        </p:txBody>
      </p:sp>
      <p:sp>
        <p:nvSpPr>
          <p:cNvPr id="4" name="Title 3"/>
          <p:cNvSpPr>
            <a:spLocks noGrp="1"/>
          </p:cNvSpPr>
          <p:nvPr>
            <p:ph type="title" idx="4294967295"/>
          </p:nvPr>
        </p:nvSpPr>
        <p:spPr>
          <a:xfrm>
            <a:off x="0" y="365125"/>
            <a:ext cx="7886700" cy="1325563"/>
          </a:xfrm>
          <a:prstGeom prst="rect">
            <a:avLst/>
          </a:prstGeom>
        </p:spPr>
        <p:txBody>
          <a:bodyPr/>
          <a:lstStyle/>
          <a:p>
            <a:r>
              <a:rPr lang="en-US" baseline="0" dirty="0"/>
              <a:t> </a:t>
            </a:r>
            <a:endParaRPr lang="en-US" dirty="0"/>
          </a:p>
        </p:txBody>
      </p:sp>
      <p:sp>
        <p:nvSpPr>
          <p:cNvPr id="14" name="Rounded Rectangle 13"/>
          <p:cNvSpPr/>
          <p:nvPr/>
        </p:nvSpPr>
        <p:spPr>
          <a:xfrm>
            <a:off x="7773784" y="818230"/>
            <a:ext cx="913015"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356A8C"/>
                </a:solidFill>
                <a:latin typeface="Helvetica"/>
              </a:rPr>
              <a:t>Page</a:t>
            </a:r>
            <a:r>
              <a:rPr lang="en-US" sz="1100" b="1" baseline="0" dirty="0">
                <a:solidFill>
                  <a:srgbClr val="356A8C"/>
                </a:solidFill>
                <a:latin typeface="Helvetica"/>
              </a:rPr>
              <a:t> 2-9</a:t>
            </a:r>
            <a:endParaRPr lang="en-US" sz="1100" b="1" dirty="0">
              <a:solidFill>
                <a:srgbClr val="356A8C"/>
              </a:solidFill>
              <a:latin typeface="Helvetica"/>
            </a:endParaRPr>
          </a:p>
        </p:txBody>
      </p:sp>
      <p:sp>
        <p:nvSpPr>
          <p:cNvPr id="6" name="Rounded Rectangle 12"/>
          <p:cNvSpPr/>
          <p:nvPr/>
        </p:nvSpPr>
        <p:spPr>
          <a:xfrm>
            <a:off x="457201" y="818230"/>
            <a:ext cx="3509682"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356A8C"/>
                </a:solidFill>
                <a:latin typeface="Helvetica"/>
              </a:rPr>
              <a:t>Retirement Needs &amp; Expenses</a:t>
            </a:r>
          </a:p>
        </p:txBody>
      </p:sp>
      <p:pic>
        <p:nvPicPr>
          <p:cNvPr id="5" name="Picture 4" descr="A picture containing text, font, screenshot, graphics&#10;&#10;Description automatically generated">
            <a:extLst>
              <a:ext uri="{FF2B5EF4-FFF2-40B4-BE49-F238E27FC236}">
                <a16:creationId xmlns:a16="http://schemas.microsoft.com/office/drawing/2014/main" id="{363204A7-D06C-66EF-6976-3E6D0E1BAB1E}"/>
              </a:ext>
            </a:extLst>
          </p:cNvPr>
          <p:cNvPicPr>
            <a:picLocks noChangeAspect="1"/>
          </p:cNvPicPr>
          <p:nvPr/>
        </p:nvPicPr>
        <p:blipFill>
          <a:blip r:embed="rId3"/>
          <a:stretch>
            <a:fillRect/>
          </a:stretch>
        </p:blipFill>
        <p:spPr>
          <a:xfrm>
            <a:off x="1557479" y="3817387"/>
            <a:ext cx="5838895" cy="2052581"/>
          </a:xfrm>
          <a:prstGeom prst="rect">
            <a:avLst/>
          </a:prstGeom>
        </p:spPr>
      </p:pic>
    </p:spTree>
    <p:extLst>
      <p:ext uri="{BB962C8B-B14F-4D97-AF65-F5344CB8AC3E}">
        <p14:creationId xmlns:p14="http://schemas.microsoft.com/office/powerpoint/2010/main" val="15236184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1200"/>
              </a:spcAft>
            </a:pPr>
            <a:r>
              <a:rPr lang="en-US" dirty="0"/>
              <a:t>How Much Will You Need to Retire?</a:t>
            </a:r>
          </a:p>
          <a:p>
            <a:pPr>
              <a:spcAft>
                <a:spcPts val="1200"/>
              </a:spcAft>
            </a:pPr>
            <a:r>
              <a:rPr lang="en-US" sz="1800" dirty="0">
                <a:solidFill>
                  <a:schemeClr val="tx2"/>
                </a:solidFill>
              </a:rPr>
              <a:t>Step 3: Turning a Monthly Estimate Into a Yearly Estimate</a:t>
            </a:r>
          </a:p>
          <a:p>
            <a:pPr marL="285750" indent="-285750">
              <a:spcAft>
                <a:spcPts val="1200"/>
              </a:spcAft>
              <a:buFont typeface="Arial" panose="020B0604020202020204" pitchFamily="34" charset="0"/>
              <a:buChar char="•"/>
            </a:pPr>
            <a:r>
              <a:rPr lang="en-US" sz="1800" b="0" dirty="0">
                <a:solidFill>
                  <a:srgbClr val="000000"/>
                </a:solidFill>
              </a:rPr>
              <a:t>Robert and Sophia’s estimated monthly expenses will be approximately $6,855 at retirement</a:t>
            </a:r>
          </a:p>
          <a:p>
            <a:pPr marL="285750" indent="-285750">
              <a:spcAft>
                <a:spcPts val="1200"/>
              </a:spcAft>
              <a:buFont typeface="Arial" panose="020B0604020202020204" pitchFamily="34" charset="0"/>
              <a:buChar char="•"/>
            </a:pPr>
            <a:r>
              <a:rPr lang="en-US" sz="1800" b="0" dirty="0">
                <a:solidFill>
                  <a:srgbClr val="000000"/>
                </a:solidFill>
              </a:rPr>
              <a:t>Multiply the monthly estimate by 12 in order to estimate their yearly expenses at retirement</a:t>
            </a:r>
            <a:endParaRPr lang="en-US" sz="1800" b="0" baseline="30000" dirty="0">
              <a:solidFill>
                <a:srgbClr val="000000"/>
              </a:solidFill>
            </a:endParaRPr>
          </a:p>
        </p:txBody>
      </p:sp>
      <p:sp>
        <p:nvSpPr>
          <p:cNvPr id="4" name="Title 3"/>
          <p:cNvSpPr>
            <a:spLocks noGrp="1"/>
          </p:cNvSpPr>
          <p:nvPr>
            <p:ph type="title" idx="4294967295"/>
          </p:nvPr>
        </p:nvSpPr>
        <p:spPr>
          <a:xfrm>
            <a:off x="0" y="365125"/>
            <a:ext cx="7886700" cy="1325563"/>
          </a:xfrm>
          <a:prstGeom prst="rect">
            <a:avLst/>
          </a:prstGeom>
        </p:spPr>
        <p:txBody>
          <a:bodyPr/>
          <a:lstStyle/>
          <a:p>
            <a:r>
              <a:rPr lang="en-US" baseline="0" dirty="0"/>
              <a:t> </a:t>
            </a:r>
            <a:endParaRPr lang="en-US" dirty="0"/>
          </a:p>
        </p:txBody>
      </p:sp>
      <p:sp>
        <p:nvSpPr>
          <p:cNvPr id="14" name="Rounded Rectangle 13"/>
          <p:cNvSpPr/>
          <p:nvPr/>
        </p:nvSpPr>
        <p:spPr>
          <a:xfrm>
            <a:off x="7773784" y="818230"/>
            <a:ext cx="913015"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356A8C"/>
                </a:solidFill>
                <a:latin typeface="Helvetica"/>
              </a:rPr>
              <a:t>Page</a:t>
            </a:r>
            <a:r>
              <a:rPr lang="en-US" sz="1100" b="1" baseline="0" dirty="0">
                <a:solidFill>
                  <a:srgbClr val="356A8C"/>
                </a:solidFill>
                <a:latin typeface="Helvetica"/>
              </a:rPr>
              <a:t> 2-10</a:t>
            </a:r>
            <a:endParaRPr lang="en-US" sz="1100" b="1" dirty="0">
              <a:solidFill>
                <a:srgbClr val="356A8C"/>
              </a:solidFill>
              <a:latin typeface="Helvetica"/>
            </a:endParaRPr>
          </a:p>
        </p:txBody>
      </p:sp>
      <p:sp>
        <p:nvSpPr>
          <p:cNvPr id="6" name="Rounded Rectangle 12"/>
          <p:cNvSpPr/>
          <p:nvPr/>
        </p:nvSpPr>
        <p:spPr>
          <a:xfrm>
            <a:off x="457201" y="818230"/>
            <a:ext cx="3509682"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356A8C"/>
                </a:solidFill>
                <a:latin typeface="Helvetica"/>
              </a:rPr>
              <a:t>Retirement Needs &amp; Expenses</a:t>
            </a:r>
          </a:p>
        </p:txBody>
      </p:sp>
      <p:pic>
        <p:nvPicPr>
          <p:cNvPr id="5" name="Picture 4" descr="A picture containing text, screenshot, font, graphics&#10;&#10;Description automatically generated">
            <a:extLst>
              <a:ext uri="{FF2B5EF4-FFF2-40B4-BE49-F238E27FC236}">
                <a16:creationId xmlns:a16="http://schemas.microsoft.com/office/drawing/2014/main" id="{6FE99671-0E9D-C06C-C000-42E3D9738A6A}"/>
              </a:ext>
            </a:extLst>
          </p:cNvPr>
          <p:cNvPicPr>
            <a:picLocks noChangeAspect="1"/>
          </p:cNvPicPr>
          <p:nvPr/>
        </p:nvPicPr>
        <p:blipFill>
          <a:blip r:embed="rId3"/>
          <a:stretch>
            <a:fillRect/>
          </a:stretch>
        </p:blipFill>
        <p:spPr>
          <a:xfrm>
            <a:off x="1658941" y="4325344"/>
            <a:ext cx="5826117" cy="2048089"/>
          </a:xfrm>
          <a:prstGeom prst="rect">
            <a:avLst/>
          </a:prstGeom>
        </p:spPr>
      </p:pic>
    </p:spTree>
    <p:extLst>
      <p:ext uri="{BB962C8B-B14F-4D97-AF65-F5344CB8AC3E}">
        <p14:creationId xmlns:p14="http://schemas.microsoft.com/office/powerpoint/2010/main" val="2143371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1200"/>
              </a:spcAft>
            </a:pPr>
            <a:r>
              <a:rPr lang="en-US" dirty="0"/>
              <a:t>Introduction</a:t>
            </a:r>
            <a:endParaRPr lang="en-US" sz="1800" b="0" dirty="0"/>
          </a:p>
          <a:p>
            <a:pPr marL="285750" indent="-285750">
              <a:spcAft>
                <a:spcPts val="1200"/>
              </a:spcAft>
              <a:buFont typeface="Arial" panose="020B0604020202020204" pitchFamily="34" charset="0"/>
              <a:buChar char="•"/>
            </a:pPr>
            <a:r>
              <a:rPr lang="en-US" sz="1800" b="0" dirty="0">
                <a:solidFill>
                  <a:srgbClr val="000000"/>
                </a:solidFill>
              </a:rPr>
              <a:t>Many of us are so busy that we’ve never really taken the time </a:t>
            </a:r>
            <a:br>
              <a:rPr lang="en-US" sz="1800" b="0" dirty="0">
                <a:solidFill>
                  <a:srgbClr val="000000"/>
                </a:solidFill>
              </a:rPr>
            </a:br>
            <a:r>
              <a:rPr lang="en-US" sz="1800" b="0" dirty="0">
                <a:solidFill>
                  <a:srgbClr val="000000"/>
                </a:solidFill>
              </a:rPr>
              <a:t>to plan out how we’ll live during our retirement years</a:t>
            </a:r>
          </a:p>
          <a:p>
            <a:pPr marL="285750" indent="-285750">
              <a:spcAft>
                <a:spcPts val="1200"/>
              </a:spcAft>
              <a:buFont typeface="Arial" panose="020B0604020202020204" pitchFamily="34" charset="0"/>
              <a:buChar char="•"/>
            </a:pPr>
            <a:r>
              <a:rPr lang="en-US" sz="1800" b="0" dirty="0">
                <a:solidFill>
                  <a:srgbClr val="000000"/>
                </a:solidFill>
              </a:rPr>
              <a:t>Without a clear vision of your retirement goals, it’s difficult </a:t>
            </a:r>
            <a:br>
              <a:rPr lang="en-US" sz="1800" b="0" dirty="0">
                <a:solidFill>
                  <a:srgbClr val="000000"/>
                </a:solidFill>
              </a:rPr>
            </a:br>
            <a:r>
              <a:rPr lang="en-US" sz="1800" b="0" dirty="0">
                <a:solidFill>
                  <a:srgbClr val="000000"/>
                </a:solidFill>
              </a:rPr>
              <a:t>to prepare financially for the next chapter of your life </a:t>
            </a:r>
          </a:p>
          <a:p>
            <a:pPr marL="285750" indent="-285750">
              <a:spcAft>
                <a:spcPts val="1200"/>
              </a:spcAft>
              <a:buFont typeface="Arial" panose="020B0604020202020204" pitchFamily="34" charset="0"/>
              <a:buChar char="•"/>
            </a:pPr>
            <a:r>
              <a:rPr lang="en-US" sz="1800" b="0" dirty="0">
                <a:solidFill>
                  <a:srgbClr val="000000"/>
                </a:solidFill>
              </a:rPr>
              <a:t>You have a unique vision for your retirement, one that is </a:t>
            </a:r>
            <a:br>
              <a:rPr lang="en-US" sz="1800" b="0" dirty="0">
                <a:solidFill>
                  <a:srgbClr val="000000"/>
                </a:solidFill>
              </a:rPr>
            </a:br>
            <a:r>
              <a:rPr lang="en-US" sz="1800" b="0" dirty="0">
                <a:solidFill>
                  <a:srgbClr val="000000"/>
                </a:solidFill>
              </a:rPr>
              <a:t>yours and yours alone </a:t>
            </a:r>
          </a:p>
          <a:p>
            <a:pPr marL="285750" indent="-285750">
              <a:spcAft>
                <a:spcPts val="1200"/>
              </a:spcAft>
              <a:buFont typeface="Arial" panose="020B0604020202020204" pitchFamily="34" charset="0"/>
              <a:buChar char="•"/>
            </a:pPr>
            <a:r>
              <a:rPr lang="en-US" sz="1800" b="0" dirty="0">
                <a:solidFill>
                  <a:srgbClr val="000000"/>
                </a:solidFill>
              </a:rPr>
              <a:t>Perhaps that vision is of an extended, leisurely vacation; or maybe </a:t>
            </a:r>
            <a:br>
              <a:rPr lang="en-US" sz="1800" b="0" dirty="0">
                <a:solidFill>
                  <a:srgbClr val="000000"/>
                </a:solidFill>
              </a:rPr>
            </a:br>
            <a:r>
              <a:rPr lang="en-US" sz="1800" b="0" dirty="0">
                <a:solidFill>
                  <a:srgbClr val="000000"/>
                </a:solidFill>
              </a:rPr>
              <a:t>you’d prefer an active lifestyle filled with work and play </a:t>
            </a:r>
            <a:endParaRPr lang="en-US" sz="1800" dirty="0">
              <a:solidFill>
                <a:srgbClr val="000000"/>
              </a:solidFill>
            </a:endParaRPr>
          </a:p>
        </p:txBody>
      </p:sp>
      <p:sp>
        <p:nvSpPr>
          <p:cNvPr id="4" name="Title 3"/>
          <p:cNvSpPr>
            <a:spLocks noGrp="1"/>
          </p:cNvSpPr>
          <p:nvPr>
            <p:ph type="title" idx="4294967295"/>
          </p:nvPr>
        </p:nvSpPr>
        <p:spPr>
          <a:xfrm>
            <a:off x="0" y="365125"/>
            <a:ext cx="7886700" cy="1325563"/>
          </a:xfrm>
          <a:prstGeom prst="rect">
            <a:avLst/>
          </a:prstGeom>
        </p:spPr>
        <p:txBody>
          <a:bodyPr/>
          <a:lstStyle/>
          <a:p>
            <a:r>
              <a:rPr lang="en-US" baseline="0" dirty="0"/>
              <a:t> </a:t>
            </a:r>
            <a:endParaRPr lang="en-US" dirty="0"/>
          </a:p>
        </p:txBody>
      </p:sp>
      <p:sp>
        <p:nvSpPr>
          <p:cNvPr id="14" name="Rounded Rectangle 13"/>
          <p:cNvSpPr/>
          <p:nvPr/>
        </p:nvSpPr>
        <p:spPr>
          <a:xfrm>
            <a:off x="7773784" y="818230"/>
            <a:ext cx="913015"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356A8C"/>
                </a:solidFill>
                <a:latin typeface="Helvetica"/>
              </a:rPr>
              <a:t>Page</a:t>
            </a:r>
            <a:r>
              <a:rPr lang="en-US" sz="1100" b="1" baseline="0" dirty="0">
                <a:solidFill>
                  <a:srgbClr val="356A8C"/>
                </a:solidFill>
                <a:latin typeface="Helvetica"/>
              </a:rPr>
              <a:t> 1-1</a:t>
            </a:r>
            <a:endParaRPr lang="en-US" sz="1100" b="1" dirty="0">
              <a:solidFill>
                <a:srgbClr val="356A8C"/>
              </a:solidFill>
              <a:latin typeface="Helvetica"/>
            </a:endParaRPr>
          </a:p>
        </p:txBody>
      </p:sp>
      <p:sp>
        <p:nvSpPr>
          <p:cNvPr id="6" name="Rounded Rectangle 12"/>
          <p:cNvSpPr/>
          <p:nvPr/>
        </p:nvSpPr>
        <p:spPr>
          <a:xfrm>
            <a:off x="457201" y="818230"/>
            <a:ext cx="3509682"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356A8C"/>
                </a:solidFill>
                <a:latin typeface="Helvetica"/>
              </a:rPr>
              <a:t>Life Planning for Retirement</a:t>
            </a:r>
          </a:p>
        </p:txBody>
      </p:sp>
    </p:spTree>
    <p:extLst>
      <p:ext uri="{BB962C8B-B14F-4D97-AF65-F5344CB8AC3E}">
        <p14:creationId xmlns:p14="http://schemas.microsoft.com/office/powerpoint/2010/main" val="4747467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1200"/>
              </a:spcAft>
            </a:pPr>
            <a:r>
              <a:rPr lang="en-US" dirty="0"/>
              <a:t>How Much Will You Need to Retire?</a:t>
            </a:r>
          </a:p>
          <a:p>
            <a:pPr>
              <a:spcAft>
                <a:spcPts val="1200"/>
              </a:spcAft>
            </a:pPr>
            <a:r>
              <a:rPr lang="en-US" sz="1800" dirty="0">
                <a:solidFill>
                  <a:schemeClr val="tx2"/>
                </a:solidFill>
              </a:rPr>
              <a:t>Step 4: Inflation in Retirement</a:t>
            </a:r>
          </a:p>
          <a:p>
            <a:pPr marL="285750" indent="-285750">
              <a:spcBef>
                <a:spcPts val="24"/>
              </a:spcBef>
              <a:spcAft>
                <a:spcPts val="1200"/>
              </a:spcAft>
              <a:buFont typeface="Arial" panose="020B0604020202020204" pitchFamily="34" charset="0"/>
              <a:buChar char="•"/>
            </a:pPr>
            <a:r>
              <a:rPr lang="en-US" sz="1800" b="0" dirty="0">
                <a:solidFill>
                  <a:srgbClr val="000000"/>
                </a:solidFill>
              </a:rPr>
              <a:t>Assume Robert and Sophia are the same age, expect to retire at age 65 and expect to spend 20 years in retirement</a:t>
            </a:r>
          </a:p>
          <a:p>
            <a:pPr marL="285750" indent="-285750">
              <a:spcBef>
                <a:spcPts val="24"/>
              </a:spcBef>
              <a:spcAft>
                <a:spcPts val="1200"/>
              </a:spcAft>
              <a:buFont typeface="Arial" panose="020B0604020202020204" pitchFamily="34" charset="0"/>
              <a:buChar char="•"/>
            </a:pPr>
            <a:r>
              <a:rPr lang="en-US" sz="1800" b="0" dirty="0">
                <a:solidFill>
                  <a:srgbClr val="000000"/>
                </a:solidFill>
              </a:rPr>
              <a:t>Assume the inflation rate continues at a steady 3% annually over their 20-year retirement but living expenses stay the same</a:t>
            </a:r>
          </a:p>
          <a:p>
            <a:pPr marL="285750" indent="-285750">
              <a:spcBef>
                <a:spcPts val="24"/>
              </a:spcBef>
              <a:spcAft>
                <a:spcPts val="1200"/>
              </a:spcAft>
              <a:buFont typeface="Arial" panose="020B0604020202020204" pitchFamily="34" charset="0"/>
              <a:buChar char="•"/>
            </a:pPr>
            <a:r>
              <a:rPr lang="en-US" sz="1800" b="0" dirty="0">
                <a:solidFill>
                  <a:srgbClr val="000000"/>
                </a:solidFill>
              </a:rPr>
              <a:t>How much money will they need over this 20 years? </a:t>
            </a:r>
          </a:p>
        </p:txBody>
      </p:sp>
      <p:sp>
        <p:nvSpPr>
          <p:cNvPr id="4" name="Title 3"/>
          <p:cNvSpPr>
            <a:spLocks noGrp="1"/>
          </p:cNvSpPr>
          <p:nvPr>
            <p:ph type="title" idx="4294967295"/>
          </p:nvPr>
        </p:nvSpPr>
        <p:spPr>
          <a:xfrm>
            <a:off x="0" y="365125"/>
            <a:ext cx="7886700" cy="1325563"/>
          </a:xfrm>
          <a:prstGeom prst="rect">
            <a:avLst/>
          </a:prstGeom>
        </p:spPr>
        <p:txBody>
          <a:bodyPr/>
          <a:lstStyle/>
          <a:p>
            <a:r>
              <a:rPr lang="en-US" baseline="0" dirty="0"/>
              <a:t> </a:t>
            </a:r>
            <a:endParaRPr lang="en-US" dirty="0"/>
          </a:p>
        </p:txBody>
      </p:sp>
      <p:sp>
        <p:nvSpPr>
          <p:cNvPr id="14" name="Rounded Rectangle 13"/>
          <p:cNvSpPr/>
          <p:nvPr/>
        </p:nvSpPr>
        <p:spPr>
          <a:xfrm>
            <a:off x="7773784" y="818230"/>
            <a:ext cx="913015"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356A8C"/>
                </a:solidFill>
                <a:latin typeface="Helvetica"/>
              </a:rPr>
              <a:t>Page</a:t>
            </a:r>
            <a:r>
              <a:rPr lang="en-US" sz="1100" b="1" baseline="0" dirty="0">
                <a:solidFill>
                  <a:srgbClr val="356A8C"/>
                </a:solidFill>
                <a:latin typeface="Helvetica"/>
              </a:rPr>
              <a:t> 2-10</a:t>
            </a:r>
            <a:endParaRPr lang="en-US" sz="1100" b="1" dirty="0">
              <a:solidFill>
                <a:srgbClr val="356A8C"/>
              </a:solidFill>
              <a:latin typeface="Helvetica"/>
            </a:endParaRPr>
          </a:p>
        </p:txBody>
      </p:sp>
      <p:sp>
        <p:nvSpPr>
          <p:cNvPr id="6" name="Rounded Rectangle 12"/>
          <p:cNvSpPr/>
          <p:nvPr/>
        </p:nvSpPr>
        <p:spPr>
          <a:xfrm>
            <a:off x="457201" y="818230"/>
            <a:ext cx="3509682"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356A8C"/>
                </a:solidFill>
                <a:latin typeface="Helvetica"/>
              </a:rPr>
              <a:t>Retirement Needs &amp; Expenses</a:t>
            </a:r>
          </a:p>
        </p:txBody>
      </p:sp>
    </p:spTree>
    <p:extLst>
      <p:ext uri="{BB962C8B-B14F-4D97-AF65-F5344CB8AC3E}">
        <p14:creationId xmlns:p14="http://schemas.microsoft.com/office/powerpoint/2010/main" val="1051128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1200"/>
              </a:spcAft>
            </a:pPr>
            <a:r>
              <a:rPr lang="en-US" dirty="0"/>
              <a:t>How Much Will You Need to Retire?</a:t>
            </a:r>
          </a:p>
          <a:p>
            <a:pPr>
              <a:spcAft>
                <a:spcPts val="1200"/>
              </a:spcAft>
            </a:pPr>
            <a:r>
              <a:rPr lang="en-US" sz="1800" dirty="0">
                <a:solidFill>
                  <a:schemeClr val="tx2"/>
                </a:solidFill>
              </a:rPr>
              <a:t>Yearly Living Expenses During Retirement</a:t>
            </a:r>
          </a:p>
          <a:p>
            <a:pPr marL="285750" indent="-285750">
              <a:spcAft>
                <a:spcPts val="1200"/>
              </a:spcAft>
              <a:buFont typeface="Arial" panose="020B0604020202020204" pitchFamily="34" charset="0"/>
              <a:buChar char="•"/>
            </a:pPr>
            <a:r>
              <a:rPr lang="en-US" sz="1800" b="0" dirty="0">
                <a:solidFill>
                  <a:srgbClr val="000000"/>
                </a:solidFill>
              </a:rPr>
              <a:t>Expenses today of $5,500 a month may grow to over two million dollars</a:t>
            </a:r>
            <a:endParaRPr lang="en-US" sz="1800" b="0" baseline="30000" dirty="0">
              <a:solidFill>
                <a:srgbClr val="000000"/>
              </a:solidFill>
            </a:endParaRPr>
          </a:p>
          <a:p>
            <a:pPr>
              <a:spcAft>
                <a:spcPts val="1200"/>
              </a:spcAft>
            </a:pPr>
            <a:endParaRPr lang="en-US" sz="1800" dirty="0"/>
          </a:p>
        </p:txBody>
      </p:sp>
      <p:sp>
        <p:nvSpPr>
          <p:cNvPr id="4" name="Title 3"/>
          <p:cNvSpPr>
            <a:spLocks noGrp="1"/>
          </p:cNvSpPr>
          <p:nvPr>
            <p:ph type="title" idx="4294967295"/>
          </p:nvPr>
        </p:nvSpPr>
        <p:spPr>
          <a:xfrm>
            <a:off x="0" y="365125"/>
            <a:ext cx="7886700" cy="1325563"/>
          </a:xfrm>
          <a:prstGeom prst="rect">
            <a:avLst/>
          </a:prstGeom>
        </p:spPr>
        <p:txBody>
          <a:bodyPr/>
          <a:lstStyle/>
          <a:p>
            <a:r>
              <a:rPr lang="en-US" baseline="0" dirty="0"/>
              <a:t> </a:t>
            </a:r>
            <a:endParaRPr lang="en-US" dirty="0"/>
          </a:p>
        </p:txBody>
      </p:sp>
      <p:sp>
        <p:nvSpPr>
          <p:cNvPr id="14" name="Rounded Rectangle 13"/>
          <p:cNvSpPr/>
          <p:nvPr/>
        </p:nvSpPr>
        <p:spPr>
          <a:xfrm>
            <a:off x="7773784" y="818230"/>
            <a:ext cx="913015"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356A8C"/>
                </a:solidFill>
                <a:latin typeface="Helvetica"/>
              </a:rPr>
              <a:t>Page</a:t>
            </a:r>
            <a:r>
              <a:rPr lang="en-US" sz="1100" b="1" baseline="0" dirty="0">
                <a:solidFill>
                  <a:srgbClr val="356A8C"/>
                </a:solidFill>
                <a:latin typeface="Helvetica"/>
              </a:rPr>
              <a:t> 2-11</a:t>
            </a:r>
            <a:endParaRPr lang="en-US" sz="1100" b="1" dirty="0">
              <a:solidFill>
                <a:srgbClr val="356A8C"/>
              </a:solidFill>
              <a:latin typeface="Helvetica"/>
            </a:endParaRPr>
          </a:p>
        </p:txBody>
      </p:sp>
      <p:sp>
        <p:nvSpPr>
          <p:cNvPr id="6" name="Rounded Rectangle 12"/>
          <p:cNvSpPr/>
          <p:nvPr/>
        </p:nvSpPr>
        <p:spPr>
          <a:xfrm>
            <a:off x="457201" y="818230"/>
            <a:ext cx="3509682"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356A8C"/>
                </a:solidFill>
                <a:latin typeface="Helvetica"/>
              </a:rPr>
              <a:t>Retirement Needs &amp; Expenses</a:t>
            </a:r>
          </a:p>
        </p:txBody>
      </p:sp>
      <p:pic>
        <p:nvPicPr>
          <p:cNvPr id="7" name="Picture 6" descr="A picture containing text, screenshot, number, font&#10;&#10;Description automatically generated">
            <a:extLst>
              <a:ext uri="{FF2B5EF4-FFF2-40B4-BE49-F238E27FC236}">
                <a16:creationId xmlns:a16="http://schemas.microsoft.com/office/drawing/2014/main" id="{F8FB14F9-8DFD-1294-1C90-7D9BE0B4A285}"/>
              </a:ext>
            </a:extLst>
          </p:cNvPr>
          <p:cNvPicPr>
            <a:picLocks noChangeAspect="1"/>
          </p:cNvPicPr>
          <p:nvPr/>
        </p:nvPicPr>
        <p:blipFill>
          <a:blip r:embed="rId3"/>
          <a:stretch>
            <a:fillRect/>
          </a:stretch>
        </p:blipFill>
        <p:spPr>
          <a:xfrm>
            <a:off x="1411780" y="3111201"/>
            <a:ext cx="3009900" cy="3187700"/>
          </a:xfrm>
          <a:prstGeom prst="rect">
            <a:avLst/>
          </a:prstGeom>
        </p:spPr>
      </p:pic>
      <p:pic>
        <p:nvPicPr>
          <p:cNvPr id="10" name="Picture 9" descr="A picture containing text, screenshot, number, font&#10;&#10;Description automatically generated">
            <a:extLst>
              <a:ext uri="{FF2B5EF4-FFF2-40B4-BE49-F238E27FC236}">
                <a16:creationId xmlns:a16="http://schemas.microsoft.com/office/drawing/2014/main" id="{A0691147-1910-83DB-23F2-0C38875C1BA1}"/>
              </a:ext>
            </a:extLst>
          </p:cNvPr>
          <p:cNvPicPr>
            <a:picLocks noChangeAspect="1"/>
          </p:cNvPicPr>
          <p:nvPr/>
        </p:nvPicPr>
        <p:blipFill rotWithShape="1">
          <a:blip r:embed="rId4"/>
          <a:srcRect b="4198"/>
          <a:stretch/>
        </p:blipFill>
        <p:spPr>
          <a:xfrm>
            <a:off x="4722320" y="3111201"/>
            <a:ext cx="3009900" cy="3187700"/>
          </a:xfrm>
          <a:prstGeom prst="rect">
            <a:avLst/>
          </a:prstGeom>
        </p:spPr>
      </p:pic>
    </p:spTree>
    <p:extLst>
      <p:ext uri="{BB962C8B-B14F-4D97-AF65-F5344CB8AC3E}">
        <p14:creationId xmlns:p14="http://schemas.microsoft.com/office/powerpoint/2010/main" val="41199958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1200"/>
              </a:spcAft>
            </a:pPr>
            <a:r>
              <a:rPr lang="en-US" dirty="0"/>
              <a:t>Can You Retire Today?</a:t>
            </a:r>
            <a:endParaRPr lang="en-US" sz="1800" dirty="0"/>
          </a:p>
          <a:p>
            <a:pPr marL="285750" indent="-285750">
              <a:spcBef>
                <a:spcPts val="24"/>
              </a:spcBef>
              <a:spcAft>
                <a:spcPts val="1200"/>
              </a:spcAft>
              <a:buFont typeface="Arial" panose="020B0604020202020204" pitchFamily="34" charset="0"/>
              <a:buChar char="•"/>
            </a:pPr>
            <a:r>
              <a:rPr lang="en-US" sz="1800" b="0" dirty="0">
                <a:solidFill>
                  <a:srgbClr val="000000"/>
                </a:solidFill>
              </a:rPr>
              <a:t>Assumptions: 6% annual yield on balance (average)</a:t>
            </a:r>
            <a:r>
              <a:rPr lang="en-US" sz="1800" b="0" baseline="30000" dirty="0">
                <a:solidFill>
                  <a:srgbClr val="000000"/>
                </a:solidFill>
              </a:rPr>
              <a:t>1</a:t>
            </a:r>
            <a:r>
              <a:rPr lang="en-US" sz="1800" b="0" dirty="0">
                <a:solidFill>
                  <a:srgbClr val="000000"/>
                </a:solidFill>
              </a:rPr>
              <a:t>, 3% inflation rate, </a:t>
            </a:r>
            <a:br>
              <a:rPr lang="en-US" sz="1800" b="0" dirty="0">
                <a:solidFill>
                  <a:srgbClr val="000000"/>
                </a:solidFill>
              </a:rPr>
            </a:br>
            <a:r>
              <a:rPr lang="en-US" sz="1800" b="0" dirty="0">
                <a:solidFill>
                  <a:srgbClr val="000000"/>
                </a:solidFill>
              </a:rPr>
              <a:t>savings amount is fully invested, principal is $0 at end of life</a:t>
            </a:r>
          </a:p>
        </p:txBody>
      </p:sp>
      <p:sp>
        <p:nvSpPr>
          <p:cNvPr id="4" name="Title 3"/>
          <p:cNvSpPr>
            <a:spLocks noGrp="1"/>
          </p:cNvSpPr>
          <p:nvPr>
            <p:ph type="title" idx="4294967295"/>
          </p:nvPr>
        </p:nvSpPr>
        <p:spPr>
          <a:xfrm>
            <a:off x="0" y="365125"/>
            <a:ext cx="7886700" cy="1325563"/>
          </a:xfrm>
          <a:prstGeom prst="rect">
            <a:avLst/>
          </a:prstGeom>
        </p:spPr>
        <p:txBody>
          <a:bodyPr/>
          <a:lstStyle/>
          <a:p>
            <a:r>
              <a:rPr lang="en-US" baseline="0" dirty="0"/>
              <a:t> </a:t>
            </a:r>
            <a:endParaRPr lang="en-US" dirty="0"/>
          </a:p>
        </p:txBody>
      </p:sp>
      <p:sp>
        <p:nvSpPr>
          <p:cNvPr id="14" name="Rounded Rectangle 13"/>
          <p:cNvSpPr/>
          <p:nvPr/>
        </p:nvSpPr>
        <p:spPr>
          <a:xfrm>
            <a:off x="7773784" y="818230"/>
            <a:ext cx="913015"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356A8C"/>
                </a:solidFill>
                <a:latin typeface="Helvetica"/>
              </a:rPr>
              <a:t>Page</a:t>
            </a:r>
            <a:r>
              <a:rPr lang="en-US" sz="1100" b="1" baseline="0" dirty="0">
                <a:solidFill>
                  <a:srgbClr val="356A8C"/>
                </a:solidFill>
                <a:latin typeface="Helvetica"/>
              </a:rPr>
              <a:t> 2-12</a:t>
            </a:r>
            <a:endParaRPr lang="en-US" sz="1100" b="1" dirty="0">
              <a:solidFill>
                <a:srgbClr val="356A8C"/>
              </a:solidFill>
              <a:latin typeface="Helvetica"/>
            </a:endParaRPr>
          </a:p>
        </p:txBody>
      </p:sp>
      <p:sp>
        <p:nvSpPr>
          <p:cNvPr id="6" name="Rounded Rectangle 12"/>
          <p:cNvSpPr/>
          <p:nvPr/>
        </p:nvSpPr>
        <p:spPr>
          <a:xfrm>
            <a:off x="457201" y="818230"/>
            <a:ext cx="3509682"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356A8C"/>
                </a:solidFill>
                <a:latin typeface="Helvetica"/>
              </a:rPr>
              <a:t>Retirement Needs &amp; Expenses</a:t>
            </a:r>
          </a:p>
        </p:txBody>
      </p:sp>
      <p:sp>
        <p:nvSpPr>
          <p:cNvPr id="8" name="Rectangle 7"/>
          <p:cNvSpPr/>
          <p:nvPr/>
        </p:nvSpPr>
        <p:spPr>
          <a:xfrm>
            <a:off x="457202" y="5710019"/>
            <a:ext cx="8229600" cy="646331"/>
          </a:xfrm>
          <a:prstGeom prst="rect">
            <a:avLst/>
          </a:prstGeom>
        </p:spPr>
        <p:txBody>
          <a:bodyPr wrap="square">
            <a:spAutoFit/>
          </a:bodyPr>
          <a:lstStyle/>
          <a:p>
            <a:r>
              <a:rPr lang="en-US" sz="1200" i="1" baseline="30000" dirty="0">
                <a:latin typeface="Arial Narrow" panose="020B0606020202030204" pitchFamily="34" charset="0"/>
              </a:rPr>
              <a:t>1</a:t>
            </a:r>
            <a:r>
              <a:rPr lang="en-US" sz="1200" i="1" dirty="0">
                <a:latin typeface="Arial Narrow" panose="020B0606020202030204" pitchFamily="34" charset="0"/>
              </a:rPr>
              <a:t>The 6% yield is hypothetical and does not represent any particular investment.</a:t>
            </a:r>
          </a:p>
          <a:p>
            <a:r>
              <a:rPr lang="en-US" sz="1200" i="1" dirty="0">
                <a:latin typeface="Arial Narrow" panose="020B0606020202030204" pitchFamily="34" charset="0"/>
              </a:rPr>
              <a:t>Note: Potential pension income and/or Social Security benefits are not represented in this illustration. Each investor’s results will vary from these shown as investing involves risk, fluctuating returns and the possibility of loss.</a:t>
            </a:r>
          </a:p>
        </p:txBody>
      </p:sp>
      <p:pic>
        <p:nvPicPr>
          <p:cNvPr id="7" name="Picture 6" descr="A picture containing text, screenshot, font, number&#10;&#10;Description automatically generated">
            <a:extLst>
              <a:ext uri="{FF2B5EF4-FFF2-40B4-BE49-F238E27FC236}">
                <a16:creationId xmlns:a16="http://schemas.microsoft.com/office/drawing/2014/main" id="{A5EB6E76-B6D3-B337-79FC-B63F9957770E}"/>
              </a:ext>
            </a:extLst>
          </p:cNvPr>
          <p:cNvPicPr>
            <a:picLocks noChangeAspect="1"/>
          </p:cNvPicPr>
          <p:nvPr/>
        </p:nvPicPr>
        <p:blipFill>
          <a:blip r:embed="rId3"/>
          <a:stretch>
            <a:fillRect/>
          </a:stretch>
        </p:blipFill>
        <p:spPr>
          <a:xfrm>
            <a:off x="1657350" y="2834174"/>
            <a:ext cx="5829300" cy="2755900"/>
          </a:xfrm>
          <a:prstGeom prst="rect">
            <a:avLst/>
          </a:prstGeom>
        </p:spPr>
      </p:pic>
    </p:spTree>
    <p:extLst>
      <p:ext uri="{BB962C8B-B14F-4D97-AF65-F5344CB8AC3E}">
        <p14:creationId xmlns:p14="http://schemas.microsoft.com/office/powerpoint/2010/main" val="19326902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spcAft>
                <a:spcPts val="1200"/>
              </a:spcAft>
            </a:pPr>
            <a:r>
              <a:rPr lang="en-US" dirty="0"/>
              <a:t>How to Save One Million Dollars</a:t>
            </a:r>
            <a:endParaRPr lang="en-US" sz="1800" dirty="0"/>
          </a:p>
        </p:txBody>
      </p:sp>
      <p:sp>
        <p:nvSpPr>
          <p:cNvPr id="4" name="Title 3"/>
          <p:cNvSpPr>
            <a:spLocks noGrp="1"/>
          </p:cNvSpPr>
          <p:nvPr>
            <p:ph type="title" idx="4294967295"/>
          </p:nvPr>
        </p:nvSpPr>
        <p:spPr>
          <a:xfrm>
            <a:off x="0" y="365125"/>
            <a:ext cx="7886700" cy="1325563"/>
          </a:xfrm>
          <a:prstGeom prst="rect">
            <a:avLst/>
          </a:prstGeom>
        </p:spPr>
        <p:txBody>
          <a:bodyPr/>
          <a:lstStyle/>
          <a:p>
            <a:r>
              <a:rPr lang="en-US" baseline="0" dirty="0"/>
              <a:t> </a:t>
            </a:r>
            <a:endParaRPr lang="en-US" dirty="0"/>
          </a:p>
        </p:txBody>
      </p:sp>
      <p:sp>
        <p:nvSpPr>
          <p:cNvPr id="14" name="Rounded Rectangle 13"/>
          <p:cNvSpPr/>
          <p:nvPr/>
        </p:nvSpPr>
        <p:spPr>
          <a:xfrm>
            <a:off x="7773784" y="818230"/>
            <a:ext cx="913015"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356A8C"/>
                </a:solidFill>
                <a:latin typeface="Helvetica"/>
              </a:rPr>
              <a:t>Page</a:t>
            </a:r>
            <a:r>
              <a:rPr lang="en-US" sz="1100" b="1" baseline="0" dirty="0">
                <a:solidFill>
                  <a:srgbClr val="356A8C"/>
                </a:solidFill>
                <a:latin typeface="Helvetica"/>
              </a:rPr>
              <a:t> 2-13</a:t>
            </a:r>
            <a:endParaRPr lang="en-US" sz="1100" b="1" dirty="0">
              <a:solidFill>
                <a:srgbClr val="356A8C"/>
              </a:solidFill>
              <a:latin typeface="Helvetica"/>
            </a:endParaRPr>
          </a:p>
        </p:txBody>
      </p:sp>
      <p:sp>
        <p:nvSpPr>
          <p:cNvPr id="6" name="Rounded Rectangle 12"/>
          <p:cNvSpPr/>
          <p:nvPr/>
        </p:nvSpPr>
        <p:spPr>
          <a:xfrm>
            <a:off x="457201" y="818230"/>
            <a:ext cx="3509682"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356A8C"/>
                </a:solidFill>
                <a:latin typeface="Helvetica"/>
              </a:rPr>
              <a:t>Retirement Needs &amp; Expenses</a:t>
            </a:r>
          </a:p>
        </p:txBody>
      </p:sp>
      <p:sp>
        <p:nvSpPr>
          <p:cNvPr id="8" name="Rectangle 7"/>
          <p:cNvSpPr/>
          <p:nvPr/>
        </p:nvSpPr>
        <p:spPr>
          <a:xfrm>
            <a:off x="457201" y="5898385"/>
            <a:ext cx="8229600" cy="461665"/>
          </a:xfrm>
          <a:prstGeom prst="rect">
            <a:avLst/>
          </a:prstGeom>
        </p:spPr>
        <p:txBody>
          <a:bodyPr wrap="square">
            <a:spAutoFit/>
          </a:bodyPr>
          <a:lstStyle/>
          <a:p>
            <a:pPr algn="ctr"/>
            <a:r>
              <a:rPr lang="en-US" sz="1200" i="1" dirty="0">
                <a:latin typeface="Arial Narrow" panose="020B0606020202030204" pitchFamily="34" charset="0"/>
              </a:rPr>
              <a:t>Each investor’s results will vary from these shown as investing involves risk, fluctuating returns and the possibility of loss. These figures </a:t>
            </a:r>
            <a:br>
              <a:rPr lang="en-US" sz="1200" i="1" dirty="0">
                <a:latin typeface="Arial Narrow" panose="020B0606020202030204" pitchFamily="34" charset="0"/>
              </a:rPr>
            </a:br>
            <a:r>
              <a:rPr lang="en-US" sz="1200" i="1" dirty="0">
                <a:latin typeface="Arial Narrow" panose="020B0606020202030204" pitchFamily="34" charset="0"/>
              </a:rPr>
              <a:t>shown do not represent any specific product. Investments made at the beginning of time period, Returns are compounded monthly. </a:t>
            </a:r>
          </a:p>
        </p:txBody>
      </p:sp>
      <p:pic>
        <p:nvPicPr>
          <p:cNvPr id="5" name="Picture 4" descr="A picture containing text, screenshot, number, font&#10;&#10;Description automatically generated">
            <a:extLst>
              <a:ext uri="{FF2B5EF4-FFF2-40B4-BE49-F238E27FC236}">
                <a16:creationId xmlns:a16="http://schemas.microsoft.com/office/drawing/2014/main" id="{DD53FE3F-F448-1CA2-938C-5CBC558D8D1E}"/>
              </a:ext>
            </a:extLst>
          </p:cNvPr>
          <p:cNvPicPr>
            <a:picLocks noChangeAspect="1"/>
          </p:cNvPicPr>
          <p:nvPr/>
        </p:nvPicPr>
        <p:blipFill>
          <a:blip r:embed="rId3"/>
          <a:stretch>
            <a:fillRect/>
          </a:stretch>
        </p:blipFill>
        <p:spPr>
          <a:xfrm>
            <a:off x="1057610" y="2235271"/>
            <a:ext cx="7028779" cy="3492651"/>
          </a:xfrm>
          <a:prstGeom prst="rect">
            <a:avLst/>
          </a:prstGeom>
        </p:spPr>
      </p:pic>
    </p:spTree>
    <p:extLst>
      <p:ext uri="{BB962C8B-B14F-4D97-AF65-F5344CB8AC3E}">
        <p14:creationId xmlns:p14="http://schemas.microsoft.com/office/powerpoint/2010/main" val="3065995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24"/>
              </a:spcBef>
              <a:spcAft>
                <a:spcPts val="1200"/>
              </a:spcAft>
            </a:pPr>
            <a:r>
              <a:rPr lang="en-US" dirty="0"/>
              <a:t>The Retirement Landscape has Changed</a:t>
            </a:r>
            <a:endParaRPr lang="en-US" sz="1800" b="0" dirty="0"/>
          </a:p>
          <a:p>
            <a:pPr>
              <a:spcBef>
                <a:spcPts val="24"/>
              </a:spcBef>
              <a:spcAft>
                <a:spcPts val="1200"/>
              </a:spcAft>
            </a:pPr>
            <a:r>
              <a:rPr lang="en-US" sz="1800" dirty="0">
                <a:solidFill>
                  <a:schemeClr val="tx2"/>
                </a:solidFill>
              </a:rPr>
              <a:t>In this section, we will: </a:t>
            </a:r>
          </a:p>
          <a:p>
            <a:pPr marL="342900" indent="-342900">
              <a:spcBef>
                <a:spcPts val="24"/>
              </a:spcBef>
              <a:spcAft>
                <a:spcPts val="1200"/>
              </a:spcAft>
              <a:buFont typeface="+mj-lt"/>
              <a:buAutoNum type="arabicPeriod"/>
            </a:pPr>
            <a:r>
              <a:rPr lang="en-US" sz="1800" b="0" dirty="0">
                <a:solidFill>
                  <a:srgbClr val="000000"/>
                </a:solidFill>
              </a:rPr>
              <a:t>Review the “traditional” view of retirement </a:t>
            </a:r>
          </a:p>
          <a:p>
            <a:pPr marL="342900" indent="-342900">
              <a:spcBef>
                <a:spcPts val="24"/>
              </a:spcBef>
              <a:spcAft>
                <a:spcPts val="1200"/>
              </a:spcAft>
              <a:buFont typeface="+mj-lt"/>
              <a:buAutoNum type="arabicPeriod"/>
            </a:pPr>
            <a:r>
              <a:rPr lang="en-US" sz="1800" b="0" dirty="0">
                <a:solidFill>
                  <a:srgbClr val="000000"/>
                </a:solidFill>
              </a:rPr>
              <a:t>Look ahead and examine the “new” view of retirement, </a:t>
            </a:r>
            <a:br>
              <a:rPr lang="en-US" sz="1800" b="0" dirty="0">
                <a:solidFill>
                  <a:srgbClr val="000000"/>
                </a:solidFill>
              </a:rPr>
            </a:br>
            <a:r>
              <a:rPr lang="en-US" sz="1800" b="0" dirty="0">
                <a:solidFill>
                  <a:srgbClr val="000000"/>
                </a:solidFill>
              </a:rPr>
              <a:t>a retirement full of exciting new opportunities</a:t>
            </a:r>
          </a:p>
          <a:p>
            <a:pPr marL="342900" indent="-342900">
              <a:spcBef>
                <a:spcPts val="24"/>
              </a:spcBef>
              <a:spcAft>
                <a:spcPts val="1200"/>
              </a:spcAft>
              <a:buFont typeface="+mj-lt"/>
              <a:buAutoNum type="arabicPeriod"/>
            </a:pPr>
            <a:r>
              <a:rPr lang="en-US" sz="1800" b="0" dirty="0">
                <a:solidFill>
                  <a:srgbClr val="000000"/>
                </a:solidFill>
              </a:rPr>
              <a:t>Perform brief exercises to explore and understand your </a:t>
            </a:r>
            <a:br>
              <a:rPr lang="en-US" sz="1800" b="0" dirty="0">
                <a:solidFill>
                  <a:srgbClr val="000000"/>
                </a:solidFill>
              </a:rPr>
            </a:br>
            <a:r>
              <a:rPr lang="en-US" sz="1800" b="0" dirty="0">
                <a:solidFill>
                  <a:srgbClr val="000000"/>
                </a:solidFill>
              </a:rPr>
              <a:t>unique vision of retirement </a:t>
            </a:r>
          </a:p>
          <a:p>
            <a:pPr marL="342900" indent="-342900">
              <a:spcBef>
                <a:spcPts val="24"/>
              </a:spcBef>
              <a:spcAft>
                <a:spcPts val="1200"/>
              </a:spcAft>
              <a:buFont typeface="+mj-lt"/>
              <a:buAutoNum type="arabicPeriod"/>
            </a:pPr>
            <a:r>
              <a:rPr lang="en-US" sz="1800" b="0" dirty="0">
                <a:solidFill>
                  <a:srgbClr val="000000"/>
                </a:solidFill>
              </a:rPr>
              <a:t>Examine how the retirement planning process has changed</a:t>
            </a:r>
          </a:p>
          <a:p>
            <a:pPr marL="342900" indent="-342900">
              <a:spcBef>
                <a:spcPts val="24"/>
              </a:spcBef>
              <a:spcAft>
                <a:spcPts val="1200"/>
              </a:spcAft>
              <a:buFont typeface="+mj-lt"/>
              <a:buAutoNum type="arabicPeriod"/>
            </a:pPr>
            <a:r>
              <a:rPr lang="en-US" sz="1800" b="0" dirty="0">
                <a:solidFill>
                  <a:srgbClr val="000000"/>
                </a:solidFill>
              </a:rPr>
              <a:t>Briefly discuss the financial topics we’ll cover over the two course sessions</a:t>
            </a:r>
            <a:endParaRPr lang="en-US" sz="1800" dirty="0">
              <a:solidFill>
                <a:srgbClr val="000000"/>
              </a:solidFill>
            </a:endParaRPr>
          </a:p>
        </p:txBody>
      </p:sp>
      <p:sp>
        <p:nvSpPr>
          <p:cNvPr id="4" name="Title 3"/>
          <p:cNvSpPr>
            <a:spLocks noGrp="1"/>
          </p:cNvSpPr>
          <p:nvPr>
            <p:ph type="title" idx="4294967295"/>
          </p:nvPr>
        </p:nvSpPr>
        <p:spPr>
          <a:xfrm>
            <a:off x="0" y="365125"/>
            <a:ext cx="5607050" cy="912813"/>
          </a:xfrm>
          <a:prstGeom prst="rect">
            <a:avLst/>
          </a:prstGeom>
        </p:spPr>
        <p:txBody>
          <a:bodyPr/>
          <a:lstStyle/>
          <a:p>
            <a:r>
              <a:rPr lang="en-US" baseline="0" dirty="0"/>
              <a:t> </a:t>
            </a:r>
            <a:endParaRPr lang="en-US" dirty="0"/>
          </a:p>
        </p:txBody>
      </p:sp>
      <p:sp>
        <p:nvSpPr>
          <p:cNvPr id="14" name="Rounded Rectangle 13"/>
          <p:cNvSpPr/>
          <p:nvPr/>
        </p:nvSpPr>
        <p:spPr>
          <a:xfrm>
            <a:off x="7773784" y="818230"/>
            <a:ext cx="913015"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356A8C"/>
                </a:solidFill>
                <a:latin typeface="Helvetica"/>
              </a:rPr>
              <a:t>Page</a:t>
            </a:r>
            <a:r>
              <a:rPr lang="en-US" sz="1100" b="1" baseline="0" dirty="0">
                <a:solidFill>
                  <a:srgbClr val="356A8C"/>
                </a:solidFill>
                <a:latin typeface="Helvetica"/>
              </a:rPr>
              <a:t> 1-2</a:t>
            </a:r>
            <a:endParaRPr lang="en-US" sz="1100" b="1" dirty="0">
              <a:solidFill>
                <a:srgbClr val="356A8C"/>
              </a:solidFill>
              <a:latin typeface="Helvetica"/>
            </a:endParaRPr>
          </a:p>
        </p:txBody>
      </p:sp>
      <p:sp>
        <p:nvSpPr>
          <p:cNvPr id="6" name="Rounded Rectangle 12"/>
          <p:cNvSpPr/>
          <p:nvPr/>
        </p:nvSpPr>
        <p:spPr>
          <a:xfrm>
            <a:off x="457201" y="818230"/>
            <a:ext cx="3509682"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356A8C"/>
                </a:solidFill>
                <a:latin typeface="Helvetica"/>
              </a:rPr>
              <a:t>Life Planning for Retirement</a:t>
            </a:r>
          </a:p>
        </p:txBody>
      </p:sp>
    </p:spTree>
    <p:extLst>
      <p:ext uri="{BB962C8B-B14F-4D97-AF65-F5344CB8AC3E}">
        <p14:creationId xmlns:p14="http://schemas.microsoft.com/office/powerpoint/2010/main" val="3443467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txBox="1">
            <a:spLocks/>
          </p:cNvSpPr>
          <p:nvPr/>
        </p:nvSpPr>
        <p:spPr>
          <a:xfrm>
            <a:off x="628650" y="1508611"/>
            <a:ext cx="8229600" cy="4617552"/>
          </a:xfrm>
          <a:prstGeom prst="rect">
            <a:avLst/>
          </a:prstGeom>
        </p:spPr>
        <p:txBody>
          <a:bodyPr/>
          <a:lstStyle>
            <a:lvl1pPr marL="0" indent="0" algn="l" defTabSz="457200" rtl="0" eaLnBrk="1" latinLnBrk="0" hangingPunct="1">
              <a:spcBef>
                <a:spcPct val="20000"/>
              </a:spcBef>
              <a:buFont typeface="Arial"/>
              <a:buNone/>
              <a:defRPr sz="2800" b="1" i="0" kern="1200">
                <a:solidFill>
                  <a:schemeClr val="tx1"/>
                </a:solidFill>
                <a:latin typeface="Helvetica"/>
                <a:ea typeface="+mn-ea"/>
                <a:cs typeface="+mn-cs"/>
              </a:defRPr>
            </a:lvl1pPr>
            <a:lvl2pPr marL="457200" indent="0" algn="l" defTabSz="457200" rtl="0" eaLnBrk="1" latinLnBrk="0" hangingPunct="1">
              <a:spcBef>
                <a:spcPct val="20000"/>
              </a:spcBef>
              <a:buFont typeface="Arial"/>
              <a:buNone/>
              <a:defRPr sz="2400" b="0" i="0" kern="1200">
                <a:solidFill>
                  <a:schemeClr val="tx1"/>
                </a:solidFill>
                <a:latin typeface="Helvetica"/>
                <a:ea typeface="+mn-ea"/>
                <a:cs typeface="+mn-cs"/>
              </a:defRPr>
            </a:lvl2pPr>
            <a:lvl3pPr marL="1143000" indent="-228600" algn="l" defTabSz="457200" rtl="0" eaLnBrk="1" latinLnBrk="0" hangingPunct="1">
              <a:spcBef>
                <a:spcPct val="20000"/>
              </a:spcBef>
              <a:buFont typeface="Arial"/>
              <a:buChar char="•"/>
              <a:defRPr sz="2000" b="0" i="0" kern="1200">
                <a:solidFill>
                  <a:schemeClr val="tx1"/>
                </a:solidFill>
                <a:latin typeface="Helvetica"/>
                <a:ea typeface="+mn-ea"/>
                <a:cs typeface="+mn-cs"/>
              </a:defRPr>
            </a:lvl3pPr>
            <a:lvl4pPr marL="1600200" indent="-228600" algn="l" defTabSz="457200" rtl="0" eaLnBrk="1" latinLnBrk="0" hangingPunct="1">
              <a:spcBef>
                <a:spcPct val="20000"/>
              </a:spcBef>
              <a:buFont typeface="Arial"/>
              <a:buChar char="–"/>
              <a:defRPr sz="1800" b="0" i="0" kern="1200">
                <a:solidFill>
                  <a:schemeClr val="tx1"/>
                </a:solidFill>
                <a:latin typeface="Helvetica"/>
                <a:ea typeface="+mn-ea"/>
                <a:cs typeface="+mn-cs"/>
              </a:defRPr>
            </a:lvl4pPr>
            <a:lvl5pPr marL="2057400" indent="-228600" algn="l" defTabSz="457200" rtl="0" eaLnBrk="1" latinLnBrk="0" hangingPunct="1">
              <a:spcBef>
                <a:spcPct val="20000"/>
              </a:spcBef>
              <a:buFont typeface="Arial"/>
              <a:buChar char="»"/>
              <a:defRPr sz="1800" b="0" i="0" kern="1200">
                <a:solidFill>
                  <a:schemeClr val="tx1"/>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24"/>
              </a:spcBef>
              <a:spcAft>
                <a:spcPts val="1200"/>
              </a:spcAft>
            </a:pPr>
            <a:r>
              <a:rPr lang="en-US" dirty="0">
                <a:solidFill>
                  <a:srgbClr val="00566F"/>
                </a:solidFill>
              </a:rPr>
              <a:t>Looking to the Past &amp; Future</a:t>
            </a:r>
            <a:endParaRPr lang="en-US" sz="1800" b="0" dirty="0">
              <a:solidFill>
                <a:srgbClr val="00566F"/>
              </a:solidFill>
            </a:endParaRPr>
          </a:p>
          <a:p>
            <a:pPr>
              <a:spcBef>
                <a:spcPts val="24"/>
              </a:spcBef>
              <a:spcAft>
                <a:spcPts val="1200"/>
              </a:spcAft>
            </a:pPr>
            <a:r>
              <a:rPr lang="en-US" sz="1800" dirty="0">
                <a:solidFill>
                  <a:schemeClr val="tx2"/>
                </a:solidFill>
              </a:rPr>
              <a:t>2021: </a:t>
            </a:r>
            <a:r>
              <a:rPr lang="en-US" sz="1800" dirty="0"/>
              <a:t>	</a:t>
            </a:r>
            <a:r>
              <a:rPr lang="en-US" sz="1800" b="0" dirty="0">
                <a:solidFill>
                  <a:srgbClr val="000000"/>
                </a:solidFill>
              </a:rPr>
              <a:t>Many median-aged Baby Boomers will retire at 65</a:t>
            </a:r>
            <a:br>
              <a:rPr lang="en-US" sz="1800" b="0" dirty="0">
                <a:solidFill>
                  <a:srgbClr val="000000"/>
                </a:solidFill>
              </a:rPr>
            </a:br>
            <a:r>
              <a:rPr lang="en-US" sz="1800" b="0" dirty="0">
                <a:solidFill>
                  <a:srgbClr val="000000"/>
                </a:solidFill>
              </a:rPr>
              <a:t>		50</a:t>
            </a:r>
            <a:r>
              <a:rPr lang="en-US" sz="1800" b="0" baseline="30000" dirty="0">
                <a:solidFill>
                  <a:srgbClr val="000000"/>
                </a:solidFill>
              </a:rPr>
              <a:t>th</a:t>
            </a:r>
            <a:r>
              <a:rPr lang="en-US" sz="1800" b="0" dirty="0">
                <a:solidFill>
                  <a:srgbClr val="000000"/>
                </a:solidFill>
              </a:rPr>
              <a:t> anniversary of the first spacecraft to orbit another planet</a:t>
            </a:r>
            <a:endParaRPr lang="en-US" sz="1800" dirty="0">
              <a:solidFill>
                <a:srgbClr val="000000"/>
              </a:solidFill>
            </a:endParaRPr>
          </a:p>
          <a:p>
            <a:pPr>
              <a:spcBef>
                <a:spcPts val="24"/>
              </a:spcBef>
              <a:spcAft>
                <a:spcPts val="1200"/>
              </a:spcAft>
            </a:pPr>
            <a:r>
              <a:rPr lang="en-US" sz="1800" dirty="0">
                <a:solidFill>
                  <a:schemeClr val="tx2"/>
                </a:solidFill>
              </a:rPr>
              <a:t>2024:</a:t>
            </a:r>
            <a:r>
              <a:rPr lang="en-US" sz="1800" dirty="0"/>
              <a:t>	</a:t>
            </a:r>
            <a:r>
              <a:rPr lang="en-US" sz="1800" b="0" dirty="0">
                <a:solidFill>
                  <a:srgbClr val="000000"/>
                </a:solidFill>
              </a:rPr>
              <a:t>Copyright for early Mickey Mouse cartoons expire</a:t>
            </a:r>
          </a:p>
          <a:p>
            <a:pPr>
              <a:spcBef>
                <a:spcPts val="24"/>
              </a:spcBef>
              <a:spcAft>
                <a:spcPts val="1200"/>
              </a:spcAft>
            </a:pPr>
            <a:r>
              <a:rPr lang="en-US" sz="1800" dirty="0">
                <a:solidFill>
                  <a:schemeClr val="tx2"/>
                </a:solidFill>
              </a:rPr>
              <a:t>2027:</a:t>
            </a:r>
            <a:r>
              <a:rPr lang="en-US" sz="1800" dirty="0"/>
              <a:t>	</a:t>
            </a:r>
            <a:r>
              <a:rPr lang="en-US" sz="1800" b="0" dirty="0">
                <a:solidFill>
                  <a:srgbClr val="000000"/>
                </a:solidFill>
              </a:rPr>
              <a:t>Spain’s Sagrada Familia Basilica scheduled for completion</a:t>
            </a:r>
          </a:p>
          <a:p>
            <a:pPr>
              <a:spcBef>
                <a:spcPts val="24"/>
              </a:spcBef>
              <a:spcAft>
                <a:spcPts val="1200"/>
              </a:spcAft>
            </a:pPr>
            <a:r>
              <a:rPr lang="en-US" sz="1800" dirty="0">
                <a:solidFill>
                  <a:schemeClr val="tx2"/>
                </a:solidFill>
              </a:rPr>
              <a:t>2029:</a:t>
            </a:r>
            <a:r>
              <a:rPr lang="en-US" sz="1800" dirty="0"/>
              <a:t>	</a:t>
            </a:r>
            <a:r>
              <a:rPr lang="en-US" sz="1800" b="0" dirty="0">
                <a:solidFill>
                  <a:srgbClr val="000000"/>
                </a:solidFill>
              </a:rPr>
              <a:t>“A Message from Earth” reaches Gliese 581</a:t>
            </a:r>
          </a:p>
          <a:p>
            <a:pPr>
              <a:spcBef>
                <a:spcPts val="24"/>
              </a:spcBef>
              <a:spcAft>
                <a:spcPts val="1200"/>
              </a:spcAft>
            </a:pPr>
            <a:r>
              <a:rPr lang="en-US" sz="1800" dirty="0">
                <a:solidFill>
                  <a:schemeClr val="tx2"/>
                </a:solidFill>
              </a:rPr>
              <a:t>2030:</a:t>
            </a:r>
            <a:r>
              <a:rPr lang="en-US" sz="1800" dirty="0"/>
              <a:t>	</a:t>
            </a:r>
            <a:r>
              <a:rPr lang="en-US" sz="1800" b="0" dirty="0">
                <a:solidFill>
                  <a:srgbClr val="000000"/>
                </a:solidFill>
              </a:rPr>
              <a:t>The UN projects world population of 8.5 billion</a:t>
            </a:r>
          </a:p>
          <a:p>
            <a:pPr>
              <a:spcBef>
                <a:spcPts val="24"/>
              </a:spcBef>
              <a:spcAft>
                <a:spcPts val="1200"/>
              </a:spcAft>
            </a:pPr>
            <a:r>
              <a:rPr lang="en-US" sz="1800" dirty="0">
                <a:solidFill>
                  <a:schemeClr val="tx2"/>
                </a:solidFill>
              </a:rPr>
              <a:t>2034:</a:t>
            </a:r>
            <a:r>
              <a:rPr lang="en-US" sz="1800" dirty="0"/>
              <a:t>	</a:t>
            </a:r>
            <a:r>
              <a:rPr lang="en-US" sz="1800" b="0" dirty="0">
                <a:solidFill>
                  <a:srgbClr val="000000"/>
                </a:solidFill>
              </a:rPr>
              <a:t>The last wave of Baby Boomers take late retirement at age 70</a:t>
            </a:r>
          </a:p>
        </p:txBody>
      </p:sp>
      <p:sp>
        <p:nvSpPr>
          <p:cNvPr id="14" name="Rounded Rectangle 13"/>
          <p:cNvSpPr/>
          <p:nvPr/>
        </p:nvSpPr>
        <p:spPr>
          <a:xfrm>
            <a:off x="7773784" y="818230"/>
            <a:ext cx="913015"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356A8C"/>
                </a:solidFill>
                <a:latin typeface="Helvetica"/>
              </a:rPr>
              <a:t>Page</a:t>
            </a:r>
            <a:r>
              <a:rPr lang="en-US" sz="1100" b="1" baseline="0" dirty="0">
                <a:solidFill>
                  <a:srgbClr val="356A8C"/>
                </a:solidFill>
                <a:latin typeface="Helvetica"/>
              </a:rPr>
              <a:t> 1-3</a:t>
            </a:r>
            <a:endParaRPr lang="en-US" sz="1100" b="1" dirty="0">
              <a:solidFill>
                <a:srgbClr val="356A8C"/>
              </a:solidFill>
              <a:latin typeface="Helvetica"/>
            </a:endParaRPr>
          </a:p>
        </p:txBody>
      </p:sp>
      <p:sp>
        <p:nvSpPr>
          <p:cNvPr id="4" name="Title 3"/>
          <p:cNvSpPr>
            <a:spLocks noGrp="1"/>
          </p:cNvSpPr>
          <p:nvPr>
            <p:ph type="title" idx="4294967295"/>
          </p:nvPr>
        </p:nvSpPr>
        <p:spPr>
          <a:xfrm>
            <a:off x="0" y="365125"/>
            <a:ext cx="5607050" cy="912813"/>
          </a:xfrm>
          <a:prstGeom prst="rect">
            <a:avLst/>
          </a:prstGeom>
        </p:spPr>
        <p:txBody>
          <a:bodyPr/>
          <a:lstStyle/>
          <a:p>
            <a:r>
              <a:rPr lang="en-US" baseline="0" dirty="0"/>
              <a:t> </a:t>
            </a:r>
            <a:endParaRPr lang="en-US" dirty="0"/>
          </a:p>
        </p:txBody>
      </p:sp>
      <p:sp>
        <p:nvSpPr>
          <p:cNvPr id="6" name="Rounded Rectangle 12"/>
          <p:cNvSpPr/>
          <p:nvPr/>
        </p:nvSpPr>
        <p:spPr>
          <a:xfrm>
            <a:off x="457201" y="818230"/>
            <a:ext cx="3509682"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356A8C"/>
                </a:solidFill>
                <a:latin typeface="Helvetica"/>
              </a:rPr>
              <a:t>Life Planning for Retirement</a:t>
            </a:r>
          </a:p>
        </p:txBody>
      </p:sp>
    </p:spTree>
    <p:extLst>
      <p:ext uri="{BB962C8B-B14F-4D97-AF65-F5344CB8AC3E}">
        <p14:creationId xmlns:p14="http://schemas.microsoft.com/office/powerpoint/2010/main" val="3211331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24"/>
              </a:spcBef>
              <a:spcAft>
                <a:spcPts val="1200"/>
              </a:spcAft>
            </a:pPr>
            <a:r>
              <a:rPr lang="en-US" dirty="0"/>
              <a:t>Retirement Doesn’t Stop the Clock</a:t>
            </a:r>
            <a:endParaRPr lang="en-US" sz="1800" b="0" dirty="0"/>
          </a:p>
          <a:p>
            <a:pPr marL="171450" indent="-171450">
              <a:spcBef>
                <a:spcPts val="24"/>
              </a:spcBef>
              <a:spcAft>
                <a:spcPts val="1200"/>
              </a:spcAft>
              <a:buFont typeface="Arial" panose="020B0604020202020204" pitchFamily="34" charset="0"/>
              <a:buChar char="•"/>
            </a:pPr>
            <a:r>
              <a:rPr lang="en-US" sz="1800" b="0" dirty="0">
                <a:solidFill>
                  <a:srgbClr val="000000"/>
                </a:solidFill>
              </a:rPr>
              <a:t>By the time you retire at about age 65 or so, you may have spent </a:t>
            </a:r>
            <a:br>
              <a:rPr lang="en-US" sz="1800" b="0" dirty="0">
                <a:solidFill>
                  <a:srgbClr val="000000"/>
                </a:solidFill>
              </a:rPr>
            </a:br>
            <a:r>
              <a:rPr lang="en-US" sz="1800" b="0" dirty="0">
                <a:solidFill>
                  <a:srgbClr val="000000"/>
                </a:solidFill>
              </a:rPr>
              <a:t>more than 100,000 hours on the job!</a:t>
            </a:r>
          </a:p>
          <a:p>
            <a:pPr marL="171450" indent="-171450">
              <a:spcBef>
                <a:spcPts val="24"/>
              </a:spcBef>
              <a:spcAft>
                <a:spcPts val="1200"/>
              </a:spcAft>
              <a:buFont typeface="Arial" panose="020B0604020202020204" pitchFamily="34" charset="0"/>
              <a:buChar char="•"/>
            </a:pPr>
            <a:r>
              <a:rPr lang="en-US" sz="1800" b="0" dirty="0">
                <a:solidFill>
                  <a:srgbClr val="000000"/>
                </a:solidFill>
              </a:rPr>
              <a:t>The average Baby Boomer began saving for retirement in their mid-thirties</a:t>
            </a:r>
          </a:p>
          <a:p>
            <a:pPr marL="171450" indent="-171450">
              <a:spcBef>
                <a:spcPts val="24"/>
              </a:spcBef>
              <a:spcAft>
                <a:spcPts val="1200"/>
              </a:spcAft>
              <a:buFont typeface="Arial" panose="020B0604020202020204" pitchFamily="34" charset="0"/>
              <a:buChar char="•"/>
            </a:pPr>
            <a:r>
              <a:rPr lang="en-US" sz="1800" b="0" dirty="0">
                <a:solidFill>
                  <a:srgbClr val="000000"/>
                </a:solidFill>
              </a:rPr>
              <a:t>You’ve likely spent tens of thousands of hours during your best working </a:t>
            </a:r>
            <a:br>
              <a:rPr lang="en-US" sz="1800" b="0" dirty="0">
                <a:solidFill>
                  <a:srgbClr val="000000"/>
                </a:solidFill>
              </a:rPr>
            </a:br>
            <a:r>
              <a:rPr lang="en-US" sz="1800" b="0" dirty="0">
                <a:solidFill>
                  <a:srgbClr val="000000"/>
                </a:solidFill>
              </a:rPr>
              <a:t>years carefully saving a portion of your earnings for retirement</a:t>
            </a:r>
          </a:p>
          <a:p>
            <a:pPr marL="171450" indent="-171450">
              <a:spcBef>
                <a:spcPts val="24"/>
              </a:spcBef>
              <a:spcAft>
                <a:spcPts val="1200"/>
              </a:spcAft>
              <a:buFont typeface="Arial" panose="020B0604020202020204" pitchFamily="34" charset="0"/>
              <a:buChar char="•"/>
            </a:pPr>
            <a:r>
              <a:rPr lang="en-US" sz="1800" b="0" dirty="0">
                <a:solidFill>
                  <a:srgbClr val="000000"/>
                </a:solidFill>
              </a:rPr>
              <a:t>Once retired, you’ll likely stay retired for many years. But how much time </a:t>
            </a:r>
            <a:br>
              <a:rPr lang="en-US" sz="1800" b="0" dirty="0">
                <a:solidFill>
                  <a:srgbClr val="000000"/>
                </a:solidFill>
              </a:rPr>
            </a:br>
            <a:r>
              <a:rPr lang="en-US" sz="1800" b="0" dirty="0">
                <a:solidFill>
                  <a:srgbClr val="000000"/>
                </a:solidFill>
              </a:rPr>
              <a:t>have you spent actually mapping out and planning for your retirement?</a:t>
            </a:r>
            <a:endParaRPr lang="en-US" sz="1800" dirty="0">
              <a:solidFill>
                <a:srgbClr val="000000"/>
              </a:solidFill>
            </a:endParaRPr>
          </a:p>
        </p:txBody>
      </p:sp>
      <p:sp>
        <p:nvSpPr>
          <p:cNvPr id="4" name="Title 3"/>
          <p:cNvSpPr>
            <a:spLocks noGrp="1"/>
          </p:cNvSpPr>
          <p:nvPr>
            <p:ph type="title" idx="4294967295"/>
          </p:nvPr>
        </p:nvSpPr>
        <p:spPr>
          <a:xfrm>
            <a:off x="0" y="365125"/>
            <a:ext cx="5607050" cy="912813"/>
          </a:xfrm>
          <a:prstGeom prst="rect">
            <a:avLst/>
          </a:prstGeom>
        </p:spPr>
        <p:txBody>
          <a:bodyPr/>
          <a:lstStyle/>
          <a:p>
            <a:r>
              <a:rPr lang="en-US" baseline="0" dirty="0"/>
              <a:t> </a:t>
            </a:r>
            <a:endParaRPr lang="en-US" dirty="0"/>
          </a:p>
        </p:txBody>
      </p:sp>
      <p:sp>
        <p:nvSpPr>
          <p:cNvPr id="14" name="Rounded Rectangle 13"/>
          <p:cNvSpPr/>
          <p:nvPr/>
        </p:nvSpPr>
        <p:spPr>
          <a:xfrm>
            <a:off x="7773784" y="818230"/>
            <a:ext cx="913015"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356A8C"/>
                </a:solidFill>
                <a:latin typeface="Helvetica"/>
              </a:rPr>
              <a:t>Page</a:t>
            </a:r>
            <a:r>
              <a:rPr lang="en-US" sz="1100" b="1" baseline="0" dirty="0">
                <a:solidFill>
                  <a:srgbClr val="356A8C"/>
                </a:solidFill>
                <a:latin typeface="Helvetica"/>
              </a:rPr>
              <a:t> 1-4</a:t>
            </a:r>
            <a:endParaRPr lang="en-US" sz="1100" b="1" dirty="0">
              <a:solidFill>
                <a:srgbClr val="356A8C"/>
              </a:solidFill>
              <a:latin typeface="Helvetica"/>
            </a:endParaRPr>
          </a:p>
        </p:txBody>
      </p:sp>
      <p:sp>
        <p:nvSpPr>
          <p:cNvPr id="6" name="Rounded Rectangle 12"/>
          <p:cNvSpPr/>
          <p:nvPr/>
        </p:nvSpPr>
        <p:spPr>
          <a:xfrm>
            <a:off x="457201" y="818230"/>
            <a:ext cx="3509682"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356A8C"/>
                </a:solidFill>
                <a:latin typeface="Helvetica"/>
              </a:rPr>
              <a:t>Life Planning for Retirement</a:t>
            </a:r>
          </a:p>
        </p:txBody>
      </p:sp>
    </p:spTree>
    <p:extLst>
      <p:ext uri="{BB962C8B-B14F-4D97-AF65-F5344CB8AC3E}">
        <p14:creationId xmlns:p14="http://schemas.microsoft.com/office/powerpoint/2010/main" val="3903123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24"/>
              </a:spcBef>
              <a:spcAft>
                <a:spcPts val="1200"/>
              </a:spcAft>
            </a:pPr>
            <a:r>
              <a:rPr lang="en-US" dirty="0"/>
              <a:t>A Traditional View of Retirement</a:t>
            </a:r>
            <a:endParaRPr lang="en-US" sz="1800" b="0" dirty="0"/>
          </a:p>
          <a:p>
            <a:pPr>
              <a:spcBef>
                <a:spcPts val="24"/>
              </a:spcBef>
              <a:spcAft>
                <a:spcPts val="1200"/>
              </a:spcAft>
            </a:pPr>
            <a:r>
              <a:rPr lang="en-US" sz="1800" dirty="0">
                <a:solidFill>
                  <a:schemeClr val="tx2"/>
                </a:solidFill>
              </a:rPr>
              <a:t>Your parents likely:</a:t>
            </a:r>
          </a:p>
          <a:p>
            <a:pPr marL="171450" indent="-171450">
              <a:spcBef>
                <a:spcPts val="24"/>
              </a:spcBef>
              <a:spcAft>
                <a:spcPts val="1200"/>
              </a:spcAft>
              <a:buFont typeface="Arial" panose="020B0604020202020204" pitchFamily="34" charset="0"/>
              <a:buChar char="•"/>
            </a:pPr>
            <a:r>
              <a:rPr lang="en-US" sz="1800" b="0" dirty="0">
                <a:solidFill>
                  <a:srgbClr val="000000"/>
                </a:solidFill>
              </a:rPr>
              <a:t>Worked for many years at the same company</a:t>
            </a:r>
          </a:p>
          <a:p>
            <a:pPr marL="171450" indent="-171450">
              <a:spcBef>
                <a:spcPts val="24"/>
              </a:spcBef>
              <a:spcAft>
                <a:spcPts val="1200"/>
              </a:spcAft>
              <a:buFont typeface="Arial" panose="020B0604020202020204" pitchFamily="34" charset="0"/>
              <a:buChar char="•"/>
            </a:pPr>
            <a:r>
              <a:rPr lang="en-US" sz="1800" b="0" dirty="0">
                <a:solidFill>
                  <a:srgbClr val="000000"/>
                </a:solidFill>
              </a:rPr>
              <a:t>Retired at about age 65 and received a comfortable pension</a:t>
            </a:r>
          </a:p>
          <a:p>
            <a:pPr marL="171450" indent="-171450">
              <a:spcBef>
                <a:spcPts val="24"/>
              </a:spcBef>
              <a:spcAft>
                <a:spcPts val="1200"/>
              </a:spcAft>
              <a:buFont typeface="Arial" panose="020B0604020202020204" pitchFamily="34" charset="0"/>
              <a:buChar char="•"/>
            </a:pPr>
            <a:r>
              <a:rPr lang="en-US" sz="1800" b="0" dirty="0">
                <a:solidFill>
                  <a:srgbClr val="000000"/>
                </a:solidFill>
              </a:rPr>
              <a:t>Relied upon Social Security for supplemental retirement income</a:t>
            </a:r>
          </a:p>
          <a:p>
            <a:pPr marL="171450" indent="-171450">
              <a:spcBef>
                <a:spcPts val="24"/>
              </a:spcBef>
              <a:spcAft>
                <a:spcPts val="1200"/>
              </a:spcAft>
              <a:buFont typeface="Arial" panose="020B0604020202020204" pitchFamily="34" charset="0"/>
              <a:buChar char="•"/>
            </a:pPr>
            <a:r>
              <a:rPr lang="en-US" sz="1800" b="0" dirty="0">
                <a:solidFill>
                  <a:srgbClr val="000000"/>
                </a:solidFill>
              </a:rPr>
              <a:t>Focused primarily on money during their retirement planning process</a:t>
            </a:r>
          </a:p>
          <a:p>
            <a:pPr marL="171450" indent="-171450">
              <a:spcBef>
                <a:spcPts val="24"/>
              </a:spcBef>
              <a:spcAft>
                <a:spcPts val="1200"/>
              </a:spcAft>
              <a:buFont typeface="Arial" panose="020B0604020202020204" pitchFamily="34" charset="0"/>
              <a:buChar char="•"/>
            </a:pPr>
            <a:r>
              <a:rPr lang="en-US" sz="1800" b="0" dirty="0">
                <a:solidFill>
                  <a:srgbClr val="000000"/>
                </a:solidFill>
              </a:rPr>
              <a:t>Generally lived their retirement years as an extended vacation</a:t>
            </a:r>
          </a:p>
          <a:p>
            <a:pPr marL="171450" indent="-171450">
              <a:spcBef>
                <a:spcPts val="24"/>
              </a:spcBef>
              <a:spcAft>
                <a:spcPts val="1200"/>
              </a:spcAft>
              <a:buFont typeface="Arial" panose="020B0604020202020204" pitchFamily="34" charset="0"/>
              <a:buChar char="•"/>
            </a:pPr>
            <a:r>
              <a:rPr lang="en-US" sz="1800" b="0" dirty="0">
                <a:solidFill>
                  <a:srgbClr val="000000"/>
                </a:solidFill>
              </a:rPr>
              <a:t>Didn’t always know how to fill their time without work</a:t>
            </a:r>
          </a:p>
          <a:p>
            <a:pPr marL="171450" indent="-171450">
              <a:spcBef>
                <a:spcPts val="24"/>
              </a:spcBef>
              <a:spcAft>
                <a:spcPts val="1200"/>
              </a:spcAft>
              <a:buFont typeface="Arial" panose="020B0604020202020204" pitchFamily="34" charset="0"/>
              <a:buChar char="•"/>
            </a:pPr>
            <a:r>
              <a:rPr lang="en-US" sz="1800" b="0" dirty="0">
                <a:solidFill>
                  <a:srgbClr val="000000"/>
                </a:solidFill>
              </a:rPr>
              <a:t>Thought end-of-life planning was relatively simple</a:t>
            </a:r>
          </a:p>
        </p:txBody>
      </p:sp>
      <p:sp>
        <p:nvSpPr>
          <p:cNvPr id="4" name="Title 3"/>
          <p:cNvSpPr>
            <a:spLocks noGrp="1"/>
          </p:cNvSpPr>
          <p:nvPr>
            <p:ph type="title" idx="4294967295"/>
          </p:nvPr>
        </p:nvSpPr>
        <p:spPr>
          <a:xfrm>
            <a:off x="0" y="365125"/>
            <a:ext cx="5607050" cy="912813"/>
          </a:xfrm>
          <a:prstGeom prst="rect">
            <a:avLst/>
          </a:prstGeom>
        </p:spPr>
        <p:txBody>
          <a:bodyPr/>
          <a:lstStyle/>
          <a:p>
            <a:r>
              <a:rPr lang="en-US" baseline="0" dirty="0"/>
              <a:t> </a:t>
            </a:r>
            <a:endParaRPr lang="en-US" dirty="0"/>
          </a:p>
        </p:txBody>
      </p:sp>
      <p:sp>
        <p:nvSpPr>
          <p:cNvPr id="14" name="Rounded Rectangle 13"/>
          <p:cNvSpPr/>
          <p:nvPr/>
        </p:nvSpPr>
        <p:spPr>
          <a:xfrm>
            <a:off x="7773784" y="818230"/>
            <a:ext cx="913015"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356A8C"/>
                </a:solidFill>
                <a:latin typeface="Helvetica"/>
              </a:rPr>
              <a:t>Page</a:t>
            </a:r>
            <a:r>
              <a:rPr lang="en-US" sz="1100" b="1" baseline="0" dirty="0">
                <a:solidFill>
                  <a:srgbClr val="356A8C"/>
                </a:solidFill>
                <a:latin typeface="Helvetica"/>
              </a:rPr>
              <a:t> 1-5</a:t>
            </a:r>
            <a:endParaRPr lang="en-US" sz="1100" b="1" dirty="0">
              <a:solidFill>
                <a:srgbClr val="356A8C"/>
              </a:solidFill>
              <a:latin typeface="Helvetica"/>
            </a:endParaRPr>
          </a:p>
        </p:txBody>
      </p:sp>
      <p:sp>
        <p:nvSpPr>
          <p:cNvPr id="6" name="Rounded Rectangle 12"/>
          <p:cNvSpPr/>
          <p:nvPr/>
        </p:nvSpPr>
        <p:spPr>
          <a:xfrm>
            <a:off x="457201" y="818230"/>
            <a:ext cx="3509682"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356A8C"/>
                </a:solidFill>
                <a:latin typeface="Helvetica"/>
              </a:rPr>
              <a:t>Life Planning for Retirement</a:t>
            </a:r>
          </a:p>
        </p:txBody>
      </p:sp>
    </p:spTree>
    <p:extLst>
      <p:ext uri="{BB962C8B-B14F-4D97-AF65-F5344CB8AC3E}">
        <p14:creationId xmlns:p14="http://schemas.microsoft.com/office/powerpoint/2010/main" val="1358814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24"/>
              </a:spcBef>
              <a:spcAft>
                <a:spcPts val="1200"/>
              </a:spcAft>
            </a:pPr>
            <a:r>
              <a:rPr lang="en-US" dirty="0"/>
              <a:t>A New View of Retirement</a:t>
            </a:r>
            <a:endParaRPr lang="en-US" sz="1800" b="0" dirty="0"/>
          </a:p>
          <a:p>
            <a:pPr marL="285750" indent="-285750">
              <a:spcBef>
                <a:spcPts val="24"/>
              </a:spcBef>
              <a:spcAft>
                <a:spcPts val="1200"/>
              </a:spcAft>
              <a:buFont typeface="Arial" panose="020B0604020202020204" pitchFamily="34" charset="0"/>
              <a:buChar char="•"/>
            </a:pPr>
            <a:r>
              <a:rPr lang="en-US" sz="1800" b="0" dirty="0">
                <a:solidFill>
                  <a:srgbClr val="000000"/>
                </a:solidFill>
              </a:rPr>
              <a:t>Many of us have worked for several companies during our careers; </a:t>
            </a:r>
            <a:br>
              <a:rPr lang="en-US" sz="1800" b="0" dirty="0">
                <a:solidFill>
                  <a:srgbClr val="000000"/>
                </a:solidFill>
              </a:rPr>
            </a:br>
            <a:r>
              <a:rPr lang="en-US" sz="1800" b="0" dirty="0">
                <a:solidFill>
                  <a:srgbClr val="000000"/>
                </a:solidFill>
              </a:rPr>
              <a:t>others have been self-employed for some or all of our working lives</a:t>
            </a:r>
          </a:p>
          <a:p>
            <a:pPr marL="285750" indent="-285750">
              <a:spcBef>
                <a:spcPts val="24"/>
              </a:spcBef>
              <a:spcAft>
                <a:spcPts val="1200"/>
              </a:spcAft>
              <a:buFont typeface="Arial" panose="020B0604020202020204" pitchFamily="34" charset="0"/>
              <a:buChar char="•"/>
            </a:pPr>
            <a:r>
              <a:rPr lang="en-US" sz="1800" b="0" dirty="0">
                <a:solidFill>
                  <a:srgbClr val="000000"/>
                </a:solidFill>
              </a:rPr>
              <a:t>This sense of self-reliance will help you enormously as you prepare </a:t>
            </a:r>
            <a:br>
              <a:rPr lang="en-US" sz="1800" b="0" dirty="0">
                <a:solidFill>
                  <a:srgbClr val="000000"/>
                </a:solidFill>
              </a:rPr>
            </a:br>
            <a:r>
              <a:rPr lang="en-US" sz="1800" b="0" dirty="0">
                <a:solidFill>
                  <a:srgbClr val="000000"/>
                </a:solidFill>
              </a:rPr>
              <a:t>for a largely self-directed retirement</a:t>
            </a:r>
          </a:p>
          <a:p>
            <a:pPr marL="285750" indent="-285750">
              <a:spcBef>
                <a:spcPts val="24"/>
              </a:spcBef>
              <a:spcAft>
                <a:spcPts val="1200"/>
              </a:spcAft>
              <a:buFont typeface="Arial" panose="020B0604020202020204" pitchFamily="34" charset="0"/>
              <a:buChar char="•"/>
            </a:pPr>
            <a:r>
              <a:rPr lang="en-US" sz="1800" b="0" dirty="0">
                <a:solidFill>
                  <a:srgbClr val="000000"/>
                </a:solidFill>
              </a:rPr>
              <a:t>These changes have created both new opportunities </a:t>
            </a:r>
            <a:br>
              <a:rPr lang="en-US" sz="1800" b="0" dirty="0">
                <a:solidFill>
                  <a:srgbClr val="000000"/>
                </a:solidFill>
              </a:rPr>
            </a:br>
            <a:r>
              <a:rPr lang="en-US" sz="1800" b="0" dirty="0">
                <a:solidFill>
                  <a:srgbClr val="000000"/>
                </a:solidFill>
              </a:rPr>
              <a:t>and additional responsibilities</a:t>
            </a:r>
          </a:p>
        </p:txBody>
      </p:sp>
      <p:sp>
        <p:nvSpPr>
          <p:cNvPr id="4" name="Title 3"/>
          <p:cNvSpPr>
            <a:spLocks noGrp="1"/>
          </p:cNvSpPr>
          <p:nvPr>
            <p:ph type="title" idx="4294967295"/>
          </p:nvPr>
        </p:nvSpPr>
        <p:spPr>
          <a:xfrm>
            <a:off x="0" y="365125"/>
            <a:ext cx="5607050" cy="912813"/>
          </a:xfrm>
          <a:prstGeom prst="rect">
            <a:avLst/>
          </a:prstGeom>
        </p:spPr>
        <p:txBody>
          <a:bodyPr/>
          <a:lstStyle/>
          <a:p>
            <a:r>
              <a:rPr lang="en-US" baseline="0" dirty="0"/>
              <a:t> </a:t>
            </a:r>
            <a:endParaRPr lang="en-US" dirty="0"/>
          </a:p>
        </p:txBody>
      </p:sp>
      <p:sp>
        <p:nvSpPr>
          <p:cNvPr id="14" name="Rounded Rectangle 13"/>
          <p:cNvSpPr/>
          <p:nvPr/>
        </p:nvSpPr>
        <p:spPr>
          <a:xfrm>
            <a:off x="7773784" y="818230"/>
            <a:ext cx="913015"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356A8C"/>
                </a:solidFill>
                <a:latin typeface="Helvetica"/>
              </a:rPr>
              <a:t>Page</a:t>
            </a:r>
            <a:r>
              <a:rPr lang="en-US" sz="1100" b="1" baseline="0" dirty="0">
                <a:solidFill>
                  <a:srgbClr val="356A8C"/>
                </a:solidFill>
                <a:latin typeface="Helvetica"/>
              </a:rPr>
              <a:t> 1-5</a:t>
            </a:r>
            <a:endParaRPr lang="en-US" sz="1100" b="1" dirty="0">
              <a:solidFill>
                <a:srgbClr val="356A8C"/>
              </a:solidFill>
              <a:latin typeface="Helvetica"/>
            </a:endParaRPr>
          </a:p>
        </p:txBody>
      </p:sp>
      <p:sp>
        <p:nvSpPr>
          <p:cNvPr id="6" name="Rounded Rectangle 12"/>
          <p:cNvSpPr/>
          <p:nvPr/>
        </p:nvSpPr>
        <p:spPr>
          <a:xfrm>
            <a:off x="457201" y="818230"/>
            <a:ext cx="3509682" cy="349455"/>
          </a:xfrm>
          <a:prstGeom prst="roundRect">
            <a:avLst/>
          </a:prstGeom>
          <a:solidFill>
            <a:schemeClr val="bg1"/>
          </a:solidFill>
          <a:ln w="12700">
            <a:solidFill>
              <a:srgbClr val="356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356A8C"/>
                </a:solidFill>
                <a:latin typeface="Helvetica"/>
              </a:rPr>
              <a:t>Life Planning for Retirement</a:t>
            </a:r>
          </a:p>
        </p:txBody>
      </p:sp>
    </p:spTree>
    <p:extLst>
      <p:ext uri="{BB962C8B-B14F-4D97-AF65-F5344CB8AC3E}">
        <p14:creationId xmlns:p14="http://schemas.microsoft.com/office/powerpoint/2010/main" val="32033030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1021&quot;&gt;&lt;object type=&quot;3&quot; unique_id=&quot;11022&quot;&gt;&lt;property id=&quot;20148&quot; value=&quot;5&quot;/&gt;&lt;property id=&quot;20300&quot; value=&quot;Slide 1&quot;/&gt;&lt;property id=&quot;20307&quot; value=&quot;260&quot;/&gt;&lt;/object&gt;&lt;object type=&quot;3&quot; unique_id=&quot;11023&quot;&gt;&lt;property id=&quot;20148&quot; value=&quot;5&quot;/&gt;&lt;property id=&quot;20300&quot; value=&quot;Slide 2&quot;/&gt;&lt;property id=&quot;20307&quot; value=&quot;344&quot;/&gt;&lt;/object&gt;&lt;object type=&quot;3&quot; unique_id=&quot;11091&quot;&gt;&lt;property id=&quot;20148&quot; value=&quot;5&quot;/&gt;&lt;property id=&quot;20300&quot; value=&quot;Slide 223 - &amp;quot; &amp;quot;&quot;/&gt;&lt;property id=&quot;20307&quot; value=&quot;567&quot;/&gt;&lt;/object&gt;&lt;object type=&quot;3&quot; unique_id=&quot;11094&quot;&gt;&lt;property id=&quot;20148&quot; value=&quot;5&quot;/&gt;&lt;property id=&quot;20300&quot; value=&quot;Slide 219 - &amp;quot; &amp;quot;&quot;/&gt;&lt;property id=&quot;20307&quot; value=&quot;564&quot;/&gt;&lt;/object&gt;&lt;object type=&quot;3&quot; unique_id=&quot;11095&quot;&gt;&lt;property id=&quot;20148&quot; value=&quot;5&quot;/&gt;&lt;property id=&quot;20300&quot; value=&quot;Slide 221 - &amp;quot; &amp;quot;&quot;/&gt;&lt;property id=&quot;20307&quot; value=&quot;565&quot;/&gt;&lt;/object&gt;&lt;object type=&quot;3&quot; unique_id=&quot;11096&quot;&gt;&lt;property id=&quot;20148&quot; value=&quot;5&quot;/&gt;&lt;property id=&quot;20300&quot; value=&quot;Slide 222 - &amp;quot; &amp;quot;&quot;/&gt;&lt;property id=&quot;20307&quot; value=&quot;566&quot;/&gt;&lt;/object&gt;&lt;object type=&quot;3&quot; unique_id=&quot;11103&quot;&gt;&lt;property id=&quot;20148&quot; value=&quot;5&quot;/&gt;&lt;property id=&quot;20300&quot; value=&quot;Slide 25 - &amp;quot; &amp;quot;&quot;/&gt;&lt;property id=&quot;20307&quot; value=&quot;573&quot;/&gt;&lt;/object&gt;&lt;object type=&quot;3&quot; unique_id=&quot;11106&quot;&gt;&lt;property id=&quot;20148&quot; value=&quot;5&quot;/&gt;&lt;property id=&quot;20300&quot; value=&quot;Slide 28 - &amp;quot; &amp;quot;&quot;/&gt;&lt;property id=&quot;20307&quot; value=&quot;575&quot;/&gt;&lt;/object&gt;&lt;object type=&quot;3&quot; unique_id=&quot;11107&quot;&gt;&lt;property id=&quot;20148&quot; value=&quot;5&quot;/&gt;&lt;property id=&quot;20300&quot; value=&quot;Slide 30 - &amp;quot; &amp;quot;&quot;/&gt;&lt;property id=&quot;20307&quot; value=&quot;577&quot;/&gt;&lt;/object&gt;&lt;object type=&quot;3&quot; unique_id=&quot;11108&quot;&gt;&lt;property id=&quot;20148&quot; value=&quot;5&quot;/&gt;&lt;property id=&quot;20300&quot; value=&quot;Slide 31 - &amp;quot; &amp;quot;&quot;/&gt;&lt;property id=&quot;20307&quot; value=&quot;578&quot;/&gt;&lt;/object&gt;&lt;object type=&quot;3&quot; unique_id=&quot;11109&quot;&gt;&lt;property id=&quot;20148&quot; value=&quot;5&quot;/&gt;&lt;property id=&quot;20300&quot; value=&quot;Slide 32 - &amp;quot; &amp;quot;&quot;/&gt;&lt;property id=&quot;20307&quot; value=&quot;579&quot;/&gt;&lt;/object&gt;&lt;object type=&quot;3&quot; unique_id=&quot;11111&quot;&gt;&lt;property id=&quot;20148&quot; value=&quot;5&quot;/&gt;&lt;property id=&quot;20300&quot; value=&quot;Slide 39 - &amp;quot; &amp;quot;&quot;/&gt;&lt;property id=&quot;20307&quot; value=&quot;586&quot;/&gt;&lt;/object&gt;&lt;object type=&quot;3&quot; unique_id=&quot;11113&quot;&gt;&lt;property id=&quot;20148&quot; value=&quot;5&quot;/&gt;&lt;property id=&quot;20300&quot; value=&quot;Slide 40 - &amp;quot; &amp;quot;&quot;/&gt;&lt;property id=&quot;20307&quot; value=&quot;587&quot;/&gt;&lt;/object&gt;&lt;object type=&quot;3&quot; unique_id=&quot;11114&quot;&gt;&lt;property id=&quot;20148&quot; value=&quot;5&quot;/&gt;&lt;property id=&quot;20300&quot; value=&quot;Slide 41 - &amp;quot; &amp;quot;&quot;/&gt;&lt;property id=&quot;20307&quot; value=&quot;588&quot;/&gt;&lt;/object&gt;&lt;object type=&quot;3&quot; unique_id=&quot;11116&quot;&gt;&lt;property id=&quot;20148&quot; value=&quot;5&quot;/&gt;&lt;property id=&quot;20300&quot; value=&quot;Slide 130&quot;/&gt;&lt;property id=&quot;20307&quot; value=&quot;593&quot;/&gt;&lt;/object&gt;&lt;object type=&quot;3&quot; unique_id=&quot;12713&quot;&gt;&lt;property id=&quot;20148&quot; value=&quot;5&quot;/&gt;&lt;property id=&quot;20300&quot; value=&quot;Slide 24 - &amp;quot; &amp;quot;&quot;/&gt;&lt;property id=&quot;20307&quot; value=&quot;259&quot;/&gt;&lt;/object&gt;&lt;object type=&quot;3&quot; unique_id=&quot;12714&quot;&gt;&lt;property id=&quot;20148&quot; value=&quot;5&quot;/&gt;&lt;property id=&quot;20300&quot; value=&quot;Slide 29 - &amp;quot; &amp;quot;&quot;/&gt;&lt;property id=&quot;20307&quot; value=&quot;576&quot;/&gt;&lt;/object&gt;&lt;object type=&quot;3&quot; unique_id=&quot;12715&quot;&gt;&lt;property id=&quot;20148&quot; value=&quot;5&quot;/&gt;&lt;property id=&quot;20300&quot; value=&quot;Slide 33 - &amp;quot; &amp;quot;&quot;/&gt;&lt;property id=&quot;20307&quot; value=&quot;580&quot;/&gt;&lt;/object&gt;&lt;object type=&quot;3&quot; unique_id=&quot;12717&quot;&gt;&lt;property id=&quot;20148&quot; value=&quot;5&quot;/&gt;&lt;property id=&quot;20300&quot; value=&quot;Slide 34&quot;/&gt;&lt;property id=&quot;20307&quot; value=&quot;582&quot;/&gt;&lt;/object&gt;&lt;object type=&quot;3&quot; unique_id=&quot;12718&quot;&gt;&lt;property id=&quot;20148&quot; value=&quot;5&quot;/&gt;&lt;property id=&quot;20300&quot; value=&quot;Slide 36 - &amp;quot; &amp;quot;&quot;/&gt;&lt;property id=&quot;20307&quot; value=&quot;584&quot;/&gt;&lt;/object&gt;&lt;object type=&quot;3&quot; unique_id=&quot;12719&quot;&gt;&lt;property id=&quot;20148&quot; value=&quot;5&quot;/&gt;&lt;property id=&quot;20300&quot; value=&quot;Slide 37 - &amp;quot; &amp;quot;&quot;/&gt;&lt;property id=&quot;20307&quot; value=&quot;585&quot;/&gt;&lt;/object&gt;&lt;object type=&quot;3&quot; unique_id=&quot;12720&quot;&gt;&lt;property id=&quot;20148&quot; value=&quot;5&quot;/&gt;&lt;property id=&quot;20300&quot; value=&quot;Slide 42 - &amp;quot; &amp;quot;&quot;/&gt;&lt;property id=&quot;20307&quot; value=&quot;589&quot;/&gt;&lt;/object&gt;&lt;object type=&quot;3&quot; unique_id=&quot;12721&quot;&gt;&lt;property id=&quot;20148&quot; value=&quot;5&quot;/&gt;&lt;property id=&quot;20300&quot; value=&quot;Slide 43 - &amp;quot; &amp;quot;&quot;/&gt;&lt;property id=&quot;20307&quot; value=&quot;590&quot;/&gt;&lt;/object&gt;&lt;object type=&quot;3&quot; unique_id=&quot;12722&quot;&gt;&lt;property id=&quot;20148&quot; value=&quot;5&quot;/&gt;&lt;property id=&quot;20300&quot; value=&quot;Slide 27 - &amp;quot; &amp;quot;&quot;/&gt;&lt;property id=&quot;20307&quot; value=&quot;591&quot;/&gt;&lt;/object&gt;&lt;object type=&quot;3&quot; unique_id=&quot;12723&quot;&gt;&lt;property id=&quot;20148&quot; value=&quot;5&quot;/&gt;&lt;property id=&quot;20300&quot; value=&quot;Slide 126&quot;/&gt;&lt;property id=&quot;20307&quot; value=&quot;592&quot;/&gt;&lt;/object&gt;&lt;object type=&quot;3&quot; unique_id=&quot;12724&quot;&gt;&lt;property id=&quot;20148&quot; value=&quot;5&quot;/&gt;&lt;property id=&quot;20300&quot; value=&quot;Slide 134&quot;/&gt;&lt;property id=&quot;20307&quot; value=&quot;594&quot;/&gt;&lt;/object&gt;&lt;object type=&quot;3&quot; unique_id=&quot;12725&quot;&gt;&lt;property id=&quot;20148&quot; value=&quot;5&quot;/&gt;&lt;property id=&quot;20300&quot; value=&quot;Slide 182&quot;/&gt;&lt;property id=&quot;20307&quot; value=&quot;595&quot;/&gt;&lt;/object&gt;&lt;object type=&quot;3&quot; unique_id=&quot;12727&quot;&gt;&lt;property id=&quot;20148&quot; value=&quot;5&quot;/&gt;&lt;property id=&quot;20300&quot; value=&quot;Slide 38 - &amp;quot; &amp;quot;&quot;/&gt;&lt;property id=&quot;20307&quot; value=&quot;598&quot;/&gt;&lt;/object&gt;&lt;object type=&quot;3&quot; unique_id=&quot;12728&quot;&gt;&lt;property id=&quot;20148&quot; value=&quot;5&quot;/&gt;&lt;property id=&quot;20300&quot; value=&quot;Slide 172&quot;/&gt;&lt;property id=&quot;20307&quot; value=&quot;599&quot;/&gt;&lt;/object&gt;&lt;object type=&quot;3&quot; unique_id=&quot;12775&quot;&gt;&lt;property id=&quot;20148&quot; value=&quot;5&quot;/&gt;&lt;property id=&quot;20300&quot; value=&quot;Slide 44 - &amp;quot; &amp;quot;&quot;/&gt;&lt;property id=&quot;20307&quot; value=&quot;289&quot;/&gt;&lt;/object&gt;&lt;object type=&quot;3&quot; unique_id=&quot;12776&quot;&gt;&lt;property id=&quot;20148&quot; value=&quot;5&quot;/&gt;&lt;property id=&quot;20300&quot; value=&quot;Slide 45 - &amp;quot; &amp;quot;&quot;/&gt;&lt;property id=&quot;20307&quot; value=&quot;349&quot;/&gt;&lt;/object&gt;&lt;object type=&quot;3&quot; unique_id=&quot;19069&quot;&gt;&lt;property id=&quot;20148&quot; value=&quot;5&quot;/&gt;&lt;property id=&quot;20300&quot; value=&quot;Slide 3 - &amp;quot; &amp;quot;&quot;/&gt;&lt;property id=&quot;20307&quot; value=&quot;290&quot;/&gt;&lt;/object&gt;&lt;object type=&quot;3&quot; unique_id=&quot;19070&quot;&gt;&lt;property id=&quot;20148&quot; value=&quot;5&quot;/&gt;&lt;property id=&quot;20300&quot; value=&quot;Slide 4 - &amp;quot; &amp;quot;&quot;/&gt;&lt;property id=&quot;20307&quot; value=&quot;288&quot;/&gt;&lt;/object&gt;&lt;object type=&quot;3&quot; unique_id=&quot;19071&quot;&gt;&lt;property id=&quot;20148&quot; value=&quot;5&quot;/&gt;&lt;property id=&quot;20300&quot; value=&quot;Slide 5 - &amp;quot; &amp;quot;&quot;/&gt;&lt;property id=&quot;20307&quot; value=&quot;351&quot;/&gt;&lt;/object&gt;&lt;object type=&quot;3&quot; unique_id=&quot;19072&quot;&gt;&lt;property id=&quot;20148&quot; value=&quot;5&quot;/&gt;&lt;property id=&quot;20300&quot; value=&quot;Slide 6 - &amp;quot; &amp;quot;&quot;/&gt;&lt;property id=&quot;20307&quot; value=&quot;352&quot;/&gt;&lt;/object&gt;&lt;object type=&quot;3&quot; unique_id=&quot;19073&quot;&gt;&lt;property id=&quot;20148&quot; value=&quot;5&quot;/&gt;&lt;property id=&quot;20300&quot; value=&quot;Slide 7 - &amp;quot; &amp;quot;&quot;/&gt;&lt;property id=&quot;20307&quot; value=&quot;353&quot;/&gt;&lt;/object&gt;&lt;object type=&quot;3&quot; unique_id=&quot;19074&quot;&gt;&lt;property id=&quot;20148&quot; value=&quot;5&quot;/&gt;&lt;property id=&quot;20300&quot; value=&quot;Slide 8 - &amp;quot; &amp;quot;&quot;/&gt;&lt;property id=&quot;20307&quot; value=&quot;354&quot;/&gt;&lt;/object&gt;&lt;object type=&quot;3&quot; unique_id=&quot;19075&quot;&gt;&lt;property id=&quot;20148&quot; value=&quot;5&quot;/&gt;&lt;property id=&quot;20300&quot; value=&quot;Slide 9 - &amp;quot; &amp;quot;&quot;/&gt;&lt;property id=&quot;20307&quot; value=&quot;355&quot;/&gt;&lt;/object&gt;&lt;object type=&quot;3&quot; unique_id=&quot;19076&quot;&gt;&lt;property id=&quot;20148&quot; value=&quot;5&quot;/&gt;&lt;property id=&quot;20300&quot; value=&quot;Slide 10 - &amp;quot; &amp;quot;&quot;/&gt;&lt;property id=&quot;20307&quot; value=&quot;356&quot;/&gt;&lt;/object&gt;&lt;object type=&quot;3&quot; unique_id=&quot;19077&quot;&gt;&lt;property id=&quot;20148&quot; value=&quot;5&quot;/&gt;&lt;property id=&quot;20300&quot; value=&quot;Slide 11 - &amp;quot; &amp;quot;&quot;/&gt;&lt;property id=&quot;20307&quot; value=&quot;357&quot;/&gt;&lt;/object&gt;&lt;object type=&quot;3&quot; unique_id=&quot;19078&quot;&gt;&lt;property id=&quot;20148&quot; value=&quot;5&quot;/&gt;&lt;property id=&quot;20300&quot; value=&quot;Slide 12 - &amp;quot; &amp;quot;&quot;/&gt;&lt;property id=&quot;20307&quot; value=&quot;358&quot;/&gt;&lt;/object&gt;&lt;object type=&quot;3&quot; unique_id=&quot;19079&quot;&gt;&lt;property id=&quot;20148&quot; value=&quot;5&quot;/&gt;&lt;property id=&quot;20300&quot; value=&quot;Slide 13 - &amp;quot; &amp;quot;&quot;/&gt;&lt;property id=&quot;20307&quot; value=&quot;359&quot;/&gt;&lt;/object&gt;&lt;object type=&quot;3&quot; unique_id=&quot;19080&quot;&gt;&lt;property id=&quot;20148&quot; value=&quot;5&quot;/&gt;&lt;property id=&quot;20300&quot; value=&quot;Slide 14 - &amp;quot; &amp;quot;&quot;/&gt;&lt;property id=&quot;20307&quot; value=&quot;360&quot;/&gt;&lt;/object&gt;&lt;object type=&quot;3&quot; unique_id=&quot;19081&quot;&gt;&lt;property id=&quot;20148&quot; value=&quot;5&quot;/&gt;&lt;property id=&quot;20300&quot; value=&quot;Slide 15 - &amp;quot; &amp;quot;&quot;/&gt;&lt;property id=&quot;20307&quot; value=&quot;361&quot;/&gt;&lt;/object&gt;&lt;object type=&quot;3&quot; unique_id=&quot;19082&quot;&gt;&lt;property id=&quot;20148&quot; value=&quot;5&quot;/&gt;&lt;property id=&quot;20300&quot; value=&quot;Slide 16 - &amp;quot; &amp;quot;&quot;/&gt;&lt;property id=&quot;20307&quot; value=&quot;362&quot;/&gt;&lt;/object&gt;&lt;object type=&quot;3&quot; unique_id=&quot;19083&quot;&gt;&lt;property id=&quot;20148&quot; value=&quot;5&quot;/&gt;&lt;property id=&quot;20300&quot; value=&quot;Slide 17 - &amp;quot; &amp;quot;&quot;/&gt;&lt;property id=&quot;20307&quot; value=&quot;363&quot;/&gt;&lt;/object&gt;&lt;object type=&quot;3&quot; unique_id=&quot;19084&quot;&gt;&lt;property id=&quot;20148&quot; value=&quot;5&quot;/&gt;&lt;property id=&quot;20300&quot; value=&quot;Slide 18 - &amp;quot; &amp;quot;&quot;/&gt;&lt;property id=&quot;20307&quot; value=&quot;364&quot;/&gt;&lt;/object&gt;&lt;object type=&quot;3&quot; unique_id=&quot;19085&quot;&gt;&lt;property id=&quot;20148&quot; value=&quot;5&quot;/&gt;&lt;property id=&quot;20300&quot; value=&quot;Slide 19 - &amp;quot; &amp;quot;&quot;/&gt;&lt;property id=&quot;20307&quot; value=&quot;365&quot;/&gt;&lt;/object&gt;&lt;object type=&quot;3&quot; unique_id=&quot;19086&quot;&gt;&lt;property id=&quot;20148&quot; value=&quot;5&quot;/&gt;&lt;property id=&quot;20300&quot; value=&quot;Slide 20 - &amp;quot; &amp;quot;&quot;/&gt;&lt;property id=&quot;20307&quot; value=&quot;366&quot;/&gt;&lt;/object&gt;&lt;object type=&quot;3&quot; unique_id=&quot;19087&quot;&gt;&lt;property id=&quot;20148&quot; value=&quot;5&quot;/&gt;&lt;property id=&quot;20300&quot; value=&quot;Slide 21 - &amp;quot; &amp;quot;&quot;/&gt;&lt;property id=&quot;20307&quot; value=&quot;367&quot;/&gt;&lt;/object&gt;&lt;object type=&quot;3&quot; unique_id=&quot;19088&quot;&gt;&lt;property id=&quot;20148&quot; value=&quot;5&quot;/&gt;&lt;property id=&quot;20300&quot; value=&quot;Slide 22 - &amp;quot; &amp;quot;&quot;/&gt;&lt;property id=&quot;20307&quot; value=&quot;368&quot;/&gt;&lt;/object&gt;&lt;object type=&quot;3&quot; unique_id=&quot;19089&quot;&gt;&lt;property id=&quot;20148&quot; value=&quot;5&quot;/&gt;&lt;property id=&quot;20300&quot; value=&quot;Slide 23 - &amp;quot; &amp;quot;&quot;/&gt;&lt;property id=&quot;20307&quot; value=&quot;369&quot;/&gt;&lt;/object&gt;&lt;object type=&quot;3&quot; unique_id=&quot;19090&quot;&gt;&lt;property id=&quot;20148&quot; value=&quot;5&quot;/&gt;&lt;property id=&quot;20300&quot; value=&quot;Slide 26 - &amp;quot; &amp;quot;&quot;/&gt;&lt;property id=&quot;20307&quot; value=&quot;574&quot;/&gt;&lt;/object&gt;&lt;object type=&quot;3&quot; unique_id=&quot;19091&quot;&gt;&lt;property id=&quot;20148&quot; value=&quot;5&quot;/&gt;&lt;property id=&quot;20300&quot; value=&quot;Slide 35 - &amp;quot; &amp;quot;&quot;/&gt;&lt;property id=&quot;20307&quot; value=&quot;583&quot;/&gt;&lt;/object&gt;&lt;object type=&quot;3&quot; unique_id=&quot;19092&quot;&gt;&lt;property id=&quot;20148&quot; value=&quot;5&quot;/&gt;&lt;property id=&quot;20300&quot; value=&quot;Slide 46 - &amp;quot; &amp;quot;&quot;/&gt;&lt;property id=&quot;20307&quot; value=&quot;526&quot;/&gt;&lt;/object&gt;&lt;object type=&quot;3&quot; unique_id=&quot;19093&quot;&gt;&lt;property id=&quot;20148&quot; value=&quot;5&quot;/&gt;&lt;property id=&quot;20300&quot; value=&quot;Slide 47 - &amp;quot; &amp;quot;&quot;/&gt;&lt;property id=&quot;20307&quot; value=&quot;388&quot;/&gt;&lt;/object&gt;&lt;object type=&quot;3&quot; unique_id=&quot;19094&quot;&gt;&lt;property id=&quot;20148&quot; value=&quot;5&quot;/&gt;&lt;property id=&quot;20300&quot; value=&quot;Slide 48 - &amp;quot; &amp;quot;&quot;/&gt;&lt;property id=&quot;20307&quot; value=&quot;389&quot;/&gt;&lt;/object&gt;&lt;object type=&quot;3&quot; unique_id=&quot;19095&quot;&gt;&lt;property id=&quot;20148&quot; value=&quot;5&quot;/&gt;&lt;property id=&quot;20300&quot; value=&quot;Slide 49 - &amp;quot; &amp;quot;&quot;/&gt;&lt;property id=&quot;20307&quot; value=&quot;390&quot;/&gt;&lt;/object&gt;&lt;object type=&quot;3&quot; unique_id=&quot;19096&quot;&gt;&lt;property id=&quot;20148&quot; value=&quot;5&quot;/&gt;&lt;property id=&quot;20300&quot; value=&quot;Slide 50 - &amp;quot; &amp;quot;&quot;/&gt;&lt;property id=&quot;20307&quot; value=&quot;391&quot;/&gt;&lt;/object&gt;&lt;object type=&quot;3&quot; unique_id=&quot;19097&quot;&gt;&lt;property id=&quot;20148&quot; value=&quot;5&quot;/&gt;&lt;property id=&quot;20300&quot; value=&quot;Slide 51 - &amp;quot; &amp;quot;&quot;/&gt;&lt;property id=&quot;20307&quot; value=&quot;392&quot;/&gt;&lt;/object&gt;&lt;object type=&quot;3&quot; unique_id=&quot;19098&quot;&gt;&lt;property id=&quot;20148&quot; value=&quot;5&quot;/&gt;&lt;property id=&quot;20300&quot; value=&quot;Slide 52 - &amp;quot; &amp;quot;&quot;/&gt;&lt;property id=&quot;20307&quot; value=&quot;393&quot;/&gt;&lt;/object&gt;&lt;object type=&quot;3&quot; unique_id=&quot;19099&quot;&gt;&lt;property id=&quot;20148&quot; value=&quot;5&quot;/&gt;&lt;property id=&quot;20300&quot; value=&quot;Slide 53 - &amp;quot; &amp;quot;&quot;/&gt;&lt;property id=&quot;20307&quot; value=&quot;394&quot;/&gt;&lt;/object&gt;&lt;object type=&quot;3&quot; unique_id=&quot;19100&quot;&gt;&lt;property id=&quot;20148&quot; value=&quot;5&quot;/&gt;&lt;property id=&quot;20300&quot; value=&quot;Slide 54 - &amp;quot; &amp;quot;&quot;/&gt;&lt;property id=&quot;20307&quot; value=&quot;395&quot;/&gt;&lt;/object&gt;&lt;object type=&quot;3&quot; unique_id=&quot;19101&quot;&gt;&lt;property id=&quot;20148&quot; value=&quot;5&quot;/&gt;&lt;property id=&quot;20300&quot; value=&quot;Slide 55&quot;/&gt;&lt;property id=&quot;20307&quot; value=&quot;396&quot;/&gt;&lt;/object&gt;&lt;object type=&quot;3&quot; unique_id=&quot;19102&quot;&gt;&lt;property id=&quot;20148&quot; value=&quot;5&quot;/&gt;&lt;property id=&quot;20300&quot; value=&quot;Slide 56&quot;/&gt;&lt;property id=&quot;20307&quot; value=&quot;397&quot;/&gt;&lt;/object&gt;&lt;object type=&quot;3&quot; unique_id=&quot;19103&quot;&gt;&lt;property id=&quot;20148&quot; value=&quot;5&quot;/&gt;&lt;property id=&quot;20300&quot; value=&quot;Slide 57&quot;/&gt;&lt;property id=&quot;20307&quot; value=&quot;398&quot;/&gt;&lt;/object&gt;&lt;object type=&quot;3&quot; unique_id=&quot;19104&quot;&gt;&lt;property id=&quot;20148&quot; value=&quot;5&quot;/&gt;&lt;property id=&quot;20300&quot; value=&quot;Slide 58&quot;/&gt;&lt;property id=&quot;20307&quot; value=&quot;399&quot;/&gt;&lt;/object&gt;&lt;object type=&quot;3&quot; unique_id=&quot;19105&quot;&gt;&lt;property id=&quot;20148&quot; value=&quot;5&quot;/&gt;&lt;property id=&quot;20300&quot; value=&quot;Slide 59&quot;/&gt;&lt;property id=&quot;20307&quot; value=&quot;400&quot;/&gt;&lt;/object&gt;&lt;object type=&quot;3&quot; unique_id=&quot;19106&quot;&gt;&lt;property id=&quot;20148&quot; value=&quot;5&quot;/&gt;&lt;property id=&quot;20300&quot; value=&quot;Slide 60&quot;/&gt;&lt;property id=&quot;20307&quot; value=&quot;402&quot;/&gt;&lt;/object&gt;&lt;object type=&quot;3&quot; unique_id=&quot;19107&quot;&gt;&lt;property id=&quot;20148&quot; value=&quot;5&quot;/&gt;&lt;property id=&quot;20300&quot; value=&quot;Slide 61&quot;/&gt;&lt;property id=&quot;20307&quot; value=&quot;403&quot;/&gt;&lt;/object&gt;&lt;object type=&quot;3&quot; unique_id=&quot;19108&quot;&gt;&lt;property id=&quot;20148&quot; value=&quot;5&quot;/&gt;&lt;property id=&quot;20300&quot; value=&quot;Slide 62&quot;/&gt;&lt;property id=&quot;20307&quot; value=&quot;404&quot;/&gt;&lt;/object&gt;&lt;object type=&quot;3&quot; unique_id=&quot;19109&quot;&gt;&lt;property id=&quot;20148&quot; value=&quot;5&quot;/&gt;&lt;property id=&quot;20300&quot; value=&quot;Slide 63&quot;/&gt;&lt;property id=&quot;20307&quot; value=&quot;405&quot;/&gt;&lt;/object&gt;&lt;object type=&quot;3&quot; unique_id=&quot;19110&quot;&gt;&lt;property id=&quot;20148&quot; value=&quot;5&quot;/&gt;&lt;property id=&quot;20300&quot; value=&quot;Slide 64&quot;/&gt;&lt;property id=&quot;20307&quot; value=&quot;406&quot;/&gt;&lt;/object&gt;&lt;object type=&quot;3&quot; unique_id=&quot;19111&quot;&gt;&lt;property id=&quot;20148&quot; value=&quot;5&quot;/&gt;&lt;property id=&quot;20300&quot; value=&quot;Slide 65&quot;/&gt;&lt;property id=&quot;20307&quot; value=&quot;407&quot;/&gt;&lt;/object&gt;&lt;object type=&quot;3&quot; unique_id=&quot;19112&quot;&gt;&lt;property id=&quot;20148&quot; value=&quot;5&quot;/&gt;&lt;property id=&quot;20300&quot; value=&quot;Slide 66&quot;/&gt;&lt;property id=&quot;20307&quot; value=&quot;408&quot;/&gt;&lt;/object&gt;&lt;object type=&quot;3&quot; unique_id=&quot;19113&quot;&gt;&lt;property id=&quot;20148&quot; value=&quot;5&quot;/&gt;&lt;property id=&quot;20300&quot; value=&quot;Slide 67&quot;/&gt;&lt;property id=&quot;20307&quot; value=&quot;410&quot;/&gt;&lt;/object&gt;&lt;object type=&quot;3&quot; unique_id=&quot;19114&quot;&gt;&lt;property id=&quot;20148&quot; value=&quot;5&quot;/&gt;&lt;property id=&quot;20300&quot; value=&quot;Slide 68&quot;/&gt;&lt;property id=&quot;20307&quot; value=&quot;411&quot;/&gt;&lt;/object&gt;&lt;object type=&quot;3&quot; unique_id=&quot;19115&quot;&gt;&lt;property id=&quot;20148&quot; value=&quot;5&quot;/&gt;&lt;property id=&quot;20300&quot; value=&quot;Slide 69&quot;/&gt;&lt;property id=&quot;20307&quot; value=&quot;412&quot;/&gt;&lt;/object&gt;&lt;object type=&quot;3&quot; unique_id=&quot;19116&quot;&gt;&lt;property id=&quot;20148&quot; value=&quot;5&quot;/&gt;&lt;property id=&quot;20300&quot; value=&quot;Slide 70&quot;/&gt;&lt;property id=&quot;20307&quot; value=&quot;413&quot;/&gt;&lt;/object&gt;&lt;object type=&quot;3&quot; unique_id=&quot;19117&quot;&gt;&lt;property id=&quot;20148&quot; value=&quot;5&quot;/&gt;&lt;property id=&quot;20300&quot; value=&quot;Slide 71&quot;/&gt;&lt;property id=&quot;20307&quot; value=&quot;414&quot;/&gt;&lt;/object&gt;&lt;object type=&quot;3&quot; unique_id=&quot;19118&quot;&gt;&lt;property id=&quot;20148&quot; value=&quot;5&quot;/&gt;&lt;property id=&quot;20300&quot; value=&quot;Slide 72&quot;/&gt;&lt;property id=&quot;20307&quot; value=&quot;415&quot;/&gt;&lt;/object&gt;&lt;object type=&quot;3&quot; unique_id=&quot;19119&quot;&gt;&lt;property id=&quot;20148&quot; value=&quot;5&quot;/&gt;&lt;property id=&quot;20300&quot; value=&quot;Slide 73&quot;/&gt;&lt;property id=&quot;20307&quot; value=&quot;416&quot;/&gt;&lt;/object&gt;&lt;object type=&quot;3&quot; unique_id=&quot;19120&quot;&gt;&lt;property id=&quot;20148&quot; value=&quot;5&quot;/&gt;&lt;property id=&quot;20300&quot; value=&quot;Slide 74&quot;/&gt;&lt;property id=&quot;20307&quot; value=&quot;417&quot;/&gt;&lt;/object&gt;&lt;object type=&quot;3&quot; unique_id=&quot;19121&quot;&gt;&lt;property id=&quot;20148&quot; value=&quot;5&quot;/&gt;&lt;property id=&quot;20300&quot; value=&quot;Slide 75&quot;/&gt;&lt;property id=&quot;20307&quot; value=&quot;418&quot;/&gt;&lt;/object&gt;&lt;object type=&quot;3&quot; unique_id=&quot;19122&quot;&gt;&lt;property id=&quot;20148&quot; value=&quot;5&quot;/&gt;&lt;property id=&quot;20300&quot; value=&quot;Slide 76&quot;/&gt;&lt;property id=&quot;20307&quot; value=&quot;419&quot;/&gt;&lt;/object&gt;&lt;object type=&quot;3&quot; unique_id=&quot;19123&quot;&gt;&lt;property id=&quot;20148&quot; value=&quot;5&quot;/&gt;&lt;property id=&quot;20300&quot; value=&quot;Slide 77&quot;/&gt;&lt;property id=&quot;20307&quot; value=&quot;527&quot;/&gt;&lt;/object&gt;&lt;object type=&quot;3&quot; unique_id=&quot;19124&quot;&gt;&lt;property id=&quot;20148&quot; value=&quot;5&quot;/&gt;&lt;property id=&quot;20300&quot; value=&quot;Slide 78&quot;/&gt;&lt;property id=&quot;20307&quot; value=&quot;421&quot;/&gt;&lt;/object&gt;&lt;object type=&quot;3&quot; unique_id=&quot;19125&quot;&gt;&lt;property id=&quot;20148&quot; value=&quot;5&quot;/&gt;&lt;property id=&quot;20300&quot; value=&quot;Slide 79&quot;/&gt;&lt;property id=&quot;20307&quot; value=&quot;422&quot;/&gt;&lt;/object&gt;&lt;object type=&quot;3&quot; unique_id=&quot;19126&quot;&gt;&lt;property id=&quot;20148&quot; value=&quot;5&quot;/&gt;&lt;property id=&quot;20300&quot; value=&quot;Slide 80&quot;/&gt;&lt;property id=&quot;20307&quot; value=&quot;423&quot;/&gt;&lt;/object&gt;&lt;object type=&quot;3&quot; unique_id=&quot;19127&quot;&gt;&lt;property id=&quot;20148&quot; value=&quot;5&quot;/&gt;&lt;property id=&quot;20300&quot; value=&quot;Slide 81&quot;/&gt;&lt;property id=&quot;20307&quot; value=&quot;424&quot;/&gt;&lt;/object&gt;&lt;object type=&quot;3&quot; unique_id=&quot;19128&quot;&gt;&lt;property id=&quot;20148&quot; value=&quot;5&quot;/&gt;&lt;property id=&quot;20300&quot; value=&quot;Slide 82&quot;/&gt;&lt;property id=&quot;20307&quot; value=&quot;532&quot;/&gt;&lt;/object&gt;&lt;object type=&quot;3&quot; unique_id=&quot;19129&quot;&gt;&lt;property id=&quot;20148&quot; value=&quot;5&quot;/&gt;&lt;property id=&quot;20300&quot; value=&quot;Slide 83&quot;/&gt;&lt;property id=&quot;20307&quot; value=&quot;425&quot;/&gt;&lt;/object&gt;&lt;object type=&quot;3&quot; unique_id=&quot;19130&quot;&gt;&lt;property id=&quot;20148&quot; value=&quot;5&quot;/&gt;&lt;property id=&quot;20300&quot; value=&quot;Slide 84&quot;/&gt;&lt;property id=&quot;20307&quot; value=&quot;426&quot;/&gt;&lt;/object&gt;&lt;object type=&quot;3&quot; unique_id=&quot;19131&quot;&gt;&lt;property id=&quot;20148&quot; value=&quot;5&quot;/&gt;&lt;property id=&quot;20300&quot; value=&quot;Slide 85&quot;/&gt;&lt;property id=&quot;20307&quot; value=&quot;528&quot;/&gt;&lt;/object&gt;&lt;object type=&quot;3&quot; unique_id=&quot;19132&quot;&gt;&lt;property id=&quot;20148&quot; value=&quot;5&quot;/&gt;&lt;property id=&quot;20300&quot; value=&quot;Slide 86&quot;/&gt;&lt;property id=&quot;20307&quot; value=&quot;428&quot;/&gt;&lt;/object&gt;&lt;object type=&quot;3&quot; unique_id=&quot;19133&quot;&gt;&lt;property id=&quot;20148&quot; value=&quot;5&quot;/&gt;&lt;property id=&quot;20300&quot; value=&quot;Slide 87&quot;/&gt;&lt;property id=&quot;20307&quot; value=&quot;429&quot;/&gt;&lt;/object&gt;&lt;object type=&quot;3&quot; unique_id=&quot;19134&quot;&gt;&lt;property id=&quot;20148&quot; value=&quot;5&quot;/&gt;&lt;property id=&quot;20300&quot; value=&quot;Slide 88 - &amp;quot; &amp;quot;&quot;/&gt;&lt;property id=&quot;20307&quot; value=&quot;347&quot;/&gt;&lt;/object&gt;&lt;object type=&quot;3&quot; unique_id=&quot;19135&quot;&gt;&lt;property id=&quot;20148&quot; value=&quot;5&quot;/&gt;&lt;property id=&quot;20300&quot; value=&quot;Slide 89 - &amp;quot; &amp;quot;&quot;/&gt;&lt;property id=&quot;20307&quot; value=&quot;350&quot;/&gt;&lt;/object&gt;&lt;object type=&quot;3&quot; unique_id=&quot;19136&quot;&gt;&lt;property id=&quot;20148&quot; value=&quot;5&quot;/&gt;&lt;property id=&quot;20300&quot; value=&quot;Slide 90 - &amp;quot; &amp;quot;&quot;/&gt;&lt;property id=&quot;20307&quot; value=&quot;430&quot;/&gt;&lt;/object&gt;&lt;object type=&quot;3&quot; unique_id=&quot;19137&quot;&gt;&lt;property id=&quot;20148&quot; value=&quot;5&quot;/&gt;&lt;property id=&quot;20300&quot; value=&quot;Slide 91 - &amp;quot; &amp;quot;&quot;/&gt;&lt;property id=&quot;20307&quot; value=&quot;431&quot;/&gt;&lt;/object&gt;&lt;object type=&quot;3&quot; unique_id=&quot;19138&quot;&gt;&lt;property id=&quot;20148&quot; value=&quot;5&quot;/&gt;&lt;property id=&quot;20300&quot; value=&quot;Slide 92 - &amp;quot; &amp;quot;&quot;/&gt;&lt;property id=&quot;20307&quot; value=&quot;432&quot;/&gt;&lt;/object&gt;&lt;object type=&quot;3&quot; unique_id=&quot;19139&quot;&gt;&lt;property id=&quot;20148&quot; value=&quot;5&quot;/&gt;&lt;property id=&quot;20300&quot; value=&quot;Slide 93 - &amp;quot; &amp;quot;&quot;/&gt;&lt;property id=&quot;20307&quot; value=&quot;433&quot;/&gt;&lt;/object&gt;&lt;object type=&quot;3&quot; unique_id=&quot;19140&quot;&gt;&lt;property id=&quot;20148&quot; value=&quot;5&quot;/&gt;&lt;property id=&quot;20300&quot; value=&quot;Slide 94 - &amp;quot; &amp;quot;&quot;/&gt;&lt;property id=&quot;20307&quot; value=&quot;434&quot;/&gt;&lt;/object&gt;&lt;object type=&quot;3&quot; unique_id=&quot;19141&quot;&gt;&lt;property id=&quot;20148&quot; value=&quot;5&quot;/&gt;&lt;property id=&quot;20300&quot; value=&quot;Slide 96 - &amp;quot; &amp;quot;&quot;/&gt;&lt;property id=&quot;20307&quot; value=&quot;435&quot;/&gt;&lt;/object&gt;&lt;object type=&quot;3&quot; unique_id=&quot;19142&quot;&gt;&lt;property id=&quot;20148&quot; value=&quot;5&quot;/&gt;&lt;property id=&quot;20300&quot; value=&quot;Slide 97 - &amp;quot; &amp;quot;&quot;/&gt;&lt;property id=&quot;20307&quot; value=&quot;436&quot;/&gt;&lt;/object&gt;&lt;object type=&quot;3&quot; unique_id=&quot;19143&quot;&gt;&lt;property id=&quot;20148&quot; value=&quot;5&quot;/&gt;&lt;property id=&quot;20300&quot; value=&quot;Slide 98 - &amp;quot; &amp;quot;&quot;/&gt;&lt;property id=&quot;20307&quot; value=&quot;437&quot;/&gt;&lt;/object&gt;&lt;object type=&quot;3&quot; unique_id=&quot;19144&quot;&gt;&lt;property id=&quot;20148&quot; value=&quot;5&quot;/&gt;&lt;property id=&quot;20300&quot; value=&quot;Slide 99 - &amp;quot; &amp;quot;&quot;/&gt;&lt;property id=&quot;20307&quot; value=&quot;438&quot;/&gt;&lt;/object&gt;&lt;object type=&quot;3&quot; unique_id=&quot;19145&quot;&gt;&lt;property id=&quot;20148&quot; value=&quot;5&quot;/&gt;&lt;property id=&quot;20300&quot; value=&quot;Slide 100 - &amp;quot; &amp;quot;&quot;/&gt;&lt;property id=&quot;20307&quot; value=&quot;439&quot;/&gt;&lt;/object&gt;&lt;object type=&quot;3&quot; unique_id=&quot;19146&quot;&gt;&lt;property id=&quot;20148&quot; value=&quot;5&quot;/&gt;&lt;property id=&quot;20300&quot; value=&quot;Slide 101 - &amp;quot; &amp;quot;&quot;/&gt;&lt;property id=&quot;20307&quot; value=&quot;440&quot;/&gt;&lt;/object&gt;&lt;object type=&quot;3&quot; unique_id=&quot;19147&quot;&gt;&lt;property id=&quot;20148&quot; value=&quot;5&quot;/&gt;&lt;property id=&quot;20300&quot; value=&quot;Slide 102 - &amp;quot; &amp;quot;&quot;/&gt;&lt;property id=&quot;20307&quot; value=&quot;441&quot;/&gt;&lt;/object&gt;&lt;object type=&quot;3&quot; unique_id=&quot;19148&quot;&gt;&lt;property id=&quot;20148&quot; value=&quot;5&quot;/&gt;&lt;property id=&quot;20300&quot; value=&quot;Slide 103 - &amp;quot; &amp;quot;&quot;/&gt;&lt;property id=&quot;20307&quot; value=&quot;443&quot;/&gt;&lt;/object&gt;&lt;object type=&quot;3&quot; unique_id=&quot;19149&quot;&gt;&lt;property id=&quot;20148&quot; value=&quot;5&quot;/&gt;&lt;property id=&quot;20300&quot; value=&quot;Slide 104 - &amp;quot; &amp;quot;&quot;/&gt;&lt;property id=&quot;20307&quot; value=&quot;445&quot;/&gt;&lt;/object&gt;&lt;object type=&quot;3&quot; unique_id=&quot;19150&quot;&gt;&lt;property id=&quot;20148&quot; value=&quot;5&quot;/&gt;&lt;property id=&quot;20300&quot; value=&quot;Slide 105 - &amp;quot; &amp;quot;&quot;/&gt;&lt;property id=&quot;20307&quot; value=&quot;446&quot;/&gt;&lt;/object&gt;&lt;object type=&quot;3&quot; unique_id=&quot;19151&quot;&gt;&lt;property id=&quot;20148&quot; value=&quot;5&quot;/&gt;&lt;property id=&quot;20300&quot; value=&quot;Slide 106 - &amp;quot; &amp;quot;&quot;/&gt;&lt;property id=&quot;20307&quot; value=&quot;447&quot;/&gt;&lt;/object&gt;&lt;object type=&quot;3&quot; unique_id=&quot;19152&quot;&gt;&lt;property id=&quot;20148&quot; value=&quot;5&quot;/&gt;&lt;property id=&quot;20300&quot; value=&quot;Slide 107 - &amp;quot; &amp;quot;&quot;/&gt;&lt;property id=&quot;20307&quot; value=&quot;448&quot;/&gt;&lt;/object&gt;&lt;object type=&quot;3&quot; unique_id=&quot;19153&quot;&gt;&lt;property id=&quot;20148&quot; value=&quot;5&quot;/&gt;&lt;property id=&quot;20300&quot; value=&quot;Slide 108 - &amp;quot; &amp;quot;&quot;/&gt;&lt;property id=&quot;20307&quot; value=&quot;449&quot;/&gt;&lt;/object&gt;&lt;object type=&quot;3&quot; unique_id=&quot;19154&quot;&gt;&lt;property id=&quot;20148&quot; value=&quot;5&quot;/&gt;&lt;property id=&quot;20300&quot; value=&quot;Slide 109 - &amp;quot; &amp;quot;&quot;/&gt;&lt;property id=&quot;20307&quot; value=&quot;450&quot;/&gt;&lt;/object&gt;&lt;object type=&quot;3&quot; unique_id=&quot;19155&quot;&gt;&lt;property id=&quot;20148&quot; value=&quot;5&quot;/&gt;&lt;property id=&quot;20300&quot; value=&quot;Slide 110 - &amp;quot; &amp;quot;&quot;/&gt;&lt;property id=&quot;20307&quot; value=&quot;529&quot;/&gt;&lt;/object&gt;&lt;object type=&quot;3&quot; unique_id=&quot;19156&quot;&gt;&lt;property id=&quot;20148&quot; value=&quot;5&quot;/&gt;&lt;property id=&quot;20300&quot; value=&quot;Slide 111 - &amp;quot; &amp;quot;&quot;/&gt;&lt;property id=&quot;20307&quot; value=&quot;530&quot;/&gt;&lt;/object&gt;&lt;object type=&quot;3&quot; unique_id=&quot;19157&quot;&gt;&lt;property id=&quot;20148&quot; value=&quot;5&quot;/&gt;&lt;property id=&quot;20300&quot; value=&quot;Slide 112 - &amp;quot; &amp;quot;&quot;/&gt;&lt;property id=&quot;20307&quot; value=&quot;531&quot;/&gt;&lt;/object&gt;&lt;object type=&quot;3&quot; unique_id=&quot;19158&quot;&gt;&lt;property id=&quot;20148&quot; value=&quot;5&quot;/&gt;&lt;property id=&quot;20300&quot; value=&quot;Slide 113 - &amp;quot; &amp;quot;&quot;/&gt;&lt;property id=&quot;20307&quot; value=&quot;454&quot;/&gt;&lt;/object&gt;&lt;object type=&quot;3&quot; unique_id=&quot;19159&quot;&gt;&lt;property id=&quot;20148&quot; value=&quot;5&quot;/&gt;&lt;property id=&quot;20300&quot; value=&quot;Slide 114&quot;/&gt;&lt;property id=&quot;20307&quot; value=&quot;455&quot;/&gt;&lt;/object&gt;&lt;object type=&quot;3&quot; unique_id=&quot;19160&quot;&gt;&lt;property id=&quot;20148&quot; value=&quot;5&quot;/&gt;&lt;property id=&quot;20300&quot; value=&quot;Slide 115&quot;/&gt;&lt;property id=&quot;20307&quot; value=&quot;456&quot;/&gt;&lt;/object&gt;&lt;object type=&quot;3&quot; unique_id=&quot;19161&quot;&gt;&lt;property id=&quot;20148&quot; value=&quot;5&quot;/&gt;&lt;property id=&quot;20300&quot; value=&quot;Slide 116&quot;/&gt;&lt;property id=&quot;20307&quot; value=&quot;457&quot;/&gt;&lt;/object&gt;&lt;object type=&quot;3&quot; unique_id=&quot;19162&quot;&gt;&lt;property id=&quot;20148&quot; value=&quot;5&quot;/&gt;&lt;property id=&quot;20300&quot; value=&quot;Slide 117&quot;/&gt;&lt;property id=&quot;20307&quot; value=&quot;458&quot;/&gt;&lt;/object&gt;&lt;object type=&quot;3&quot; unique_id=&quot;19163&quot;&gt;&lt;property id=&quot;20148&quot; value=&quot;5&quot;/&gt;&lt;property id=&quot;20300&quot; value=&quot;Slide 118&quot;/&gt;&lt;property id=&quot;20307&quot; value=&quot;459&quot;/&gt;&lt;/object&gt;&lt;object type=&quot;3&quot; unique_id=&quot;19164&quot;&gt;&lt;property id=&quot;20148&quot; value=&quot;5&quot;/&gt;&lt;property id=&quot;20300&quot; value=&quot;Slide 119&quot;/&gt;&lt;property id=&quot;20307&quot; value=&quot;460&quot;/&gt;&lt;/object&gt;&lt;object type=&quot;3&quot; unique_id=&quot;19165&quot;&gt;&lt;property id=&quot;20148&quot; value=&quot;5&quot;/&gt;&lt;property id=&quot;20300&quot; value=&quot;Slide 120&quot;/&gt;&lt;property id=&quot;20307&quot; value=&quot;461&quot;/&gt;&lt;/object&gt;&lt;object type=&quot;3&quot; unique_id=&quot;19166&quot;&gt;&lt;property id=&quot;20148&quot; value=&quot;5&quot;/&gt;&lt;property id=&quot;20300&quot; value=&quot;Slide 121&quot;/&gt;&lt;property id=&quot;20307&quot; value=&quot;462&quot;/&gt;&lt;/object&gt;&lt;object type=&quot;3&quot; unique_id=&quot;19167&quot;&gt;&lt;property id=&quot;20148&quot; value=&quot;5&quot;/&gt;&lt;property id=&quot;20300&quot; value=&quot;Slide 122&quot;/&gt;&lt;property id=&quot;20307&quot; value=&quot;463&quot;/&gt;&lt;/object&gt;&lt;object type=&quot;3&quot; unique_id=&quot;19168&quot;&gt;&lt;property id=&quot;20148&quot; value=&quot;5&quot;/&gt;&lt;property id=&quot;20300&quot; value=&quot;Slide 123&quot;/&gt;&lt;property id=&quot;20307&quot; value=&quot;464&quot;/&gt;&lt;/object&gt;&lt;object type=&quot;3&quot; unique_id=&quot;19169&quot;&gt;&lt;property id=&quot;20148&quot; value=&quot;5&quot;/&gt;&lt;property id=&quot;20300&quot; value=&quot;Slide 124&quot;/&gt;&lt;property id=&quot;20307&quot; value=&quot;465&quot;/&gt;&lt;/object&gt;&lt;object type=&quot;3&quot; unique_id=&quot;19170&quot;&gt;&lt;property id=&quot;20148&quot; value=&quot;5&quot;/&gt;&lt;property id=&quot;20300&quot; value=&quot;Slide 125&quot;/&gt;&lt;property id=&quot;20307&quot; value=&quot;466&quot;/&gt;&lt;/object&gt;&lt;object type=&quot;3&quot; unique_id=&quot;19171&quot;&gt;&lt;property id=&quot;20148&quot; value=&quot;5&quot;/&gt;&lt;property id=&quot;20300&quot; value=&quot;Slide 127&quot;/&gt;&lt;property id=&quot;20307&quot; value=&quot;467&quot;/&gt;&lt;/object&gt;&lt;object type=&quot;3&quot; unique_id=&quot;19172&quot;&gt;&lt;property id=&quot;20148&quot; value=&quot;5&quot;/&gt;&lt;property id=&quot;20300&quot; value=&quot;Slide 128&quot;/&gt;&lt;property id=&quot;20307&quot; value=&quot;468&quot;/&gt;&lt;/object&gt;&lt;object type=&quot;3&quot; unique_id=&quot;19173&quot;&gt;&lt;property id=&quot;20148&quot; value=&quot;5&quot;/&gt;&lt;property id=&quot;20300&quot; value=&quot;Slide 129&quot;/&gt;&lt;property id=&quot;20307&quot; value=&quot;469&quot;/&gt;&lt;/object&gt;&lt;object type=&quot;3&quot; unique_id=&quot;19174&quot;&gt;&lt;property id=&quot;20148&quot; value=&quot;5&quot;/&gt;&lt;property id=&quot;20300&quot; value=&quot;Slide 131&quot;/&gt;&lt;property id=&quot;20307&quot; value=&quot;470&quot;/&gt;&lt;/object&gt;&lt;object type=&quot;3&quot; unique_id=&quot;19175&quot;&gt;&lt;property id=&quot;20148&quot; value=&quot;5&quot;/&gt;&lt;property id=&quot;20300&quot; value=&quot;Slide 132&quot;/&gt;&lt;property id=&quot;20307&quot; value=&quot;471&quot;/&gt;&lt;/object&gt;&lt;object type=&quot;3&quot; unique_id=&quot;19176&quot;&gt;&lt;property id=&quot;20148&quot; value=&quot;5&quot;/&gt;&lt;property id=&quot;20300&quot; value=&quot;Slide 133&quot;/&gt;&lt;property id=&quot;20307&quot; value=&quot;472&quot;/&gt;&lt;/object&gt;&lt;object type=&quot;3&quot; unique_id=&quot;19177&quot;&gt;&lt;property id=&quot;20148&quot; value=&quot;5&quot;/&gt;&lt;property id=&quot;20300&quot; value=&quot;Slide 135&quot;/&gt;&lt;property id=&quot;20307&quot; value=&quot;473&quot;/&gt;&lt;/object&gt;&lt;object type=&quot;3&quot; unique_id=&quot;19178&quot;&gt;&lt;property id=&quot;20148&quot; value=&quot;5&quot;/&gt;&lt;property id=&quot;20300&quot; value=&quot;Slide 136&quot;/&gt;&lt;property id=&quot;20307&quot; value=&quot;474&quot;/&gt;&lt;/object&gt;&lt;object type=&quot;3&quot; unique_id=&quot;19179&quot;&gt;&lt;property id=&quot;20148&quot; value=&quot;5&quot;/&gt;&lt;property id=&quot;20300&quot; value=&quot;Slide 137&quot;/&gt;&lt;property id=&quot;20307&quot; value=&quot;475&quot;/&gt;&lt;/object&gt;&lt;object type=&quot;3&quot; unique_id=&quot;19180&quot;&gt;&lt;property id=&quot;20148&quot; value=&quot;5&quot;/&gt;&lt;property id=&quot;20300&quot; value=&quot;Slide 138&quot;/&gt;&lt;property id=&quot;20307&quot; value=&quot;476&quot;/&gt;&lt;/object&gt;&lt;object type=&quot;3&quot; unique_id=&quot;19181&quot;&gt;&lt;property id=&quot;20148&quot; value=&quot;5&quot;/&gt;&lt;property id=&quot;20300&quot; value=&quot;Slide 139&quot;/&gt;&lt;property id=&quot;20307&quot; value=&quot;477&quot;/&gt;&lt;/object&gt;&lt;object type=&quot;3&quot; unique_id=&quot;19182&quot;&gt;&lt;property id=&quot;20148&quot; value=&quot;5&quot;/&gt;&lt;property id=&quot;20300&quot; value=&quot;Slide 140&quot;/&gt;&lt;property id=&quot;20307&quot; value=&quot;478&quot;/&gt;&lt;/object&gt;&lt;object type=&quot;3&quot; unique_id=&quot;19183&quot;&gt;&lt;property id=&quot;20148&quot; value=&quot;5&quot;/&gt;&lt;property id=&quot;20300&quot; value=&quot;Slide 141&quot;/&gt;&lt;property id=&quot;20307&quot; value=&quot;479&quot;/&gt;&lt;/object&gt;&lt;object type=&quot;3&quot; unique_id=&quot;19184&quot;&gt;&lt;property id=&quot;20148&quot; value=&quot;5&quot;/&gt;&lt;property id=&quot;20300&quot; value=&quot;Slide 142&quot;/&gt;&lt;property id=&quot;20307&quot; value=&quot;481&quot;/&gt;&lt;/object&gt;&lt;object type=&quot;3&quot; unique_id=&quot;19185&quot;&gt;&lt;property id=&quot;20148&quot; value=&quot;5&quot;/&gt;&lt;property id=&quot;20300&quot; value=&quot;Slide 143&quot;/&gt;&lt;property id=&quot;20307&quot; value=&quot;482&quot;/&gt;&lt;/object&gt;&lt;object type=&quot;3&quot; unique_id=&quot;19186&quot;&gt;&lt;property id=&quot;20148&quot; value=&quot;5&quot;/&gt;&lt;property id=&quot;20300&quot; value=&quot;Slide 144&quot;/&gt;&lt;property id=&quot;20307&quot; value=&quot;483&quot;/&gt;&lt;/object&gt;&lt;object type=&quot;3&quot; unique_id=&quot;19187&quot;&gt;&lt;property id=&quot;20148&quot; value=&quot;5&quot;/&gt;&lt;property id=&quot;20300&quot; value=&quot;Slide 145&quot;/&gt;&lt;property id=&quot;20307&quot; value=&quot;484&quot;/&gt;&lt;/object&gt;&lt;object type=&quot;3&quot; unique_id=&quot;19188&quot;&gt;&lt;property id=&quot;20148&quot; value=&quot;5&quot;/&gt;&lt;property id=&quot;20300&quot; value=&quot;Slide 146&quot;/&gt;&lt;property id=&quot;20307&quot; value=&quot;485&quot;/&gt;&lt;/object&gt;&lt;object type=&quot;3&quot; unique_id=&quot;19189&quot;&gt;&lt;property id=&quot;20148&quot; value=&quot;5&quot;/&gt;&lt;property id=&quot;20300&quot; value=&quot;Slide 147&quot;/&gt;&lt;property id=&quot;20307&quot; value=&quot;486&quot;/&gt;&lt;/object&gt;&lt;object type=&quot;3&quot; unique_id=&quot;19190&quot;&gt;&lt;property id=&quot;20148&quot; value=&quot;5&quot;/&gt;&lt;property id=&quot;20300&quot; value=&quot;Slide 148&quot;/&gt;&lt;property id=&quot;20307&quot; value=&quot;487&quot;/&gt;&lt;/object&gt;&lt;object type=&quot;3&quot; unique_id=&quot;19191&quot;&gt;&lt;property id=&quot;20148&quot; value=&quot;5&quot;/&gt;&lt;property id=&quot;20300&quot; value=&quot;Slide 149&quot;/&gt;&lt;property id=&quot;20307&quot; value=&quot;488&quot;/&gt;&lt;/object&gt;&lt;object type=&quot;3&quot; unique_id=&quot;19192&quot;&gt;&lt;property id=&quot;20148&quot; value=&quot;5&quot;/&gt;&lt;property id=&quot;20300&quot; value=&quot;Slide 150&quot;/&gt;&lt;property id=&quot;20307&quot; value=&quot;489&quot;/&gt;&lt;/object&gt;&lt;object type=&quot;3&quot; unique_id=&quot;19193&quot;&gt;&lt;property id=&quot;20148&quot; value=&quot;5&quot;/&gt;&lt;property id=&quot;20300&quot; value=&quot;Slide 151&quot;/&gt;&lt;property id=&quot;20307&quot; value=&quot;490&quot;/&gt;&lt;/object&gt;&lt;object type=&quot;3&quot; unique_id=&quot;19194&quot;&gt;&lt;property id=&quot;20148&quot; value=&quot;5&quot;/&gt;&lt;property id=&quot;20300&quot; value=&quot;Slide 152&quot;/&gt;&lt;property id=&quot;20307&quot; value=&quot;491&quot;/&gt;&lt;/object&gt;&lt;object type=&quot;3&quot; unique_id=&quot;19195&quot;&gt;&lt;property id=&quot;20148&quot; value=&quot;5&quot;/&gt;&lt;property id=&quot;20300&quot; value=&quot;Slide 153&quot;/&gt;&lt;property id=&quot;20307&quot; value=&quot;492&quot;/&gt;&lt;/object&gt;&lt;object type=&quot;3&quot; unique_id=&quot;19196&quot;&gt;&lt;property id=&quot;20148&quot; value=&quot;5&quot;/&gt;&lt;property id=&quot;20300&quot; value=&quot;Slide 154&quot;/&gt;&lt;property id=&quot;20307&quot; value=&quot;493&quot;/&gt;&lt;/object&gt;&lt;object type=&quot;3&quot; unique_id=&quot;19197&quot;&gt;&lt;property id=&quot;20148&quot; value=&quot;5&quot;/&gt;&lt;property id=&quot;20300&quot; value=&quot;Slide 155&quot;/&gt;&lt;property id=&quot;20307&quot; value=&quot;494&quot;/&gt;&lt;/object&gt;&lt;object type=&quot;3&quot; unique_id=&quot;19198&quot;&gt;&lt;property id=&quot;20148&quot; value=&quot;5&quot;/&gt;&lt;property id=&quot;20300&quot; value=&quot;Slide 156&quot;/&gt;&lt;property id=&quot;20307&quot; value=&quot;495&quot;/&gt;&lt;/object&gt;&lt;object type=&quot;3&quot; unique_id=&quot;19199&quot;&gt;&lt;property id=&quot;20148&quot; value=&quot;5&quot;/&gt;&lt;property id=&quot;20300&quot; value=&quot;Slide 157&quot;/&gt;&lt;property id=&quot;20307&quot; value=&quot;496&quot;/&gt;&lt;/object&gt;&lt;object type=&quot;3&quot; unique_id=&quot;19200&quot;&gt;&lt;property id=&quot;20148&quot; value=&quot;5&quot;/&gt;&lt;property id=&quot;20300&quot; value=&quot;Slide 158&quot;/&gt;&lt;property id=&quot;20307&quot; value=&quot;497&quot;/&gt;&lt;/object&gt;&lt;object type=&quot;3&quot; unique_id=&quot;19201&quot;&gt;&lt;property id=&quot;20148&quot; value=&quot;5&quot;/&gt;&lt;property id=&quot;20300&quot; value=&quot;Slide 159&quot;/&gt;&lt;property id=&quot;20307&quot; value=&quot;498&quot;/&gt;&lt;/object&gt;&lt;object type=&quot;3&quot; unique_id=&quot;19202&quot;&gt;&lt;property id=&quot;20148&quot; value=&quot;5&quot;/&gt;&lt;property id=&quot;20300&quot; value=&quot;Slide 160&quot;/&gt;&lt;property id=&quot;20307&quot; value=&quot;499&quot;/&gt;&lt;/object&gt;&lt;object type=&quot;3&quot; unique_id=&quot;19203&quot;&gt;&lt;property id=&quot;20148&quot; value=&quot;5&quot;/&gt;&lt;property id=&quot;20300&quot; value=&quot;Slide 161&quot;/&gt;&lt;property id=&quot;20307&quot; value=&quot;500&quot;/&gt;&lt;/object&gt;&lt;object type=&quot;3&quot; unique_id=&quot;19204&quot;&gt;&lt;property id=&quot;20148&quot; value=&quot;5&quot;/&gt;&lt;property id=&quot;20300&quot; value=&quot;Slide 162&quot;/&gt;&lt;property id=&quot;20307&quot; value=&quot;502&quot;/&gt;&lt;/object&gt;&lt;object type=&quot;3&quot; unique_id=&quot;19205&quot;&gt;&lt;property id=&quot;20148&quot; value=&quot;5&quot;/&gt;&lt;property id=&quot;20300&quot; value=&quot;Slide 163&quot;/&gt;&lt;property id=&quot;20307&quot; value=&quot;503&quot;/&gt;&lt;/object&gt;&lt;object type=&quot;3&quot; unique_id=&quot;19206&quot;&gt;&lt;property id=&quot;20148&quot; value=&quot;5&quot;/&gt;&lt;property id=&quot;20300&quot; value=&quot;Slide 164&quot;/&gt;&lt;property id=&quot;20307&quot; value=&quot;504&quot;/&gt;&lt;/object&gt;&lt;object type=&quot;3&quot; unique_id=&quot;19207&quot;&gt;&lt;property id=&quot;20148&quot; value=&quot;5&quot;/&gt;&lt;property id=&quot;20300&quot; value=&quot;Slide 165&quot;/&gt;&lt;property id=&quot;20307&quot; value=&quot;505&quot;/&gt;&lt;/object&gt;&lt;object type=&quot;3&quot; unique_id=&quot;19208&quot;&gt;&lt;property id=&quot;20148&quot; value=&quot;5&quot;/&gt;&lt;property id=&quot;20300&quot; value=&quot;Slide 166&quot;/&gt;&lt;property id=&quot;20307&quot; value=&quot;506&quot;/&gt;&lt;/object&gt;&lt;object type=&quot;3&quot; unique_id=&quot;19209&quot;&gt;&lt;property id=&quot;20148&quot; value=&quot;5&quot;/&gt;&lt;property id=&quot;20300&quot; value=&quot;Slide 167&quot;/&gt;&lt;property id=&quot;20307&quot; value=&quot;507&quot;/&gt;&lt;/object&gt;&lt;object type=&quot;3&quot; unique_id=&quot;19210&quot;&gt;&lt;property id=&quot;20148&quot; value=&quot;5&quot;/&gt;&lt;property id=&quot;20300&quot; value=&quot;Slide 168&quot;/&gt;&lt;property id=&quot;20307&quot; value=&quot;508&quot;/&gt;&lt;/object&gt;&lt;object type=&quot;3&quot; unique_id=&quot;19211&quot;&gt;&lt;property id=&quot;20148&quot; value=&quot;5&quot;/&gt;&lt;property id=&quot;20300&quot; value=&quot;Slide 169&quot;/&gt;&lt;property id=&quot;20307&quot; value=&quot;509&quot;/&gt;&lt;/object&gt;&lt;object type=&quot;3&quot; unique_id=&quot;19212&quot;&gt;&lt;property id=&quot;20148&quot; value=&quot;5&quot;/&gt;&lt;property id=&quot;20300&quot; value=&quot;Slide 170&quot;/&gt;&lt;property id=&quot;20307&quot; value=&quot;510&quot;/&gt;&lt;/object&gt;&lt;object type=&quot;3&quot; unique_id=&quot;19213&quot;&gt;&lt;property id=&quot;20148&quot; value=&quot;5&quot;/&gt;&lt;property id=&quot;20300&quot; value=&quot;Slide 171&quot;/&gt;&lt;property id=&quot;20307&quot; value=&quot;511&quot;/&gt;&lt;/object&gt;&lt;object type=&quot;3&quot; unique_id=&quot;19214&quot;&gt;&lt;property id=&quot;20148&quot; value=&quot;5&quot;/&gt;&lt;property id=&quot;20300&quot; value=&quot;Slide 173&quot;/&gt;&lt;property id=&quot;20307&quot; value=&quot;512&quot;/&gt;&lt;/object&gt;&lt;object type=&quot;3&quot; unique_id=&quot;19215&quot;&gt;&lt;property id=&quot;20148&quot; value=&quot;5&quot;/&gt;&lt;property id=&quot;20300&quot; value=&quot;Slide 174&quot;/&gt;&lt;property id=&quot;20307&quot; value=&quot;513&quot;/&gt;&lt;/object&gt;&lt;object type=&quot;3&quot; unique_id=&quot;19216&quot;&gt;&lt;property id=&quot;20148&quot; value=&quot;5&quot;/&gt;&lt;property id=&quot;20300&quot; value=&quot;Slide 175&quot;/&gt;&lt;property id=&quot;20307&quot; value=&quot;514&quot;/&gt;&lt;/object&gt;&lt;object type=&quot;3&quot; unique_id=&quot;19217&quot;&gt;&lt;property id=&quot;20148&quot; value=&quot;5&quot;/&gt;&lt;property id=&quot;20300&quot; value=&quot;Slide 176&quot;/&gt;&lt;property id=&quot;20307&quot; value=&quot;515&quot;/&gt;&lt;/object&gt;&lt;object type=&quot;3&quot; unique_id=&quot;19218&quot;&gt;&lt;property id=&quot;20148&quot; value=&quot;5&quot;/&gt;&lt;property id=&quot;20300&quot; value=&quot;Slide 177&quot;/&gt;&lt;property id=&quot;20307&quot; value=&quot;516&quot;/&gt;&lt;/object&gt;&lt;object type=&quot;3&quot; unique_id=&quot;19219&quot;&gt;&lt;property id=&quot;20148&quot; value=&quot;5&quot;/&gt;&lt;property id=&quot;20300&quot; value=&quot;Slide 178&quot;/&gt;&lt;property id=&quot;20307&quot; value=&quot;517&quot;/&gt;&lt;/object&gt;&lt;object type=&quot;3&quot; unique_id=&quot;19220&quot;&gt;&lt;property id=&quot;20148&quot; value=&quot;5&quot;/&gt;&lt;property id=&quot;20300&quot; value=&quot;Slide 179&quot;/&gt;&lt;property id=&quot;20307&quot; value=&quot;518&quot;/&gt;&lt;/object&gt;&lt;object type=&quot;3&quot; unique_id=&quot;19221&quot;&gt;&lt;property id=&quot;20148&quot; value=&quot;5&quot;/&gt;&lt;property id=&quot;20300&quot; value=&quot;Slide 180&quot;/&gt;&lt;property id=&quot;20307&quot; value=&quot;519&quot;/&gt;&lt;/object&gt;&lt;object type=&quot;3&quot; unique_id=&quot;19222&quot;&gt;&lt;property id=&quot;20148&quot; value=&quot;5&quot;/&gt;&lt;property id=&quot;20300&quot; value=&quot;Slide 181&quot;/&gt;&lt;property id=&quot;20307&quot; value=&quot;520&quot;/&gt;&lt;/object&gt;&lt;object type=&quot;3&quot; unique_id=&quot;19223&quot;&gt;&lt;property id=&quot;20148&quot; value=&quot;5&quot;/&gt;&lt;property id=&quot;20300&quot; value=&quot;Slide 183&quot;/&gt;&lt;property id=&quot;20307&quot; value=&quot;521&quot;/&gt;&lt;/object&gt;&lt;object type=&quot;3&quot; unique_id=&quot;19224&quot;&gt;&lt;property id=&quot;20148&quot; value=&quot;5&quot;/&gt;&lt;property id=&quot;20300&quot; value=&quot;Slide 184&quot;/&gt;&lt;property id=&quot;20307&quot; value=&quot;522&quot;/&gt;&lt;/object&gt;&lt;object type=&quot;3&quot; unique_id=&quot;19225&quot;&gt;&lt;property id=&quot;20148&quot; value=&quot;5&quot;/&gt;&lt;property id=&quot;20300&quot; value=&quot;Slide 185&quot;/&gt;&lt;property id=&quot;20307&quot; value=&quot;523&quot;/&gt;&lt;/object&gt;&lt;object type=&quot;3&quot; unique_id=&quot;19226&quot;&gt;&lt;property id=&quot;20148&quot; value=&quot;5&quot;/&gt;&lt;property id=&quot;20300&quot; value=&quot;Slide 186&quot;/&gt;&lt;property id=&quot;20307&quot; value=&quot;524&quot;/&gt;&lt;/object&gt;&lt;object type=&quot;3&quot; unique_id=&quot;19227&quot;&gt;&lt;property id=&quot;20148&quot; value=&quot;5&quot;/&gt;&lt;property id=&quot;20300&quot; value=&quot;Slide 187&quot;/&gt;&lt;property id=&quot;20307&quot; value=&quot;525&quot;/&gt;&lt;/object&gt;&lt;object type=&quot;3&quot; unique_id=&quot;19228&quot;&gt;&lt;property id=&quot;20148&quot; value=&quot;5&quot;/&gt;&lt;property id=&quot;20300&quot; value=&quot;Slide 188 - &amp;quot; &amp;quot;&quot;/&gt;&lt;property id=&quot;20307&quot; value=&quot;533&quot;/&gt;&lt;/object&gt;&lt;object type=&quot;3&quot; unique_id=&quot;19229&quot;&gt;&lt;property id=&quot;20148&quot; value=&quot;5&quot;/&gt;&lt;property id=&quot;20300&quot; value=&quot;Slide 189 - &amp;quot; &amp;quot;&quot;/&gt;&lt;property id=&quot;20307&quot; value=&quot;534&quot;/&gt;&lt;/object&gt;&lt;object type=&quot;3&quot; unique_id=&quot;19230&quot;&gt;&lt;property id=&quot;20148&quot; value=&quot;5&quot;/&gt;&lt;property id=&quot;20300&quot; value=&quot;Slide 190 - &amp;quot; &amp;quot;&quot;/&gt;&lt;property id=&quot;20307&quot; value=&quot;535&quot;/&gt;&lt;/object&gt;&lt;object type=&quot;3&quot; unique_id=&quot;19231&quot;&gt;&lt;property id=&quot;20148&quot; value=&quot;5&quot;/&gt;&lt;property id=&quot;20300&quot; value=&quot;Slide 191 - &amp;quot; &amp;quot;&quot;/&gt;&lt;property id=&quot;20307&quot; value=&quot;536&quot;/&gt;&lt;/object&gt;&lt;object type=&quot;3&quot; unique_id=&quot;19232&quot;&gt;&lt;property id=&quot;20148&quot; value=&quot;5&quot;/&gt;&lt;property id=&quot;20300&quot; value=&quot;Slide 192 - &amp;quot; &amp;quot;&quot;/&gt;&lt;property id=&quot;20307&quot; value=&quot;537&quot;/&gt;&lt;/object&gt;&lt;object type=&quot;3&quot; unique_id=&quot;19233&quot;&gt;&lt;property id=&quot;20148&quot; value=&quot;5&quot;/&gt;&lt;property id=&quot;20300&quot; value=&quot;Slide 193 - &amp;quot; &amp;quot;&quot;/&gt;&lt;property id=&quot;20307&quot; value=&quot;538&quot;/&gt;&lt;/object&gt;&lt;object type=&quot;3&quot; unique_id=&quot;19234&quot;&gt;&lt;property id=&quot;20148&quot; value=&quot;5&quot;/&gt;&lt;property id=&quot;20300&quot; value=&quot;Slide 194 - &amp;quot; &amp;quot;&quot;/&gt;&lt;property id=&quot;20307&quot; value=&quot;539&quot;/&gt;&lt;/object&gt;&lt;object type=&quot;3&quot; unique_id=&quot;19235&quot;&gt;&lt;property id=&quot;20148&quot; value=&quot;5&quot;/&gt;&lt;property id=&quot;20300&quot; value=&quot;Slide 195 - &amp;quot; &amp;quot;&quot;/&gt;&lt;property id=&quot;20307&quot; value=&quot;540&quot;/&gt;&lt;/object&gt;&lt;object type=&quot;3&quot; unique_id=&quot;19236&quot;&gt;&lt;property id=&quot;20148&quot; value=&quot;5&quot;/&gt;&lt;property id=&quot;20300&quot; value=&quot;Slide 196 - &amp;quot; &amp;quot;&quot;/&gt;&lt;property id=&quot;20307&quot; value=&quot;541&quot;/&gt;&lt;/object&gt;&lt;object type=&quot;3&quot; unique_id=&quot;19237&quot;&gt;&lt;property id=&quot;20148&quot; value=&quot;5&quot;/&gt;&lt;property id=&quot;20300&quot; value=&quot;Slide 197 - &amp;quot; &amp;quot;&quot;/&gt;&lt;property id=&quot;20307&quot; value=&quot;542&quot;/&gt;&lt;/object&gt;&lt;object type=&quot;3&quot; unique_id=&quot;19238&quot;&gt;&lt;property id=&quot;20148&quot; value=&quot;5&quot;/&gt;&lt;property id=&quot;20300&quot; value=&quot;Slide 198 - &amp;quot; &amp;quot;&quot;/&gt;&lt;property id=&quot;20307&quot; value=&quot;543&quot;/&gt;&lt;/object&gt;&lt;object type=&quot;3&quot; unique_id=&quot;19239&quot;&gt;&lt;property id=&quot;20148&quot; value=&quot;5&quot;/&gt;&lt;property id=&quot;20300&quot; value=&quot;Slide 199 - &amp;quot; &amp;quot;&quot;/&gt;&lt;property id=&quot;20307&quot; value=&quot;544&quot;/&gt;&lt;/object&gt;&lt;object type=&quot;3&quot; unique_id=&quot;19240&quot;&gt;&lt;property id=&quot;20148&quot; value=&quot;5&quot;/&gt;&lt;property id=&quot;20300&quot; value=&quot;Slide 200 - &amp;quot; &amp;quot;&quot;/&gt;&lt;property id=&quot;20307&quot; value=&quot;545&quot;/&gt;&lt;/object&gt;&lt;object type=&quot;3&quot; unique_id=&quot;19241&quot;&gt;&lt;property id=&quot;20148&quot; value=&quot;5&quot;/&gt;&lt;property id=&quot;20300&quot; value=&quot;Slide 201 - &amp;quot; &amp;quot;&quot;/&gt;&lt;property id=&quot;20307&quot; value=&quot;546&quot;/&gt;&lt;/object&gt;&lt;object type=&quot;3&quot; unique_id=&quot;19242&quot;&gt;&lt;property id=&quot;20148&quot; value=&quot;5&quot;/&gt;&lt;property id=&quot;20300&quot; value=&quot;Slide 202 - &amp;quot; &amp;quot;&quot;/&gt;&lt;property id=&quot;20307&quot; value=&quot;547&quot;/&gt;&lt;/object&gt;&lt;object type=&quot;3&quot; unique_id=&quot;19243&quot;&gt;&lt;property id=&quot;20148&quot; value=&quot;5&quot;/&gt;&lt;property id=&quot;20300&quot; value=&quot;Slide 203 - &amp;quot; &amp;quot;&quot;/&gt;&lt;property id=&quot;20307&quot; value=&quot;548&quot;/&gt;&lt;/object&gt;&lt;object type=&quot;3&quot; unique_id=&quot;19244&quot;&gt;&lt;property id=&quot;20148&quot; value=&quot;5&quot;/&gt;&lt;property id=&quot;20300&quot; value=&quot;Slide 204 - &amp;quot; &amp;quot;&quot;/&gt;&lt;property id=&quot;20307&quot; value=&quot;549&quot;/&gt;&lt;/object&gt;&lt;object type=&quot;3&quot; unique_id=&quot;19245&quot;&gt;&lt;property id=&quot;20148&quot; value=&quot;5&quot;/&gt;&lt;property id=&quot;20300&quot; value=&quot;Slide 205 - &amp;quot; &amp;quot;&quot;/&gt;&lt;property id=&quot;20307&quot; value=&quot;550&quot;/&gt;&lt;/object&gt;&lt;object type=&quot;3&quot; unique_id=&quot;19246&quot;&gt;&lt;property id=&quot;20148&quot; value=&quot;5&quot;/&gt;&lt;property id=&quot;20300&quot; value=&quot;Slide 206 - &amp;quot; &amp;quot;&quot;/&gt;&lt;property id=&quot;20307&quot; value=&quot;551&quot;/&gt;&lt;/object&gt;&lt;object type=&quot;3&quot; unique_id=&quot;19247&quot;&gt;&lt;property id=&quot;20148&quot; value=&quot;5&quot;/&gt;&lt;property id=&quot;20300&quot; value=&quot;Slide 207 - &amp;quot; &amp;quot;&quot;/&gt;&lt;property id=&quot;20307&quot; value=&quot;552&quot;/&gt;&lt;/object&gt;&lt;object type=&quot;3&quot; unique_id=&quot;19248&quot;&gt;&lt;property id=&quot;20148&quot; value=&quot;5&quot;/&gt;&lt;property id=&quot;20300&quot; value=&quot;Slide 208 - &amp;quot; &amp;quot;&quot;/&gt;&lt;property id=&quot;20307&quot; value=&quot;553&quot;/&gt;&lt;/object&gt;&lt;object type=&quot;3&quot; unique_id=&quot;19249&quot;&gt;&lt;property id=&quot;20148&quot; value=&quot;5&quot;/&gt;&lt;property id=&quot;20300&quot; value=&quot;Slide 209 - &amp;quot; &amp;quot;&quot;/&gt;&lt;property id=&quot;20307&quot; value=&quot;554&quot;/&gt;&lt;/object&gt;&lt;object type=&quot;3&quot; unique_id=&quot;19250&quot;&gt;&lt;property id=&quot;20148&quot; value=&quot;5&quot;/&gt;&lt;property id=&quot;20300&quot; value=&quot;Slide 210 - &amp;quot; &amp;quot;&quot;/&gt;&lt;property id=&quot;20307&quot; value=&quot;555&quot;/&gt;&lt;/object&gt;&lt;object type=&quot;3&quot; unique_id=&quot;19251&quot;&gt;&lt;property id=&quot;20148&quot; value=&quot;5&quot;/&gt;&lt;property id=&quot;20300&quot; value=&quot;Slide 211 - &amp;quot; &amp;quot;&quot;/&gt;&lt;property id=&quot;20307&quot; value=&quot;556&quot;/&gt;&lt;/object&gt;&lt;object type=&quot;3&quot; unique_id=&quot;19252&quot;&gt;&lt;property id=&quot;20148&quot; value=&quot;5&quot;/&gt;&lt;property id=&quot;20300&quot; value=&quot;Slide 212 - &amp;quot; &amp;quot;&quot;/&gt;&lt;property id=&quot;20307&quot; value=&quot;557&quot;/&gt;&lt;/object&gt;&lt;object type=&quot;3&quot; unique_id=&quot;19253&quot;&gt;&lt;property id=&quot;20148&quot; value=&quot;5&quot;/&gt;&lt;property id=&quot;20300&quot; value=&quot;Slide 213 - &amp;quot; &amp;quot;&quot;/&gt;&lt;property id=&quot;20307&quot; value=&quot;558&quot;/&gt;&lt;/object&gt;&lt;object type=&quot;3&quot; unique_id=&quot;19254&quot;&gt;&lt;property id=&quot;20148&quot; value=&quot;5&quot;/&gt;&lt;property id=&quot;20300&quot; value=&quot;Slide 214 - &amp;quot; &amp;quot;&quot;/&gt;&lt;property id=&quot;20307&quot; value=&quot;559&quot;/&gt;&lt;/object&gt;&lt;object type=&quot;3&quot; unique_id=&quot;19255&quot;&gt;&lt;property id=&quot;20148&quot; value=&quot;5&quot;/&gt;&lt;property id=&quot;20300&quot; value=&quot;Slide 215 - &amp;quot; &amp;quot;&quot;/&gt;&lt;property id=&quot;20307&quot; value=&quot;560&quot;/&gt;&lt;/object&gt;&lt;object type=&quot;3&quot; unique_id=&quot;19256&quot;&gt;&lt;property id=&quot;20148&quot; value=&quot;5&quot;/&gt;&lt;property id=&quot;20300&quot; value=&quot;Slide 216 - &amp;quot; &amp;quot;&quot;/&gt;&lt;property id=&quot;20307&quot; value=&quot;561&quot;/&gt;&lt;/object&gt;&lt;object type=&quot;3&quot; unique_id=&quot;19257&quot;&gt;&lt;property id=&quot;20148&quot; value=&quot;5&quot;/&gt;&lt;property id=&quot;20300&quot; value=&quot;Slide 217 - &amp;quot; &amp;quot;&quot;/&gt;&lt;property id=&quot;20307&quot; value=&quot;562&quot;/&gt;&lt;/object&gt;&lt;object type=&quot;3&quot; unique_id=&quot;19258&quot;&gt;&lt;property id=&quot;20148&quot; value=&quot;5&quot;/&gt;&lt;property id=&quot;20300&quot; value=&quot;Slide 218 - &amp;quot; &amp;quot;&quot;/&gt;&lt;property id=&quot;20307&quot; value=&quot;563&quot;/&gt;&lt;/object&gt;&lt;object type=&quot;3&quot; unique_id=&quot;19259&quot;&gt;&lt;property id=&quot;20148&quot; value=&quot;5&quot;/&gt;&lt;property id=&quot;20300&quot; value=&quot;Slide 220 - &amp;quot; &amp;quot;&quot;/&gt;&lt;property id=&quot;20307&quot; value=&quot;596&quot;/&gt;&lt;/object&gt;&lt;object type=&quot;3&quot; unique_id=&quot;19261&quot;&gt;&lt;property id=&quot;20148&quot; value=&quot;5&quot;/&gt;&lt;property id=&quot;20300&quot; value=&quot;Slide 95 - &amp;quot; &amp;quot;&quot;/&gt;&lt;property id=&quot;20307&quot; value=&quot;600&quot;/&gt;&lt;/object&gt;&lt;/object&gt;&lt;object type=&quot;8&quot; unique_id=&quot;11233&quot;&gt;&lt;/object&gt;&lt;/object&gt;&lt;/database&gt;"/>
  <p:tag name="SECTOMILLISECCONVERTED" val="1"/>
</p:tagLst>
</file>

<file path=ppt/theme/theme1.xml><?xml version="1.0" encoding="utf-8"?>
<a:theme xmlns:a="http://schemas.openxmlformats.org/drawingml/2006/main" name="Office Theme">
  <a:themeElements>
    <a:clrScheme name="RPT 2021">
      <a:dk1>
        <a:srgbClr val="00566F"/>
      </a:dk1>
      <a:lt1>
        <a:sysClr val="window" lastClr="FFFFFF"/>
      </a:lt1>
      <a:dk2>
        <a:srgbClr val="19A3C5"/>
      </a:dk2>
      <a:lt2>
        <a:srgbClr val="F7F2DE"/>
      </a:lt2>
      <a:accent1>
        <a:srgbClr val="F5831F"/>
      </a:accent1>
      <a:accent2>
        <a:srgbClr val="F9EFB7"/>
      </a:accent2>
      <a:accent3>
        <a:srgbClr val="F7F2DE"/>
      </a:accent3>
      <a:accent4>
        <a:srgbClr val="E7BC20"/>
      </a:accent4>
      <a:accent5>
        <a:srgbClr val="F2D52D"/>
      </a:accent5>
      <a:accent6>
        <a:srgbClr val="F9EFB7"/>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RPT Theme 2021</Template>
  <TotalTime>57832</TotalTime>
  <Words>6356</Words>
  <Application>Microsoft Macintosh PowerPoint</Application>
  <PresentationFormat>On-screen Show (4:3)</PresentationFormat>
  <Paragraphs>625</Paragraphs>
  <Slides>43</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Arial Narrow</vt:lpstr>
      <vt:lpstr>Calibri</vt:lpstr>
      <vt:lpstr>Helvetica</vt:lpstr>
      <vt:lpstr>Trebuchet MS</vt:lpstr>
      <vt:lpstr>Office Theme</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FMT Solutions, LLC</dc:creator>
  <cp:lastModifiedBy>Carrie A. Roso</cp:lastModifiedBy>
  <cp:revision>925</cp:revision>
  <cp:lastPrinted>2022-05-10T20:39:42Z</cp:lastPrinted>
  <dcterms:created xsi:type="dcterms:W3CDTF">2016-12-19T15:44:38Z</dcterms:created>
  <dcterms:modified xsi:type="dcterms:W3CDTF">2023-10-10T13:51:58Z</dcterms:modified>
</cp:coreProperties>
</file>