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3"/>
  </p:sldMasterIdLst>
  <p:notesMasterIdLst>
    <p:notesMasterId r:id="rId37"/>
  </p:notesMasterIdLst>
  <p:sldIdLst>
    <p:sldId id="256" r:id="rId4"/>
    <p:sldId id="257" r:id="rId5"/>
    <p:sldId id="332" r:id="rId6"/>
    <p:sldId id="265" r:id="rId7"/>
    <p:sldId id="291" r:id="rId8"/>
    <p:sldId id="290" r:id="rId9"/>
    <p:sldId id="295" r:id="rId10"/>
    <p:sldId id="296" r:id="rId11"/>
    <p:sldId id="299" r:id="rId12"/>
    <p:sldId id="289" r:id="rId13"/>
    <p:sldId id="276" r:id="rId14"/>
    <p:sldId id="309" r:id="rId15"/>
    <p:sldId id="280" r:id="rId16"/>
    <p:sldId id="278" r:id="rId17"/>
    <p:sldId id="300" r:id="rId18"/>
    <p:sldId id="308" r:id="rId19"/>
    <p:sldId id="279" r:id="rId20"/>
    <p:sldId id="284" r:id="rId21"/>
    <p:sldId id="301" r:id="rId22"/>
    <p:sldId id="281" r:id="rId23"/>
    <p:sldId id="282" r:id="rId24"/>
    <p:sldId id="302" r:id="rId25"/>
    <p:sldId id="310" r:id="rId26"/>
    <p:sldId id="311" r:id="rId27"/>
    <p:sldId id="331" r:id="rId28"/>
    <p:sldId id="267" r:id="rId29"/>
    <p:sldId id="274" r:id="rId30"/>
    <p:sldId id="333" r:id="rId31"/>
    <p:sldId id="334" r:id="rId32"/>
    <p:sldId id="319" r:id="rId33"/>
    <p:sldId id="330" r:id="rId34"/>
    <p:sldId id="335" r:id="rId35"/>
    <p:sldId id="275" r:id="rId36"/>
  </p:sldIdLst>
  <p:sldSz cx="9144000" cy="5143500" type="screen16x9"/>
  <p:notesSz cx="6858000" cy="9144000"/>
  <p:embeddedFontLst>
    <p:embeddedFont>
      <p:font typeface="Lato" panose="020F0502020204030203" pitchFamily="34" charset="0"/>
      <p:regular r:id="rId38"/>
      <p:bold r:id="rId39"/>
      <p:italic r:id="rId40"/>
      <p:boldItalic r:id="rId41"/>
    </p:embeddedFont>
    <p:embeddedFont>
      <p:font typeface="Lato 1" panose="020B0604020202020204" charset="0"/>
      <p:regular r:id="rId42"/>
    </p:embeddedFont>
    <p:embeddedFont>
      <p:font typeface="Lato 1 Bold" panose="020B0604020202020204" charset="0"/>
      <p:regular r:id="rId43"/>
    </p:embeddedFont>
    <p:embeddedFont>
      <p:font typeface="Lato Bold" panose="020F0502020204030203" pitchFamily="34" charset="0"/>
      <p:bold r:id="rId44"/>
    </p:embeddedFont>
    <p:embeddedFont>
      <p:font typeface="Lovelo" panose="020B0604020202020204" charset="0"/>
      <p:regular r:id="rId45"/>
    </p:embeddedFont>
    <p:embeddedFont>
      <p:font typeface="Lovelo Black" panose="02000000000000000000" pitchFamily="50" charset="0"/>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1" d="100"/>
          <a:sy n="111" d="100"/>
        </p:scale>
        <p:origin x="327" y="54"/>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890A-C795-4707-9F29-371A15EE9CF9}"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1862F-92CE-4DAA-92D9-2D6CCC9AC6E2}" type="slidenum">
              <a:rPr lang="en-US" smtClean="0"/>
              <a:t>‹#›</a:t>
            </a:fld>
            <a:endParaRPr lang="en-US"/>
          </a:p>
        </p:txBody>
      </p:sp>
    </p:spTree>
    <p:extLst>
      <p:ext uri="{BB962C8B-B14F-4D97-AF65-F5344CB8AC3E}">
        <p14:creationId xmlns:p14="http://schemas.microsoft.com/office/powerpoint/2010/main" val="163783556"/>
      </p:ext>
    </p:extLst>
  </p:cSld>
  <p:clrMap bg1="lt1" tx1="dk1" bg2="lt2" tx2="dk2" accent1="accent1" accent2="accent2" accent3="accent3" accent4="accent4" accent5="accent5" accent6="accent6" hlink="hlink" folHlink="folHlink"/>
  <p:notesStyle>
    <a:lvl1pPr marL="0" algn="l" defTabSz="457197" rtl="0" eaLnBrk="1" latinLnBrk="0" hangingPunct="1">
      <a:defRPr sz="600" kern="1200">
        <a:solidFill>
          <a:schemeClr val="tx1"/>
        </a:solidFill>
        <a:latin typeface="+mn-lt"/>
        <a:ea typeface="+mn-ea"/>
        <a:cs typeface="+mn-cs"/>
      </a:defRPr>
    </a:lvl1pPr>
    <a:lvl2pPr marL="228598" algn="l" defTabSz="457197" rtl="0" eaLnBrk="1" latinLnBrk="0" hangingPunct="1">
      <a:defRPr sz="600" kern="1200">
        <a:solidFill>
          <a:schemeClr val="tx1"/>
        </a:solidFill>
        <a:latin typeface="+mn-lt"/>
        <a:ea typeface="+mn-ea"/>
        <a:cs typeface="+mn-cs"/>
      </a:defRPr>
    </a:lvl2pPr>
    <a:lvl3pPr marL="457197" algn="l" defTabSz="457197" rtl="0" eaLnBrk="1" latinLnBrk="0" hangingPunct="1">
      <a:defRPr sz="600" kern="1200">
        <a:solidFill>
          <a:schemeClr val="tx1"/>
        </a:solidFill>
        <a:latin typeface="+mn-lt"/>
        <a:ea typeface="+mn-ea"/>
        <a:cs typeface="+mn-cs"/>
      </a:defRPr>
    </a:lvl3pPr>
    <a:lvl4pPr marL="685795" algn="l" defTabSz="457197" rtl="0" eaLnBrk="1" latinLnBrk="0" hangingPunct="1">
      <a:defRPr sz="600" kern="1200">
        <a:solidFill>
          <a:schemeClr val="tx1"/>
        </a:solidFill>
        <a:latin typeface="+mn-lt"/>
        <a:ea typeface="+mn-ea"/>
        <a:cs typeface="+mn-cs"/>
      </a:defRPr>
    </a:lvl4pPr>
    <a:lvl5pPr marL="914393" algn="l" defTabSz="457197" rtl="0" eaLnBrk="1" latinLnBrk="0" hangingPunct="1">
      <a:defRPr sz="600" kern="1200">
        <a:solidFill>
          <a:schemeClr val="tx1"/>
        </a:solidFill>
        <a:latin typeface="+mn-lt"/>
        <a:ea typeface="+mn-ea"/>
        <a:cs typeface="+mn-cs"/>
      </a:defRPr>
    </a:lvl5pPr>
    <a:lvl6pPr marL="1142991" algn="l" defTabSz="457197" rtl="0" eaLnBrk="1" latinLnBrk="0" hangingPunct="1">
      <a:defRPr sz="600" kern="1200">
        <a:solidFill>
          <a:schemeClr val="tx1"/>
        </a:solidFill>
        <a:latin typeface="+mn-lt"/>
        <a:ea typeface="+mn-ea"/>
        <a:cs typeface="+mn-cs"/>
      </a:defRPr>
    </a:lvl6pPr>
    <a:lvl7pPr marL="1371589" algn="l" defTabSz="457197" rtl="0" eaLnBrk="1" latinLnBrk="0" hangingPunct="1">
      <a:defRPr sz="600" kern="1200">
        <a:solidFill>
          <a:schemeClr val="tx1"/>
        </a:solidFill>
        <a:latin typeface="+mn-lt"/>
        <a:ea typeface="+mn-ea"/>
        <a:cs typeface="+mn-cs"/>
      </a:defRPr>
    </a:lvl7pPr>
    <a:lvl8pPr marL="1600187" algn="l" defTabSz="457197" rtl="0" eaLnBrk="1" latinLnBrk="0" hangingPunct="1">
      <a:defRPr sz="600" kern="1200">
        <a:solidFill>
          <a:schemeClr val="tx1"/>
        </a:solidFill>
        <a:latin typeface="+mn-lt"/>
        <a:ea typeface="+mn-ea"/>
        <a:cs typeface="+mn-cs"/>
      </a:defRPr>
    </a:lvl8pPr>
    <a:lvl9pPr marL="1828786" algn="l" defTabSz="457197"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1143000" y="841773"/>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1143000" y="2701529"/>
            <a:ext cx="6858000" cy="124182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778C6E43-7D48-46CF-BE56-D3D61525EFE6}" type="datetime1">
              <a:rPr lang="en-US" smtClean="0"/>
              <a:t>4/3/2024</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8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CA2D92A5-E110-4AC5-81FB-A05649FDD534}" type="datetime1">
              <a:rPr lang="en-US" smtClean="0"/>
              <a:t>4/3/2024</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65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904919B9-C75E-413C-BC9E-B9C9F4A27B5D}" type="datetime1">
              <a:rPr lang="en-US" smtClean="0"/>
              <a:t>4/3/2024</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7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CC84BEB5-6DF2-4663-9930-E79167E4123F}" type="datetime1">
              <a:rPr lang="en-US" smtClean="0"/>
              <a:t>4/3/2024</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3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623890" y="1282304"/>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623890" y="3442098"/>
            <a:ext cx="7886700" cy="1125140"/>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C70F75A8-37FD-4C1E-AA57-6DD20CF963BA}" type="datetime1">
              <a:rPr lang="en-US" smtClean="0"/>
              <a:t>4/3/2024</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E7E6DBE-9FBF-42AA-859C-DAE4138E7299}" type="datetime1">
              <a:rPr lang="en-US" smtClean="0"/>
              <a:t>4/3/2024</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2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629843"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629842" y="1260873"/>
            <a:ext cx="3868340"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4629153" y="1260873"/>
            <a:ext cx="3887391"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4629153"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4D00CB94-AFC3-4E15-A8F2-6512C4523148}" type="datetime1">
              <a:rPr lang="en-US" smtClean="0"/>
              <a:t>4/3/2024</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2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4DCAB726-EA55-4C18-AD45-2046B2A74D77}" type="datetime1">
              <a:rPr lang="en-US" smtClean="0"/>
              <a:t>4/3/2024</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46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F66FD431-1F4C-41A6-A2C7-BC4DA06C764F}" type="datetime1">
              <a:rPr lang="en-US" smtClean="0"/>
              <a:t>4/3/2024</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08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3887393" y="740569"/>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1635969A-B359-4189-A359-B669B57D8EAE}" type="datetime1">
              <a:rPr lang="en-US" smtClean="0"/>
              <a:t>4/3/2024</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8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3887393" y="740569"/>
            <a:ext cx="4629151" cy="3655219"/>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D8174B7E-0DCE-4CBF-B736-D8058EBF28B2}" type="datetime1">
              <a:rPr lang="en-US" smtClean="0"/>
              <a:t>4/3/2024</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19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628653"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628653"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4CF9F4-6D11-4434-AA2E-F92E6AA0A082}" type="datetime1">
              <a:rPr lang="en-US" smtClean="0"/>
              <a:t>4/3/2024</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3028953"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783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1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025"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0.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6.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3" name="Freeform 3"/>
          <p:cNvSpPr/>
          <p:nvPr/>
        </p:nvSpPr>
        <p:spPr>
          <a:xfrm>
            <a:off x="8130409" y="4080331"/>
            <a:ext cx="488332" cy="591683"/>
          </a:xfrm>
          <a:custGeom>
            <a:avLst/>
            <a:gdLst/>
            <a:ahLst/>
            <a:cxnLst/>
            <a:rect l="l" t="t" r="r" b="b"/>
            <a:pathLst>
              <a:path w="976664" h="1183366">
                <a:moveTo>
                  <a:pt x="0" y="0"/>
                </a:moveTo>
                <a:lnTo>
                  <a:pt x="976664" y="0"/>
                </a:lnTo>
                <a:lnTo>
                  <a:pt x="976664" y="1183366"/>
                </a:lnTo>
                <a:lnTo>
                  <a:pt x="0" y="1183366"/>
                </a:lnTo>
                <a:lnTo>
                  <a:pt x="0" y="0"/>
                </a:lnTo>
                <a:close/>
              </a:path>
            </a:pathLst>
          </a:custGeom>
          <a:blipFill>
            <a:blip r:embed="rId2"/>
            <a:stretch>
              <a:fillRect l="-41977" t="-19883" r="-41216" b="-31310"/>
            </a:stretch>
          </a:blipFill>
        </p:spPr>
        <p:txBody>
          <a:bodyPr/>
          <a:lstStyle/>
          <a:p>
            <a:endParaRPr lang="en-US"/>
          </a:p>
        </p:txBody>
      </p:sp>
      <p:sp>
        <p:nvSpPr>
          <p:cNvPr id="4" name="TextBox 4"/>
          <p:cNvSpPr txBox="1"/>
          <p:nvPr/>
        </p:nvSpPr>
        <p:spPr>
          <a:xfrm>
            <a:off x="503441" y="2364397"/>
            <a:ext cx="8115300" cy="300788"/>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ato"/>
              </a:rPr>
              <a:t>Your Monthly Investment Review &amp; Outlook</a:t>
            </a:r>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 Market </a:t>
            </a:r>
          </a:p>
          <a:p>
            <a:r>
              <a:rPr lang="en-US" sz="4000" dirty="0">
                <a:solidFill>
                  <a:srgbClr val="000000"/>
                </a:solidFill>
                <a:latin typeface="Lovelo"/>
              </a:rPr>
              <a:t>Insights</a:t>
            </a:r>
          </a:p>
        </p:txBody>
      </p:sp>
      <p:pic>
        <p:nvPicPr>
          <p:cNvPr id="6" name="Picture 5">
            <a:extLst>
              <a:ext uri="{FF2B5EF4-FFF2-40B4-BE49-F238E27FC236}">
                <a16:creationId xmlns:a16="http://schemas.microsoft.com/office/drawing/2014/main" id="{183FC646-C963-9C4D-CA32-746F4E6FB725}"/>
              </a:ext>
            </a:extLst>
          </p:cNvPr>
          <p:cNvPicPr/>
          <p:nvPr/>
        </p:nvPicPr>
        <p:blipFill>
          <a:blip r:embed="rId3"/>
          <a:stretch>
            <a:fillRect/>
          </a:stretch>
        </p:blipFill>
        <p:spPr>
          <a:xfrm>
            <a:off x="515938" y="4473575"/>
            <a:ext cx="1928812" cy="195263"/>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F7B51E06-5C79-30E4-BADA-F64BA6C37597}"/>
              </a:ext>
            </a:extLst>
          </p:cNvPr>
          <p:cNvPicPr/>
          <p:nvPr/>
        </p:nvPicPr>
        <p:blipFill>
          <a:blip r:embed="rId3"/>
          <a:stretch>
            <a:fillRect/>
          </a:stretch>
        </p:blipFill>
        <p:spPr>
          <a:xfrm>
            <a:off x="6686550" y="536575"/>
            <a:ext cx="1928813" cy="195263"/>
          </a:xfrm>
          <a:prstGeom prst="rect">
            <a:avLst/>
          </a:prstGeom>
        </p:spPr>
      </p:pic>
      <p:sp>
        <p:nvSpPr>
          <p:cNvPr id="16" name="TextBox 15">
            <a:extLst>
              <a:ext uri="{FF2B5EF4-FFF2-40B4-BE49-F238E27FC236}">
                <a16:creationId xmlns:a16="http://schemas.microsoft.com/office/drawing/2014/main" id="{F2A2AF1C-845D-348D-7C93-EF6B90A3C35D}"/>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VIX Index</a:t>
            </a:r>
            <a:endParaRPr lang="en-US" sz="1000" dirty="0"/>
          </a:p>
        </p:txBody>
      </p:sp>
      <p:sp>
        <p:nvSpPr>
          <p:cNvPr id="17" name="TextBox 16">
            <a:extLst>
              <a:ext uri="{FF2B5EF4-FFF2-40B4-BE49-F238E27FC236}">
                <a16:creationId xmlns:a16="http://schemas.microsoft.com/office/drawing/2014/main" id="{073E8B86-4A5C-9542-E142-28E929D32165}"/>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S&amp;P 500 Index Trailing P/E Ratio </a:t>
            </a:r>
            <a:r>
              <a:rPr lang="en-US" sz="1000" dirty="0"/>
              <a:t>&amp; </a:t>
            </a:r>
            <a:r>
              <a:rPr lang="en-US" sz="1000" b="1" dirty="0">
                <a:solidFill>
                  <a:schemeClr val="accent2"/>
                </a:solidFill>
              </a:rPr>
              <a:t>10-Year Average</a:t>
            </a:r>
            <a:endParaRPr lang="en-US" sz="1000" dirty="0"/>
          </a:p>
        </p:txBody>
      </p:sp>
      <p:sp>
        <p:nvSpPr>
          <p:cNvPr id="18" name="TextBox 17">
            <a:extLst>
              <a:ext uri="{FF2B5EF4-FFF2-40B4-BE49-F238E27FC236}">
                <a16:creationId xmlns:a16="http://schemas.microsoft.com/office/drawing/2014/main" id="{36E83E3B-2B6F-5049-53C0-37525C1C371E}"/>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S&amp;P 500 Index </a:t>
            </a:r>
            <a:r>
              <a:rPr lang="en-US" sz="1000" dirty="0"/>
              <a:t>&amp; </a:t>
            </a:r>
            <a:r>
              <a:rPr lang="en-US" sz="1000" b="1" dirty="0">
                <a:solidFill>
                  <a:schemeClr val="accent2"/>
                </a:solidFill>
              </a:rPr>
              <a:t>30-Day SMA (2 Standard Deviations)</a:t>
            </a:r>
            <a:endParaRPr lang="en-US" sz="1000" dirty="0"/>
          </a:p>
        </p:txBody>
      </p:sp>
      <p:sp>
        <p:nvSpPr>
          <p:cNvPr id="19" name="TextBox 18">
            <a:extLst>
              <a:ext uri="{FF2B5EF4-FFF2-40B4-BE49-F238E27FC236}">
                <a16:creationId xmlns:a16="http://schemas.microsoft.com/office/drawing/2014/main" id="{0E35E064-7E1D-7DD9-480D-0CB78CDF9EF0}"/>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S&amp;P 500 Index Forward P/E Ratio </a:t>
            </a:r>
            <a:r>
              <a:rPr lang="en-US" sz="1000" dirty="0"/>
              <a:t>&amp; </a:t>
            </a:r>
            <a:r>
              <a:rPr lang="en-US" sz="1000" b="1" dirty="0">
                <a:solidFill>
                  <a:schemeClr val="accent2"/>
                </a:solidFill>
              </a:rPr>
              <a:t>10-Year Average</a:t>
            </a:r>
            <a:endParaRPr lang="en-US" sz="1000" dirty="0"/>
          </a:p>
        </p:txBody>
      </p:sp>
      <p:pic>
        <p:nvPicPr>
          <p:cNvPr id="12" name="Picture 11">
            <a:extLst>
              <a:ext uri="{FF2B5EF4-FFF2-40B4-BE49-F238E27FC236}">
                <a16:creationId xmlns:a16="http://schemas.microsoft.com/office/drawing/2014/main" id="{DF0660EF-2AE7-05A8-CCC8-368204003CD0}"/>
              </a:ext>
            </a:extLst>
          </p:cNvPr>
          <p:cNvPicPr/>
          <p:nvPr/>
        </p:nvPicPr>
        <p:blipFill>
          <a:blip r:embed="rId4"/>
          <a:stretch>
            <a:fillRect/>
          </a:stretch>
        </p:blipFill>
        <p:spPr>
          <a:xfrm>
            <a:off x="877888" y="3141663"/>
            <a:ext cx="3200400" cy="1276350"/>
          </a:xfrm>
          <a:prstGeom prst="rect">
            <a:avLst/>
          </a:prstGeom>
        </p:spPr>
      </p:pic>
      <p:pic>
        <p:nvPicPr>
          <p:cNvPr id="14" name="Picture 13">
            <a:extLst>
              <a:ext uri="{FF2B5EF4-FFF2-40B4-BE49-F238E27FC236}">
                <a16:creationId xmlns:a16="http://schemas.microsoft.com/office/drawing/2014/main" id="{087E8FF7-63CC-FF40-5B1B-BB1AF570677E}"/>
              </a:ext>
            </a:extLst>
          </p:cNvPr>
          <p:cNvPicPr/>
          <p:nvPr/>
        </p:nvPicPr>
        <p:blipFill>
          <a:blip r:embed="rId5"/>
          <a:stretch>
            <a:fillRect/>
          </a:stretch>
        </p:blipFill>
        <p:spPr>
          <a:xfrm>
            <a:off x="4951413" y="3141663"/>
            <a:ext cx="3200400" cy="1276350"/>
          </a:xfrm>
          <a:prstGeom prst="rect">
            <a:avLst/>
          </a:prstGeom>
        </p:spPr>
      </p:pic>
      <p:pic>
        <p:nvPicPr>
          <p:cNvPr id="15" name="Picture 14">
            <a:extLst>
              <a:ext uri="{FF2B5EF4-FFF2-40B4-BE49-F238E27FC236}">
                <a16:creationId xmlns:a16="http://schemas.microsoft.com/office/drawing/2014/main" id="{08150B82-152D-1B57-9EEF-9692D7511383}"/>
              </a:ext>
            </a:extLst>
          </p:cNvPr>
          <p:cNvPicPr/>
          <p:nvPr/>
        </p:nvPicPr>
        <p:blipFill>
          <a:blip r:embed="rId6"/>
          <a:stretch>
            <a:fillRect/>
          </a:stretch>
        </p:blipFill>
        <p:spPr>
          <a:xfrm>
            <a:off x="877888" y="1371750"/>
            <a:ext cx="3200400" cy="1276350"/>
          </a:xfrm>
          <a:prstGeom prst="rect">
            <a:avLst/>
          </a:prstGeom>
        </p:spPr>
      </p:pic>
      <p:pic>
        <p:nvPicPr>
          <p:cNvPr id="20" name="Picture 19">
            <a:extLst>
              <a:ext uri="{FF2B5EF4-FFF2-40B4-BE49-F238E27FC236}">
                <a16:creationId xmlns:a16="http://schemas.microsoft.com/office/drawing/2014/main" id="{E446F635-0A36-7771-3DA2-13DB051E3753}"/>
              </a:ext>
            </a:extLst>
          </p:cNvPr>
          <p:cNvPicPr/>
          <p:nvPr/>
        </p:nvPicPr>
        <p:blipFill>
          <a:blip r:embed="rId7"/>
          <a:stretch>
            <a:fillRect/>
          </a:stretch>
        </p:blipFill>
        <p:spPr>
          <a:xfrm>
            <a:off x="4951413" y="1371750"/>
            <a:ext cx="3200400" cy="1276350"/>
          </a:xfrm>
          <a:prstGeom prst="rect">
            <a:avLst/>
          </a:prstGeom>
        </p:spPr>
      </p:pic>
    </p:spTree>
    <p:extLst>
      <p:ext uri="{BB962C8B-B14F-4D97-AF65-F5344CB8AC3E}">
        <p14:creationId xmlns:p14="http://schemas.microsoft.com/office/powerpoint/2010/main" val="395703080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3" y="938540"/>
            <a:ext cx="8115297" cy="261610"/>
          </a:xfrm>
          <a:prstGeom prst="rect">
            <a:avLst/>
          </a:prstGeom>
          <a:noFill/>
        </p:spPr>
        <p:txBody>
          <a:bodyPr wrap="square" rtlCol="0">
            <a:spAutoFit/>
          </a:bodyPr>
          <a:lstStyle/>
          <a:p>
            <a:pPr algn="ctr"/>
            <a:r>
              <a:rPr lang="en-US" sz="1050" b="1" dirty="0"/>
              <a:t>S&amp;P 500 Index and ‘Magnificent Seven” Total Returns</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7" name="Picture 16">
            <a:extLst>
              <a:ext uri="{FF2B5EF4-FFF2-40B4-BE49-F238E27FC236}">
                <a16:creationId xmlns:a16="http://schemas.microsoft.com/office/drawing/2014/main" id="{1A3F0506-E2ED-824C-42C5-35EDC4626CBE}"/>
              </a:ext>
            </a:extLst>
          </p:cNvPr>
          <p:cNvPicPr/>
          <p:nvPr/>
        </p:nvPicPr>
        <p:blipFill>
          <a:blip r:embed="rId3"/>
          <a:stretch>
            <a:fillRect/>
          </a:stretch>
        </p:blipFill>
        <p:spPr>
          <a:xfrm>
            <a:off x="6686550" y="536575"/>
            <a:ext cx="1928813" cy="195263"/>
          </a:xfrm>
          <a:prstGeom prst="rect">
            <a:avLst/>
          </a:prstGeom>
        </p:spPr>
      </p:pic>
      <p:pic>
        <p:nvPicPr>
          <p:cNvPr id="2" name="Picture 1">
            <a:extLst>
              <a:ext uri="{FF2B5EF4-FFF2-40B4-BE49-F238E27FC236}">
                <a16:creationId xmlns:a16="http://schemas.microsoft.com/office/drawing/2014/main" id="{A601B648-6CB7-5714-E28E-D01A965174F5}"/>
              </a:ext>
            </a:extLst>
          </p:cNvPr>
          <p:cNvPicPr>
            <a:picLocks noChangeAspect="1"/>
          </p:cNvPicPr>
          <p:nvPr/>
        </p:nvPicPr>
        <p:blipFill>
          <a:blip r:embed="rId4"/>
          <a:stretch>
            <a:fillRect/>
          </a:stretch>
        </p:blipFill>
        <p:spPr>
          <a:xfrm>
            <a:off x="498673" y="1467325"/>
            <a:ext cx="3511654" cy="2737635"/>
          </a:xfrm>
          <a:prstGeom prst="rect">
            <a:avLst/>
          </a:prstGeom>
        </p:spPr>
      </p:pic>
      <p:pic>
        <p:nvPicPr>
          <p:cNvPr id="6" name="Picture 5">
            <a:extLst>
              <a:ext uri="{FF2B5EF4-FFF2-40B4-BE49-F238E27FC236}">
                <a16:creationId xmlns:a16="http://schemas.microsoft.com/office/drawing/2014/main" id="{B52E5F6F-F134-AB06-6811-0C1BE0DD6D26}"/>
              </a:ext>
            </a:extLst>
          </p:cNvPr>
          <p:cNvPicPr>
            <a:picLocks noChangeAspect="1"/>
          </p:cNvPicPr>
          <p:nvPr/>
        </p:nvPicPr>
        <p:blipFill>
          <a:blip r:embed="rId5"/>
          <a:stretch>
            <a:fillRect/>
          </a:stretch>
        </p:blipFill>
        <p:spPr>
          <a:xfrm>
            <a:off x="4556321" y="1467325"/>
            <a:ext cx="3511653" cy="2737635"/>
          </a:xfrm>
          <a:prstGeom prst="rect">
            <a:avLst/>
          </a:prstGeom>
        </p:spPr>
      </p:pic>
      <p:sp>
        <p:nvSpPr>
          <p:cNvPr id="9" name="TextBox 8">
            <a:extLst>
              <a:ext uri="{FF2B5EF4-FFF2-40B4-BE49-F238E27FC236}">
                <a16:creationId xmlns:a16="http://schemas.microsoft.com/office/drawing/2014/main" id="{5AF1DBE7-903E-E56A-B6BF-A10B66B44156}"/>
              </a:ext>
            </a:extLst>
          </p:cNvPr>
          <p:cNvSpPr txBox="1"/>
          <p:nvPr/>
        </p:nvSpPr>
        <p:spPr>
          <a:xfrm>
            <a:off x="3821810" y="3334500"/>
            <a:ext cx="609600" cy="215444"/>
          </a:xfrm>
          <a:prstGeom prst="rect">
            <a:avLst/>
          </a:prstGeom>
          <a:noFill/>
          <a:ln>
            <a:noFill/>
          </a:ln>
        </p:spPr>
        <p:txBody>
          <a:bodyPr wrap="square" rtlCol="0">
            <a:spAutoFit/>
          </a:bodyPr>
          <a:lstStyle/>
          <a:p>
            <a:pPr algn="ctr"/>
            <a:r>
              <a:rPr lang="en-US" sz="800" dirty="0"/>
              <a:t>S&amp;P 500</a:t>
            </a:r>
          </a:p>
        </p:txBody>
      </p:sp>
      <p:sp>
        <p:nvSpPr>
          <p:cNvPr id="12" name="TextBox 11">
            <a:extLst>
              <a:ext uri="{FF2B5EF4-FFF2-40B4-BE49-F238E27FC236}">
                <a16:creationId xmlns:a16="http://schemas.microsoft.com/office/drawing/2014/main" id="{611754F1-CF62-B4DC-E430-FED12E5147F0}"/>
              </a:ext>
            </a:extLst>
          </p:cNvPr>
          <p:cNvSpPr txBox="1"/>
          <p:nvPr/>
        </p:nvSpPr>
        <p:spPr>
          <a:xfrm>
            <a:off x="7888085" y="2828084"/>
            <a:ext cx="609600" cy="215444"/>
          </a:xfrm>
          <a:prstGeom prst="rect">
            <a:avLst/>
          </a:prstGeom>
          <a:noFill/>
          <a:ln>
            <a:noFill/>
          </a:ln>
        </p:spPr>
        <p:txBody>
          <a:bodyPr wrap="square" rtlCol="0">
            <a:spAutoFit/>
          </a:bodyPr>
          <a:lstStyle/>
          <a:p>
            <a:pPr algn="ctr"/>
            <a:r>
              <a:rPr lang="en-US" sz="800" dirty="0"/>
              <a:t>S&amp;P 500</a:t>
            </a:r>
          </a:p>
        </p:txBody>
      </p:sp>
      <p:sp>
        <p:nvSpPr>
          <p:cNvPr id="14" name="TextBox 13">
            <a:extLst>
              <a:ext uri="{FF2B5EF4-FFF2-40B4-BE49-F238E27FC236}">
                <a16:creationId xmlns:a16="http://schemas.microsoft.com/office/drawing/2014/main" id="{B71809D8-5B7D-DC3B-C0B3-A53216AD65D8}"/>
              </a:ext>
            </a:extLst>
          </p:cNvPr>
          <p:cNvSpPr txBox="1"/>
          <p:nvPr/>
        </p:nvSpPr>
        <p:spPr>
          <a:xfrm>
            <a:off x="3810000" y="2204587"/>
            <a:ext cx="609600" cy="215444"/>
          </a:xfrm>
          <a:prstGeom prst="rect">
            <a:avLst/>
          </a:prstGeom>
          <a:noFill/>
          <a:ln>
            <a:noFill/>
          </a:ln>
        </p:spPr>
        <p:txBody>
          <a:bodyPr wrap="square" rtlCol="0">
            <a:spAutoFit/>
          </a:bodyPr>
          <a:lstStyle/>
          <a:p>
            <a:pPr algn="ctr"/>
            <a:r>
              <a:rPr lang="en-US" sz="800" dirty="0"/>
              <a:t>NVDA</a:t>
            </a:r>
          </a:p>
        </p:txBody>
      </p:sp>
      <p:sp>
        <p:nvSpPr>
          <p:cNvPr id="15" name="TextBox 14">
            <a:extLst>
              <a:ext uri="{FF2B5EF4-FFF2-40B4-BE49-F238E27FC236}">
                <a16:creationId xmlns:a16="http://schemas.microsoft.com/office/drawing/2014/main" id="{A2A7FFED-6707-69FA-3421-040FB31FD2DC}"/>
              </a:ext>
            </a:extLst>
          </p:cNvPr>
          <p:cNvSpPr txBox="1"/>
          <p:nvPr/>
        </p:nvSpPr>
        <p:spPr>
          <a:xfrm>
            <a:off x="7856961" y="1767158"/>
            <a:ext cx="609600" cy="215444"/>
          </a:xfrm>
          <a:prstGeom prst="rect">
            <a:avLst/>
          </a:prstGeom>
          <a:noFill/>
          <a:ln>
            <a:noFill/>
          </a:ln>
        </p:spPr>
        <p:txBody>
          <a:bodyPr wrap="square" rtlCol="0">
            <a:spAutoFit/>
          </a:bodyPr>
          <a:lstStyle/>
          <a:p>
            <a:pPr algn="ctr"/>
            <a:r>
              <a:rPr lang="en-US" sz="800" dirty="0"/>
              <a:t>NVDA</a:t>
            </a:r>
          </a:p>
        </p:txBody>
      </p:sp>
      <p:sp>
        <p:nvSpPr>
          <p:cNvPr id="16" name="TextBox 15">
            <a:extLst>
              <a:ext uri="{FF2B5EF4-FFF2-40B4-BE49-F238E27FC236}">
                <a16:creationId xmlns:a16="http://schemas.microsoft.com/office/drawing/2014/main" id="{873F1E70-F822-D720-2CC4-CC2EB49BD95A}"/>
              </a:ext>
            </a:extLst>
          </p:cNvPr>
          <p:cNvSpPr txBox="1"/>
          <p:nvPr/>
        </p:nvSpPr>
        <p:spPr>
          <a:xfrm>
            <a:off x="7856961" y="3442222"/>
            <a:ext cx="609600" cy="215444"/>
          </a:xfrm>
          <a:prstGeom prst="rect">
            <a:avLst/>
          </a:prstGeom>
          <a:noFill/>
          <a:ln>
            <a:noFill/>
          </a:ln>
        </p:spPr>
        <p:txBody>
          <a:bodyPr wrap="square" rtlCol="0">
            <a:spAutoFit/>
          </a:bodyPr>
          <a:lstStyle/>
          <a:p>
            <a:pPr algn="ctr"/>
            <a:r>
              <a:rPr lang="en-US" sz="800" dirty="0"/>
              <a:t>TSLA</a:t>
            </a:r>
          </a:p>
        </p:txBody>
      </p:sp>
    </p:spTree>
    <p:extLst>
      <p:ext uri="{BB962C8B-B14F-4D97-AF65-F5344CB8AC3E}">
        <p14:creationId xmlns:p14="http://schemas.microsoft.com/office/powerpoint/2010/main" val="240206977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7040364" cy="261610"/>
          </a:xfrm>
          <a:prstGeom prst="rect">
            <a:avLst/>
          </a:prstGeom>
          <a:noFill/>
        </p:spPr>
        <p:txBody>
          <a:bodyPr wrap="square" rtlCol="0">
            <a:spAutoFit/>
          </a:bodyPr>
          <a:lstStyle/>
          <a:p>
            <a:r>
              <a:rPr lang="en-US" sz="1050" dirty="0"/>
              <a:t>US Style Box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8AD58A27-500F-F2ED-EC89-9E73E40F6BE1}"/>
              </a:ext>
            </a:extLst>
          </p:cNvPr>
          <p:cNvPicPr/>
          <p:nvPr/>
        </p:nvPicPr>
        <p:blipFill>
          <a:blip r:embed="rId3"/>
          <a:stretch>
            <a:fillRect/>
          </a:stretch>
        </p:blipFill>
        <p:spPr>
          <a:xfrm>
            <a:off x="1081088" y="1308100"/>
            <a:ext cx="6981825" cy="1527175"/>
          </a:xfrm>
          <a:prstGeom prst="rect">
            <a:avLst/>
          </a:prstGeom>
        </p:spPr>
      </p:pic>
      <p:pic>
        <p:nvPicPr>
          <p:cNvPr id="9" name="Picture 8">
            <a:extLst>
              <a:ext uri="{FF2B5EF4-FFF2-40B4-BE49-F238E27FC236}">
                <a16:creationId xmlns:a16="http://schemas.microsoft.com/office/drawing/2014/main" id="{4D749A55-DFF3-640D-159F-EFB6103F0775}"/>
              </a:ext>
            </a:extLst>
          </p:cNvPr>
          <p:cNvPicPr/>
          <p:nvPr/>
        </p:nvPicPr>
        <p:blipFill>
          <a:blip r:embed="rId4"/>
          <a:stretch>
            <a:fillRect/>
          </a:stretch>
        </p:blipFill>
        <p:spPr>
          <a:xfrm>
            <a:off x="6686550" y="536575"/>
            <a:ext cx="1928813" cy="195263"/>
          </a:xfrm>
          <a:prstGeom prst="rect">
            <a:avLst/>
          </a:prstGeom>
        </p:spPr>
      </p:pic>
      <p:pic>
        <p:nvPicPr>
          <p:cNvPr id="16" name="Picture 15">
            <a:extLst>
              <a:ext uri="{FF2B5EF4-FFF2-40B4-BE49-F238E27FC236}">
                <a16:creationId xmlns:a16="http://schemas.microsoft.com/office/drawing/2014/main" id="{B7239E95-BC63-9BA0-0F6A-F6B377BD0C62}"/>
              </a:ext>
            </a:extLst>
          </p:cNvPr>
          <p:cNvPicPr/>
          <p:nvPr/>
        </p:nvPicPr>
        <p:blipFill>
          <a:blip r:embed="rId5"/>
          <a:stretch>
            <a:fillRect/>
          </a:stretch>
        </p:blipFill>
        <p:spPr>
          <a:xfrm>
            <a:off x="3811588" y="3121025"/>
            <a:ext cx="1955800" cy="1254125"/>
          </a:xfrm>
          <a:prstGeom prst="rect">
            <a:avLst/>
          </a:prstGeom>
        </p:spPr>
      </p:pic>
      <p:pic>
        <p:nvPicPr>
          <p:cNvPr id="17" name="Picture 16">
            <a:extLst>
              <a:ext uri="{FF2B5EF4-FFF2-40B4-BE49-F238E27FC236}">
                <a16:creationId xmlns:a16="http://schemas.microsoft.com/office/drawing/2014/main" id="{D2B17BDA-25DF-C057-F690-736D8315227C}"/>
              </a:ext>
            </a:extLst>
          </p:cNvPr>
          <p:cNvPicPr/>
          <p:nvPr/>
        </p:nvPicPr>
        <p:blipFill>
          <a:blip r:embed="rId6"/>
          <a:stretch>
            <a:fillRect/>
          </a:stretch>
        </p:blipFill>
        <p:spPr>
          <a:xfrm>
            <a:off x="5868988" y="3121025"/>
            <a:ext cx="1954212" cy="1254125"/>
          </a:xfrm>
          <a:prstGeom prst="rect">
            <a:avLst/>
          </a:prstGeom>
        </p:spPr>
      </p:pic>
      <p:pic>
        <p:nvPicPr>
          <p:cNvPr id="18" name="Picture 17">
            <a:extLst>
              <a:ext uri="{FF2B5EF4-FFF2-40B4-BE49-F238E27FC236}">
                <a16:creationId xmlns:a16="http://schemas.microsoft.com/office/drawing/2014/main" id="{DFF0C0B6-AE93-9F43-21F0-5418C766753A}"/>
              </a:ext>
            </a:extLst>
          </p:cNvPr>
          <p:cNvPicPr/>
          <p:nvPr/>
        </p:nvPicPr>
        <p:blipFill>
          <a:blip r:embed="rId7"/>
          <a:stretch>
            <a:fillRect/>
          </a:stretch>
        </p:blipFill>
        <p:spPr>
          <a:xfrm>
            <a:off x="1754188" y="3136900"/>
            <a:ext cx="1954212" cy="1254125"/>
          </a:xfrm>
          <a:prstGeom prst="rect">
            <a:avLst/>
          </a:prstGeom>
        </p:spPr>
      </p:pic>
    </p:spTree>
    <p:extLst>
      <p:ext uri="{BB962C8B-B14F-4D97-AF65-F5344CB8AC3E}">
        <p14:creationId xmlns:p14="http://schemas.microsoft.com/office/powerpoint/2010/main" val="5760685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US Sector &amp; Industry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5" name="Picture 4">
            <a:extLst>
              <a:ext uri="{FF2B5EF4-FFF2-40B4-BE49-F238E27FC236}">
                <a16:creationId xmlns:a16="http://schemas.microsoft.com/office/drawing/2014/main" id="{435E8173-628F-F145-9522-DB3BAC3D59D3}"/>
              </a:ext>
            </a:extLst>
          </p:cNvPr>
          <p:cNvPicPr/>
          <p:nvPr/>
        </p:nvPicPr>
        <p:blipFill>
          <a:blip r:embed="rId3"/>
          <a:stretch>
            <a:fillRect/>
          </a:stretch>
        </p:blipFill>
        <p:spPr>
          <a:xfrm>
            <a:off x="1079500" y="1341438"/>
            <a:ext cx="6983413" cy="2786062"/>
          </a:xfrm>
          <a:prstGeom prst="rect">
            <a:avLst/>
          </a:prstGeom>
        </p:spPr>
      </p:pic>
      <p:pic>
        <p:nvPicPr>
          <p:cNvPr id="6" name="Picture 5">
            <a:extLst>
              <a:ext uri="{FF2B5EF4-FFF2-40B4-BE49-F238E27FC236}">
                <a16:creationId xmlns:a16="http://schemas.microsoft.com/office/drawing/2014/main" id="{B4178A6A-4FBC-DD51-E635-8C66DA1F3C66}"/>
              </a:ext>
            </a:extLst>
          </p:cNvPr>
          <p:cNvPicPr/>
          <p:nvPr/>
        </p:nvPicPr>
        <p:blipFill>
          <a:blip r:embed="rId4"/>
          <a:stretch>
            <a:fillRect/>
          </a:stretch>
        </p:blipFill>
        <p:spPr>
          <a:xfrm>
            <a:off x="6686550" y="536575"/>
            <a:ext cx="1928813" cy="195263"/>
          </a:xfrm>
          <a:prstGeom prst="rect">
            <a:avLst/>
          </a:prstGeom>
        </p:spPr>
      </p:pic>
    </p:spTree>
    <p:extLst>
      <p:ext uri="{BB962C8B-B14F-4D97-AF65-F5344CB8AC3E}">
        <p14:creationId xmlns:p14="http://schemas.microsoft.com/office/powerpoint/2010/main" val="249414320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international Equity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99BC847-F1C0-02F5-B416-E942C0599C0F}"/>
              </a:ext>
            </a:extLst>
          </p:cNvPr>
          <p:cNvSpPr txBox="1"/>
          <p:nvPr/>
        </p:nvSpPr>
        <p:spPr>
          <a:xfrm>
            <a:off x="498674" y="1018596"/>
            <a:ext cx="4073326" cy="246221"/>
          </a:xfrm>
          <a:prstGeom prst="rect">
            <a:avLst/>
          </a:prstGeom>
          <a:noFill/>
        </p:spPr>
        <p:txBody>
          <a:bodyPr wrap="square" rtlCol="0">
            <a:spAutoFit/>
          </a:bodyPr>
          <a:lstStyle/>
          <a:p>
            <a:r>
              <a:rPr lang="en-US" sz="1000" dirty="0"/>
              <a:t>Developed &amp; Emerging Markets Total Return (%)</a:t>
            </a:r>
          </a:p>
        </p:txBody>
      </p:sp>
      <p:pic>
        <p:nvPicPr>
          <p:cNvPr id="6" name="Picture 5">
            <a:extLst>
              <a:ext uri="{FF2B5EF4-FFF2-40B4-BE49-F238E27FC236}">
                <a16:creationId xmlns:a16="http://schemas.microsoft.com/office/drawing/2014/main" id="{76E1757D-1FFB-C5AD-2DA4-A40D7343B6E1}"/>
              </a:ext>
            </a:extLst>
          </p:cNvPr>
          <p:cNvPicPr/>
          <p:nvPr/>
        </p:nvPicPr>
        <p:blipFill>
          <a:blip r:embed="rId3"/>
          <a:stretch>
            <a:fillRect/>
          </a:stretch>
        </p:blipFill>
        <p:spPr>
          <a:xfrm>
            <a:off x="1079500" y="1362075"/>
            <a:ext cx="6983413" cy="2951163"/>
          </a:xfrm>
          <a:prstGeom prst="rect">
            <a:avLst/>
          </a:prstGeom>
        </p:spPr>
      </p:pic>
      <p:pic>
        <p:nvPicPr>
          <p:cNvPr id="9" name="Picture 8">
            <a:extLst>
              <a:ext uri="{FF2B5EF4-FFF2-40B4-BE49-F238E27FC236}">
                <a16:creationId xmlns:a16="http://schemas.microsoft.com/office/drawing/2014/main" id="{484CCF3F-F3E0-B5E4-A46C-04CF6E0C727E}"/>
              </a:ext>
            </a:extLst>
          </p:cNvPr>
          <p:cNvPicPr/>
          <p:nvPr/>
        </p:nvPicPr>
        <p:blipFill>
          <a:blip r:embed="rId4"/>
          <a:stretch>
            <a:fillRect/>
          </a:stretch>
        </p:blipFill>
        <p:spPr>
          <a:xfrm>
            <a:off x="6686550" y="536575"/>
            <a:ext cx="1928813" cy="195263"/>
          </a:xfrm>
          <a:prstGeom prst="rect">
            <a:avLst/>
          </a:prstGeom>
        </p:spPr>
      </p:pic>
      <p:sp>
        <p:nvSpPr>
          <p:cNvPr id="7" name="TextBox 6">
            <a:extLst>
              <a:ext uri="{FF2B5EF4-FFF2-40B4-BE49-F238E27FC236}">
                <a16:creationId xmlns:a16="http://schemas.microsoft.com/office/drawing/2014/main" id="{6311243D-7F1E-C751-D55A-E1D3C0D2530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115816566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Fixed Income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2">
            <a:extLst>
              <a:ext uri="{FF2B5EF4-FFF2-40B4-BE49-F238E27FC236}">
                <a16:creationId xmlns:a16="http://schemas.microsoft.com/office/drawing/2014/main" id="{5181A636-F9F2-B8F1-D67C-FD5E88B27694}"/>
              </a:ext>
            </a:extLst>
          </p:cNvPr>
          <p:cNvPicPr/>
          <p:nvPr/>
        </p:nvPicPr>
        <p:blipFill>
          <a:blip r:embed="rId2"/>
          <a:stretch>
            <a:fillRect/>
          </a:stretch>
        </p:blipFill>
        <p:spPr>
          <a:xfrm>
            <a:off x="515938" y="4473575"/>
            <a:ext cx="1928812" cy="195263"/>
          </a:xfrm>
          <a:prstGeom prst="rect">
            <a:avLst/>
          </a:prstGeom>
        </p:spPr>
      </p:pic>
    </p:spTree>
    <p:extLst>
      <p:ext uri="{BB962C8B-B14F-4D97-AF65-F5344CB8AC3E}">
        <p14:creationId xmlns:p14="http://schemas.microsoft.com/office/powerpoint/2010/main" val="125311059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US Federal Reserve Policy Monitor</a:t>
            </a:r>
          </a:p>
        </p:txBody>
      </p:sp>
      <p:pic>
        <p:nvPicPr>
          <p:cNvPr id="2" name="Picture 1">
            <a:extLst>
              <a:ext uri="{FF2B5EF4-FFF2-40B4-BE49-F238E27FC236}">
                <a16:creationId xmlns:a16="http://schemas.microsoft.com/office/drawing/2014/main" id="{DDAC00FF-71F1-24A0-1FB4-0EE6B2BE80B1}"/>
              </a:ext>
            </a:extLst>
          </p:cNvPr>
          <p:cNvPicPr/>
          <p:nvPr/>
        </p:nvPicPr>
        <p:blipFill>
          <a:blip r:embed="rId3"/>
          <a:stretch>
            <a:fillRect/>
          </a:stretch>
        </p:blipFill>
        <p:spPr>
          <a:xfrm>
            <a:off x="6686550" y="536575"/>
            <a:ext cx="1928813" cy="195263"/>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2" name="Picture 11">
            <a:extLst>
              <a:ext uri="{FF2B5EF4-FFF2-40B4-BE49-F238E27FC236}">
                <a16:creationId xmlns:a16="http://schemas.microsoft.com/office/drawing/2014/main" id="{929FD434-E5F6-6B0D-E384-C3917351F084}"/>
              </a:ext>
            </a:extLst>
          </p:cNvPr>
          <p:cNvPicPr/>
          <p:nvPr/>
        </p:nvPicPr>
        <p:blipFill>
          <a:blip r:embed="rId4"/>
          <a:stretch>
            <a:fillRect/>
          </a:stretch>
        </p:blipFill>
        <p:spPr>
          <a:xfrm>
            <a:off x="4972050" y="1289050"/>
            <a:ext cx="3657600" cy="3200400"/>
          </a:xfrm>
          <a:prstGeom prst="rect">
            <a:avLst/>
          </a:prstGeom>
        </p:spPr>
      </p:pic>
      <p:pic>
        <p:nvPicPr>
          <p:cNvPr id="13" name="Picture 12">
            <a:extLst>
              <a:ext uri="{FF2B5EF4-FFF2-40B4-BE49-F238E27FC236}">
                <a16:creationId xmlns:a16="http://schemas.microsoft.com/office/drawing/2014/main" id="{09B43974-AB92-CBF8-F316-DD3C65EFC9FC}"/>
              </a:ext>
            </a:extLst>
          </p:cNvPr>
          <p:cNvPicPr/>
          <p:nvPr/>
        </p:nvPicPr>
        <p:blipFill>
          <a:blip r:embed="rId5"/>
          <a:stretch>
            <a:fillRect/>
          </a:stretch>
        </p:blipFill>
        <p:spPr>
          <a:xfrm>
            <a:off x="706438" y="1517650"/>
            <a:ext cx="3657600" cy="1371600"/>
          </a:xfrm>
          <a:prstGeom prst="rect">
            <a:avLst/>
          </a:prstGeom>
        </p:spPr>
      </p:pic>
      <p:pic>
        <p:nvPicPr>
          <p:cNvPr id="19" name="Picture 18">
            <a:extLst>
              <a:ext uri="{FF2B5EF4-FFF2-40B4-BE49-F238E27FC236}">
                <a16:creationId xmlns:a16="http://schemas.microsoft.com/office/drawing/2014/main" id="{DE5EFA69-446E-CF09-3B6A-519B9DEF6336}"/>
              </a:ext>
            </a:extLst>
          </p:cNvPr>
          <p:cNvPicPr/>
          <p:nvPr/>
        </p:nvPicPr>
        <p:blipFill>
          <a:blip r:embed="rId6"/>
          <a:stretch>
            <a:fillRect/>
          </a:stretch>
        </p:blipFill>
        <p:spPr>
          <a:xfrm>
            <a:off x="706438" y="3074988"/>
            <a:ext cx="3657600" cy="1371600"/>
          </a:xfrm>
          <a:prstGeom prst="rect">
            <a:avLst/>
          </a:prstGeom>
        </p:spPr>
      </p:pic>
      <p:sp>
        <p:nvSpPr>
          <p:cNvPr id="16" name="TextBox 15">
            <a:extLst>
              <a:ext uri="{FF2B5EF4-FFF2-40B4-BE49-F238E27FC236}">
                <a16:creationId xmlns:a16="http://schemas.microsoft.com/office/drawing/2014/main" id="{E8DD3F51-BA8F-C504-5775-28523F61B8DA}"/>
              </a:ext>
            </a:extLst>
          </p:cNvPr>
          <p:cNvSpPr txBox="1"/>
          <p:nvPr/>
        </p:nvSpPr>
        <p:spPr>
          <a:xfrm>
            <a:off x="706537" y="1335522"/>
            <a:ext cx="4073326" cy="215444"/>
          </a:xfrm>
          <a:prstGeom prst="rect">
            <a:avLst/>
          </a:prstGeom>
          <a:noFill/>
        </p:spPr>
        <p:txBody>
          <a:bodyPr wrap="square" rtlCol="0">
            <a:spAutoFit/>
          </a:bodyPr>
          <a:lstStyle/>
          <a:p>
            <a:r>
              <a:rPr lang="en-US" sz="800" b="1" dirty="0">
                <a:solidFill>
                  <a:schemeClr val="tx2"/>
                </a:solidFill>
              </a:rPr>
              <a:t>US CPI YoY NSA </a:t>
            </a:r>
            <a:r>
              <a:rPr lang="en-US" sz="800" dirty="0"/>
              <a:t>&amp; </a:t>
            </a:r>
            <a:r>
              <a:rPr lang="en-US" sz="800" b="1" dirty="0">
                <a:solidFill>
                  <a:schemeClr val="accent2"/>
                </a:solidFill>
              </a:rPr>
              <a:t>US PCE Core Price YoY SA </a:t>
            </a:r>
            <a:r>
              <a:rPr lang="en-US" sz="800" dirty="0"/>
              <a:t>(%)</a:t>
            </a:r>
          </a:p>
        </p:txBody>
      </p:sp>
      <p:sp>
        <p:nvSpPr>
          <p:cNvPr id="17" name="TextBox 16">
            <a:extLst>
              <a:ext uri="{FF2B5EF4-FFF2-40B4-BE49-F238E27FC236}">
                <a16:creationId xmlns:a16="http://schemas.microsoft.com/office/drawing/2014/main" id="{C201EE85-83B5-C71E-0A6B-09EB4D97DE03}"/>
              </a:ext>
            </a:extLst>
          </p:cNvPr>
          <p:cNvSpPr txBox="1"/>
          <p:nvPr/>
        </p:nvSpPr>
        <p:spPr>
          <a:xfrm>
            <a:off x="706537" y="2918814"/>
            <a:ext cx="4073326" cy="215444"/>
          </a:xfrm>
          <a:prstGeom prst="rect">
            <a:avLst/>
          </a:prstGeom>
          <a:noFill/>
        </p:spPr>
        <p:txBody>
          <a:bodyPr wrap="square" rtlCol="0">
            <a:spAutoFit/>
          </a:bodyPr>
          <a:lstStyle/>
          <a:p>
            <a:r>
              <a:rPr lang="en-US" sz="800" b="1" dirty="0">
                <a:solidFill>
                  <a:schemeClr val="tx2"/>
                </a:solidFill>
              </a:rPr>
              <a:t>US U-3 Unemployment Rate (%) (left) </a:t>
            </a:r>
            <a:r>
              <a:rPr lang="en-US" sz="800" dirty="0"/>
              <a:t>&amp; </a:t>
            </a:r>
            <a:r>
              <a:rPr lang="en-US" sz="800" b="1" dirty="0">
                <a:solidFill>
                  <a:schemeClr val="accent2"/>
                </a:solidFill>
              </a:rPr>
              <a:t>US Initial Jobless Claims SA (1000s) (right)</a:t>
            </a:r>
            <a:endParaRPr lang="en-US" sz="800" dirty="0"/>
          </a:p>
        </p:txBody>
      </p:sp>
      <p:sp>
        <p:nvSpPr>
          <p:cNvPr id="18" name="TextBox 17">
            <a:extLst>
              <a:ext uri="{FF2B5EF4-FFF2-40B4-BE49-F238E27FC236}">
                <a16:creationId xmlns:a16="http://schemas.microsoft.com/office/drawing/2014/main" id="{145EC3A3-A016-CFC9-17EE-4A3A3D5FFEC1}"/>
              </a:ext>
            </a:extLst>
          </p:cNvPr>
          <p:cNvSpPr txBox="1"/>
          <p:nvPr/>
        </p:nvSpPr>
        <p:spPr>
          <a:xfrm>
            <a:off x="4764183" y="1033657"/>
            <a:ext cx="4073326" cy="215444"/>
          </a:xfrm>
          <a:prstGeom prst="rect">
            <a:avLst/>
          </a:prstGeom>
          <a:noFill/>
        </p:spPr>
        <p:txBody>
          <a:bodyPr wrap="square" rtlCol="0">
            <a:spAutoFit/>
          </a:bodyPr>
          <a:lstStyle/>
          <a:p>
            <a:pPr algn="ctr"/>
            <a:r>
              <a:rPr lang="en-US" sz="800" b="1" dirty="0">
                <a:solidFill>
                  <a:schemeClr val="tx2"/>
                </a:solidFill>
              </a:rPr>
              <a:t>Implied Fed Funds Rate (%)</a:t>
            </a:r>
            <a:endParaRPr lang="en-US" sz="800" dirty="0"/>
          </a:p>
        </p:txBody>
      </p:sp>
    </p:spTree>
    <p:extLst>
      <p:ext uri="{BB962C8B-B14F-4D97-AF65-F5344CB8AC3E}">
        <p14:creationId xmlns:p14="http://schemas.microsoft.com/office/powerpoint/2010/main" val="22551851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80D5DADF-58D1-22CC-632C-233707DA10A3}"/>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US 10 Year Treasury Yield </a:t>
            </a:r>
            <a:r>
              <a:rPr lang="en-US" sz="1000" dirty="0"/>
              <a:t>(%)</a:t>
            </a:r>
          </a:p>
        </p:txBody>
      </p:sp>
      <p:sp>
        <p:nvSpPr>
          <p:cNvPr id="9" name="TextBox 8">
            <a:extLst>
              <a:ext uri="{FF2B5EF4-FFF2-40B4-BE49-F238E27FC236}">
                <a16:creationId xmlns:a16="http://schemas.microsoft.com/office/drawing/2014/main" id="{F1133670-3458-B4BD-79B4-4DDF17699D72}"/>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Current Treasury Yield Curve </a:t>
            </a:r>
            <a:r>
              <a:rPr lang="en-US" sz="1000" dirty="0"/>
              <a:t>&amp; </a:t>
            </a:r>
            <a:r>
              <a:rPr lang="en-US" sz="1000" b="1" dirty="0">
                <a:solidFill>
                  <a:schemeClr val="accent2"/>
                </a:solidFill>
              </a:rPr>
              <a:t>One-Year Ago </a:t>
            </a:r>
            <a:r>
              <a:rPr lang="en-US" sz="1000" dirty="0"/>
              <a:t>(%)</a:t>
            </a:r>
          </a:p>
        </p:txBody>
      </p:sp>
      <p:sp>
        <p:nvSpPr>
          <p:cNvPr id="12" name="TextBox 11">
            <a:extLst>
              <a:ext uri="{FF2B5EF4-FFF2-40B4-BE49-F238E27FC236}">
                <a16:creationId xmlns:a16="http://schemas.microsoft.com/office/drawing/2014/main" id="{B2D5B616-09E8-76DB-EB8D-C669341A7D61}"/>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US 10 Year minus 2 Year Treasury Yield </a:t>
            </a:r>
            <a:r>
              <a:rPr lang="en-US" sz="1000" dirty="0"/>
              <a:t>(%)</a:t>
            </a:r>
          </a:p>
        </p:txBody>
      </p:sp>
      <p:sp>
        <p:nvSpPr>
          <p:cNvPr id="19" name="TextBox 18">
            <a:extLst>
              <a:ext uri="{FF2B5EF4-FFF2-40B4-BE49-F238E27FC236}">
                <a16:creationId xmlns:a16="http://schemas.microsoft.com/office/drawing/2014/main" id="{D3045276-B31E-E975-A60F-E85940381D63}"/>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High Yield Credit Spread (left) </a:t>
            </a:r>
            <a:r>
              <a:rPr lang="en-US" sz="1000" dirty="0"/>
              <a:t>&amp; </a:t>
            </a:r>
            <a:r>
              <a:rPr lang="en-US" sz="1000" b="1" dirty="0">
                <a:solidFill>
                  <a:schemeClr val="accent2"/>
                </a:solidFill>
              </a:rPr>
              <a:t>A-Rated Credit Spread (right) </a:t>
            </a:r>
            <a:r>
              <a:rPr lang="en-US" sz="1000" dirty="0"/>
              <a:t>(%)</a:t>
            </a:r>
          </a:p>
        </p:txBody>
      </p:sp>
      <p:pic>
        <p:nvPicPr>
          <p:cNvPr id="6" name="Picture 5">
            <a:extLst>
              <a:ext uri="{FF2B5EF4-FFF2-40B4-BE49-F238E27FC236}">
                <a16:creationId xmlns:a16="http://schemas.microsoft.com/office/drawing/2014/main" id="{8DCA07A7-F5F5-DC31-23CF-36F839968536}"/>
              </a:ext>
            </a:extLst>
          </p:cNvPr>
          <p:cNvPicPr/>
          <p:nvPr/>
        </p:nvPicPr>
        <p:blipFill>
          <a:blip r:embed="rId3"/>
          <a:stretch>
            <a:fillRect/>
          </a:stretch>
        </p:blipFill>
        <p:spPr>
          <a:xfrm>
            <a:off x="879475" y="1314450"/>
            <a:ext cx="3200400" cy="1276350"/>
          </a:xfrm>
          <a:prstGeom prst="rect">
            <a:avLst/>
          </a:prstGeom>
        </p:spPr>
      </p:pic>
      <p:pic>
        <p:nvPicPr>
          <p:cNvPr id="17" name="Picture 16">
            <a:extLst>
              <a:ext uri="{FF2B5EF4-FFF2-40B4-BE49-F238E27FC236}">
                <a16:creationId xmlns:a16="http://schemas.microsoft.com/office/drawing/2014/main" id="{B0C51F0A-167C-50EA-D72C-D3E7F3E071F2}"/>
              </a:ext>
            </a:extLst>
          </p:cNvPr>
          <p:cNvPicPr/>
          <p:nvPr/>
        </p:nvPicPr>
        <p:blipFill>
          <a:blip r:embed="rId4"/>
          <a:stretch>
            <a:fillRect/>
          </a:stretch>
        </p:blipFill>
        <p:spPr>
          <a:xfrm>
            <a:off x="4953000" y="1317625"/>
            <a:ext cx="3200400" cy="1276350"/>
          </a:xfrm>
          <a:prstGeom prst="rect">
            <a:avLst/>
          </a:prstGeom>
        </p:spPr>
      </p:pic>
      <p:pic>
        <p:nvPicPr>
          <p:cNvPr id="18" name="Picture 17">
            <a:extLst>
              <a:ext uri="{FF2B5EF4-FFF2-40B4-BE49-F238E27FC236}">
                <a16:creationId xmlns:a16="http://schemas.microsoft.com/office/drawing/2014/main" id="{38AD2C32-FB2A-E3E4-B86D-C5356257EE5B}"/>
              </a:ext>
            </a:extLst>
          </p:cNvPr>
          <p:cNvPicPr/>
          <p:nvPr/>
        </p:nvPicPr>
        <p:blipFill>
          <a:blip r:embed="rId5"/>
          <a:stretch>
            <a:fillRect/>
          </a:stretch>
        </p:blipFill>
        <p:spPr>
          <a:xfrm>
            <a:off x="4937125" y="3049588"/>
            <a:ext cx="3200400" cy="1276350"/>
          </a:xfrm>
          <a:prstGeom prst="rect">
            <a:avLst/>
          </a:prstGeom>
        </p:spPr>
      </p:pic>
      <p:pic>
        <p:nvPicPr>
          <p:cNvPr id="20" name="Picture 19">
            <a:extLst>
              <a:ext uri="{FF2B5EF4-FFF2-40B4-BE49-F238E27FC236}">
                <a16:creationId xmlns:a16="http://schemas.microsoft.com/office/drawing/2014/main" id="{E9FEA6D4-F462-327F-7A42-D882A30117A1}"/>
              </a:ext>
            </a:extLst>
          </p:cNvPr>
          <p:cNvPicPr/>
          <p:nvPr/>
        </p:nvPicPr>
        <p:blipFill>
          <a:blip r:embed="rId6"/>
          <a:stretch>
            <a:fillRect/>
          </a:stretch>
        </p:blipFill>
        <p:spPr>
          <a:xfrm>
            <a:off x="879475" y="3049588"/>
            <a:ext cx="3200400" cy="1276350"/>
          </a:xfrm>
          <a:prstGeom prst="rect">
            <a:avLst/>
          </a:prstGeom>
        </p:spPr>
      </p:pic>
      <p:pic>
        <p:nvPicPr>
          <p:cNvPr id="21" name="Picture 20">
            <a:extLst>
              <a:ext uri="{FF2B5EF4-FFF2-40B4-BE49-F238E27FC236}">
                <a16:creationId xmlns:a16="http://schemas.microsoft.com/office/drawing/2014/main" id="{2A05EED5-A910-4908-F48B-AEE4CB76C195}"/>
              </a:ext>
            </a:extLst>
          </p:cNvPr>
          <p:cNvPicPr/>
          <p:nvPr/>
        </p:nvPicPr>
        <p:blipFill>
          <a:blip r:embed="rId7"/>
          <a:stretch>
            <a:fillRect/>
          </a:stretch>
        </p:blipFill>
        <p:spPr>
          <a:xfrm>
            <a:off x="6686550" y="536575"/>
            <a:ext cx="1928813" cy="195263"/>
          </a:xfrm>
          <a:prstGeom prst="rect">
            <a:avLst/>
          </a:prstGeom>
        </p:spPr>
      </p:pic>
      <p:sp>
        <p:nvSpPr>
          <p:cNvPr id="16" name="TextBox 15">
            <a:extLst>
              <a:ext uri="{FF2B5EF4-FFF2-40B4-BE49-F238E27FC236}">
                <a16:creationId xmlns:a16="http://schemas.microsoft.com/office/drawing/2014/main" id="{4DEB096B-3801-DFC6-2CA7-42F56CA43293}"/>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Tree>
    <p:extLst>
      <p:ext uri="{BB962C8B-B14F-4D97-AF65-F5344CB8AC3E}">
        <p14:creationId xmlns:p14="http://schemas.microsoft.com/office/powerpoint/2010/main" val="221158418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DFD93B3F-120D-A4D9-3C13-F9E1999B1022}"/>
              </a:ext>
            </a:extLst>
          </p:cNvPr>
          <p:cNvPicPr/>
          <p:nvPr/>
        </p:nvPicPr>
        <p:blipFill>
          <a:blip r:embed="rId3"/>
          <a:stretch>
            <a:fillRect/>
          </a:stretch>
        </p:blipFill>
        <p:spPr>
          <a:xfrm>
            <a:off x="1081088" y="1358900"/>
            <a:ext cx="6981825" cy="3022600"/>
          </a:xfrm>
          <a:prstGeom prst="rect">
            <a:avLst/>
          </a:prstGeom>
        </p:spPr>
      </p:pic>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Fixed Income Asset Class Total Return (%)</a:t>
            </a:r>
          </a:p>
        </p:txBody>
      </p:sp>
      <p:pic>
        <p:nvPicPr>
          <p:cNvPr id="12" name="Picture 11">
            <a:extLst>
              <a:ext uri="{FF2B5EF4-FFF2-40B4-BE49-F238E27FC236}">
                <a16:creationId xmlns:a16="http://schemas.microsoft.com/office/drawing/2014/main" id="{E8267DCE-EC6B-3D1A-E745-B333674016D3}"/>
              </a:ext>
            </a:extLst>
          </p:cNvPr>
          <p:cNvPicPr/>
          <p:nvPr/>
        </p:nvPicPr>
        <p:blipFill>
          <a:blip r:embed="rId4"/>
          <a:stretch>
            <a:fillRect/>
          </a:stretch>
        </p:blipFill>
        <p:spPr>
          <a:xfrm>
            <a:off x="6686550" y="536575"/>
            <a:ext cx="1928813" cy="195263"/>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3693515855"/>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Global Macro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3" name="Picture 2">
            <a:extLst>
              <a:ext uri="{FF2B5EF4-FFF2-40B4-BE49-F238E27FC236}">
                <a16:creationId xmlns:a16="http://schemas.microsoft.com/office/drawing/2014/main" id="{6E448DB3-C756-185B-FB26-2D95094C0FD9}"/>
              </a:ext>
            </a:extLst>
          </p:cNvPr>
          <p:cNvPicPr/>
          <p:nvPr/>
        </p:nvPicPr>
        <p:blipFill>
          <a:blip r:embed="rId2"/>
          <a:stretch>
            <a:fillRect/>
          </a:stretch>
        </p:blipFill>
        <p:spPr>
          <a:xfrm>
            <a:off x="515938" y="4473575"/>
            <a:ext cx="1928812" cy="195263"/>
          </a:xfrm>
          <a:prstGeom prst="rect">
            <a:avLst/>
          </a:prstGeom>
        </p:spPr>
      </p:pic>
    </p:spTree>
    <p:extLst>
      <p:ext uri="{BB962C8B-B14F-4D97-AF65-F5344CB8AC3E}">
        <p14:creationId xmlns:p14="http://schemas.microsoft.com/office/powerpoint/2010/main" val="3651594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library with books on shelves&#10;&#10;Description automatically generated">
            <a:extLst>
              <a:ext uri="{FF2B5EF4-FFF2-40B4-BE49-F238E27FC236}">
                <a16:creationId xmlns:a16="http://schemas.microsoft.com/office/drawing/2014/main" id="{CC61B379-A597-2153-570C-613AEBD5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82655"/>
            <a:ext cx="3688305" cy="3688305"/>
          </a:xfrm>
          <a:prstGeom prst="rect">
            <a:avLst/>
          </a:prstGeom>
        </p:spPr>
      </p:pic>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agenda</a:t>
            </a:r>
          </a:p>
        </p:txBody>
      </p:sp>
      <p:sp>
        <p:nvSpPr>
          <p:cNvPr id="4" name="AutoShape 4"/>
          <p:cNvSpPr/>
          <p:nvPr/>
        </p:nvSpPr>
        <p:spPr>
          <a:xfrm flipV="1">
            <a:off x="503436" y="880381"/>
            <a:ext cx="8126206" cy="19256"/>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a:off x="492528" y="4551698"/>
            <a:ext cx="8126206" cy="1925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680B3EFE-CA37-0824-51D4-B87E04821149}"/>
              </a:ext>
            </a:extLst>
          </p:cNvPr>
          <p:cNvPicPr/>
          <p:nvPr/>
        </p:nvPicPr>
        <p:blipFill>
          <a:blip r:embed="rId4"/>
          <a:stretch>
            <a:fillRect/>
          </a:stretch>
        </p:blipFill>
        <p:spPr>
          <a:xfrm>
            <a:off x="6686550" y="536575"/>
            <a:ext cx="1928813" cy="195263"/>
          </a:xfrm>
          <a:prstGeom prst="rect">
            <a:avLst/>
          </a:prstGeom>
        </p:spPr>
      </p:pic>
      <p:sp>
        <p:nvSpPr>
          <p:cNvPr id="13" name="TextBox 4">
            <a:extLst>
              <a:ext uri="{FF2B5EF4-FFF2-40B4-BE49-F238E27FC236}">
                <a16:creationId xmlns:a16="http://schemas.microsoft.com/office/drawing/2014/main" id="{8EAA17CC-C72B-571C-E4C3-3ECCF92A009F}"/>
              </a:ext>
            </a:extLst>
          </p:cNvPr>
          <p:cNvSpPr txBox="1"/>
          <p:nvPr/>
        </p:nvSpPr>
        <p:spPr>
          <a:xfrm>
            <a:off x="514345" y="1061145"/>
            <a:ext cx="3938592" cy="2955681"/>
          </a:xfrm>
          <a:prstGeom prst="rect">
            <a:avLst/>
          </a:prstGeom>
        </p:spPr>
        <p:txBody>
          <a:bodyPr lIns="0" tIns="0" rIns="0" bIns="0" rtlCol="0" anchor="t">
            <a:spAutoFit/>
          </a:bodyPr>
          <a:lstStyle/>
          <a:p>
            <a:pPr marL="302260" lvl="1" indent="-151130">
              <a:lnSpc>
                <a:spcPts val="2618"/>
              </a:lnSpc>
              <a:buFont typeface="Arial"/>
              <a:buChar char="•"/>
            </a:pPr>
            <a:r>
              <a:rPr lang="en-US" sz="1400" dirty="0">
                <a:solidFill>
                  <a:srgbClr val="000000"/>
                </a:solidFill>
                <a:latin typeface="Lato"/>
              </a:rPr>
              <a:t>Quick Recap</a:t>
            </a:r>
          </a:p>
          <a:p>
            <a:pPr marL="302260" lvl="1" indent="-151130">
              <a:lnSpc>
                <a:spcPts val="2618"/>
              </a:lnSpc>
              <a:buFont typeface="Arial"/>
              <a:buChar char="•"/>
            </a:pPr>
            <a:r>
              <a:rPr lang="en-US" sz="1400" dirty="0">
                <a:solidFill>
                  <a:srgbClr val="000000"/>
                </a:solidFill>
                <a:latin typeface="Lato"/>
              </a:rPr>
              <a:t>Three Themes</a:t>
            </a:r>
          </a:p>
          <a:p>
            <a:pPr marL="302260" lvl="1" indent="-151130">
              <a:lnSpc>
                <a:spcPts val="2618"/>
              </a:lnSpc>
              <a:buFont typeface="Arial"/>
              <a:buChar char="•"/>
            </a:pPr>
            <a:r>
              <a:rPr lang="en-US" sz="1400" dirty="0">
                <a:solidFill>
                  <a:srgbClr val="000000"/>
                </a:solidFill>
                <a:latin typeface="Lato"/>
              </a:rPr>
              <a:t>Equity Overview</a:t>
            </a:r>
          </a:p>
          <a:p>
            <a:pPr marL="302260" lvl="1" indent="-151130">
              <a:lnSpc>
                <a:spcPts val="2618"/>
              </a:lnSpc>
              <a:buFont typeface="Arial"/>
              <a:buChar char="•"/>
            </a:pPr>
            <a:r>
              <a:rPr lang="en-US" sz="1400" dirty="0">
                <a:solidFill>
                  <a:srgbClr val="000000"/>
                </a:solidFill>
                <a:latin typeface="Lato"/>
              </a:rPr>
              <a:t>Fixed Income Overview</a:t>
            </a:r>
          </a:p>
          <a:p>
            <a:pPr marL="302260" lvl="1" indent="-151130">
              <a:lnSpc>
                <a:spcPts val="2618"/>
              </a:lnSpc>
              <a:buFont typeface="Arial"/>
              <a:buChar char="•"/>
            </a:pPr>
            <a:r>
              <a:rPr lang="en-US" sz="1400" dirty="0">
                <a:solidFill>
                  <a:srgbClr val="000000"/>
                </a:solidFill>
                <a:latin typeface="Lato"/>
              </a:rPr>
              <a:t>Global Macro Overview</a:t>
            </a:r>
          </a:p>
          <a:p>
            <a:pPr marL="302260" lvl="1" indent="-151130">
              <a:lnSpc>
                <a:spcPts val="2618"/>
              </a:lnSpc>
              <a:buFont typeface="Arial"/>
              <a:buChar char="•"/>
            </a:pPr>
            <a:r>
              <a:rPr lang="en-US" sz="1400" dirty="0">
                <a:solidFill>
                  <a:srgbClr val="000000"/>
                </a:solidFill>
                <a:latin typeface="Lato"/>
              </a:rPr>
              <a:t>Actionable Insights</a:t>
            </a:r>
          </a:p>
          <a:p>
            <a:pPr marL="302260" lvl="1" indent="-151130">
              <a:lnSpc>
                <a:spcPts val="2618"/>
              </a:lnSpc>
              <a:buFont typeface="Arial"/>
              <a:buChar char="•"/>
            </a:pPr>
            <a:r>
              <a:rPr lang="en-US" sz="1400" dirty="0">
                <a:solidFill>
                  <a:srgbClr val="000000"/>
                </a:solidFill>
                <a:latin typeface="Lato"/>
              </a:rPr>
              <a:t>Modelist Overview</a:t>
            </a:r>
          </a:p>
          <a:p>
            <a:pPr marL="302260" lvl="1" indent="-151130">
              <a:lnSpc>
                <a:spcPts val="2618"/>
              </a:lnSpc>
              <a:buFont typeface="Arial"/>
              <a:buChar char="•"/>
            </a:pPr>
            <a:r>
              <a:rPr lang="en-US" sz="1400" dirty="0">
                <a:solidFill>
                  <a:srgbClr val="000000"/>
                </a:solidFill>
                <a:latin typeface="Lato"/>
              </a:rPr>
              <a:t>Q&amp;A</a:t>
            </a:r>
          </a:p>
          <a:p>
            <a:pPr marL="302260" lvl="1" indent="-151130">
              <a:lnSpc>
                <a:spcPts val="2618"/>
              </a:lnSpc>
              <a:buFont typeface="Arial"/>
              <a:buChar char="•"/>
            </a:pPr>
            <a:r>
              <a:rPr lang="en-US" sz="1400" dirty="0">
                <a:solidFill>
                  <a:srgbClr val="000000"/>
                </a:solidFill>
                <a:latin typeface="Lato"/>
              </a:rPr>
              <a:t>Disclosures</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1" y="1018596"/>
            <a:ext cx="8115300" cy="246221"/>
          </a:xfrm>
          <a:prstGeom prst="rect">
            <a:avLst/>
          </a:prstGeom>
          <a:noFill/>
        </p:spPr>
        <p:txBody>
          <a:bodyPr wrap="square" rtlCol="0">
            <a:spAutoFit/>
          </a:bodyPr>
          <a:lstStyle/>
          <a:p>
            <a:pPr algn="ctr"/>
            <a:r>
              <a:rPr lang="en-US" sz="1000" b="1" dirty="0"/>
              <a:t>Recent Releases</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6" name="Picture 5">
            <a:extLst>
              <a:ext uri="{FF2B5EF4-FFF2-40B4-BE49-F238E27FC236}">
                <a16:creationId xmlns:a16="http://schemas.microsoft.com/office/drawing/2014/main" id="{863F4425-7863-A7AC-DA91-8A31A04ADF8E}"/>
              </a:ext>
            </a:extLst>
          </p:cNvPr>
          <p:cNvPicPr/>
          <p:nvPr/>
        </p:nvPicPr>
        <p:blipFill>
          <a:blip r:embed="rId3"/>
          <a:stretch>
            <a:fillRect/>
          </a:stretch>
        </p:blipFill>
        <p:spPr>
          <a:xfrm>
            <a:off x="6686550" y="536575"/>
            <a:ext cx="1928813" cy="195263"/>
          </a:xfrm>
          <a:prstGeom prst="rect">
            <a:avLst/>
          </a:prstGeom>
        </p:spPr>
      </p:pic>
      <p:pic>
        <p:nvPicPr>
          <p:cNvPr id="5" name="Picture 4">
            <a:extLst>
              <a:ext uri="{FF2B5EF4-FFF2-40B4-BE49-F238E27FC236}">
                <a16:creationId xmlns:a16="http://schemas.microsoft.com/office/drawing/2014/main" id="{B73C5B98-EF8F-EEAF-1E62-8093E28EF32D}"/>
              </a:ext>
            </a:extLst>
          </p:cNvPr>
          <p:cNvPicPr>
            <a:picLocks noChangeAspect="1"/>
          </p:cNvPicPr>
          <p:nvPr/>
        </p:nvPicPr>
        <p:blipFill>
          <a:blip r:embed="rId4"/>
          <a:stretch>
            <a:fillRect/>
          </a:stretch>
        </p:blipFill>
        <p:spPr>
          <a:xfrm>
            <a:off x="1131093" y="1338943"/>
            <a:ext cx="6881813" cy="2924175"/>
          </a:xfrm>
          <a:prstGeom prst="rect">
            <a:avLst/>
          </a:prstGeom>
        </p:spPr>
      </p:pic>
    </p:spTree>
    <p:extLst>
      <p:ext uri="{BB962C8B-B14F-4D97-AF65-F5344CB8AC3E}">
        <p14:creationId xmlns:p14="http://schemas.microsoft.com/office/powerpoint/2010/main" val="268165299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Next Month’s Calendar</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50394333-7564-4DAD-52B0-B8BA83037577}"/>
              </a:ext>
            </a:extLst>
          </p:cNvPr>
          <p:cNvPicPr/>
          <p:nvPr/>
        </p:nvPicPr>
        <p:blipFill>
          <a:blip r:embed="rId3"/>
          <a:stretch>
            <a:fillRect/>
          </a:stretch>
        </p:blipFill>
        <p:spPr>
          <a:xfrm>
            <a:off x="6686550" y="536575"/>
            <a:ext cx="1928813" cy="195263"/>
          </a:xfrm>
          <a:prstGeom prst="rect">
            <a:avLst/>
          </a:prstGeom>
        </p:spPr>
      </p:pic>
      <p:pic>
        <p:nvPicPr>
          <p:cNvPr id="5" name="Picture 4">
            <a:extLst>
              <a:ext uri="{FF2B5EF4-FFF2-40B4-BE49-F238E27FC236}">
                <a16:creationId xmlns:a16="http://schemas.microsoft.com/office/drawing/2014/main" id="{409292A8-EBDE-C90A-B595-81AB21E451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4163" y="1465068"/>
            <a:ext cx="7635673" cy="2887225"/>
          </a:xfrm>
          <a:prstGeom prst="rect">
            <a:avLst/>
          </a:prstGeom>
          <a:ln>
            <a:solidFill>
              <a:schemeClr val="accent1"/>
            </a:solidFill>
          </a:ln>
        </p:spPr>
      </p:pic>
    </p:spTree>
    <p:extLst>
      <p:ext uri="{BB962C8B-B14F-4D97-AF65-F5344CB8AC3E}">
        <p14:creationId xmlns:p14="http://schemas.microsoft.com/office/powerpoint/2010/main" val="232250955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Actionable</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3" name="Picture 2">
            <a:extLst>
              <a:ext uri="{FF2B5EF4-FFF2-40B4-BE49-F238E27FC236}">
                <a16:creationId xmlns:a16="http://schemas.microsoft.com/office/drawing/2014/main" id="{1FC60200-8DBB-2A7F-2769-7E8E91E15E90}"/>
              </a:ext>
            </a:extLst>
          </p:cNvPr>
          <p:cNvPicPr/>
          <p:nvPr/>
        </p:nvPicPr>
        <p:blipFill>
          <a:blip r:embed="rId2"/>
          <a:stretch>
            <a:fillRect/>
          </a:stretch>
        </p:blipFill>
        <p:spPr>
          <a:xfrm>
            <a:off x="515938" y="4473575"/>
            <a:ext cx="1928812" cy="195263"/>
          </a:xfrm>
          <a:prstGeom prst="rect">
            <a:avLst/>
          </a:prstGeom>
        </p:spPr>
      </p:pic>
    </p:spTree>
    <p:extLst>
      <p:ext uri="{BB962C8B-B14F-4D97-AF65-F5344CB8AC3E}">
        <p14:creationId xmlns:p14="http://schemas.microsoft.com/office/powerpoint/2010/main" val="200595751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Consumer Sentiment</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AF69591-67C1-0D24-C4BE-92C75181CA0D}"/>
              </a:ext>
            </a:extLst>
          </p:cNvPr>
          <p:cNvSpPr txBox="1"/>
          <p:nvPr/>
        </p:nvSpPr>
        <p:spPr>
          <a:xfrm>
            <a:off x="503436" y="4365758"/>
            <a:ext cx="1143000" cy="184666"/>
          </a:xfrm>
          <a:prstGeom prst="rect">
            <a:avLst/>
          </a:prstGeom>
          <a:solidFill>
            <a:schemeClr val="tx2"/>
          </a:solidFill>
          <a:ln>
            <a:noFill/>
          </a:ln>
        </p:spPr>
        <p:txBody>
          <a:bodyPr wrap="square" rtlCol="0" anchor="ctr">
            <a:spAutoFit/>
          </a:bodyPr>
          <a:lstStyle/>
          <a:p>
            <a:pPr algn="ctr"/>
            <a:r>
              <a:rPr lang="en-US" sz="600" dirty="0">
                <a:solidFill>
                  <a:schemeClr val="bg1"/>
                </a:solidFill>
              </a:rPr>
              <a:t>Consumer Sentiment</a:t>
            </a:r>
          </a:p>
        </p:txBody>
      </p:sp>
      <p:sp>
        <p:nvSpPr>
          <p:cNvPr id="14" name="TextBox 13">
            <a:extLst>
              <a:ext uri="{FF2B5EF4-FFF2-40B4-BE49-F238E27FC236}">
                <a16:creationId xmlns:a16="http://schemas.microsoft.com/office/drawing/2014/main" id="{12CC26E4-DAE3-CE1F-81D0-7EF6C1F41E08}"/>
              </a:ext>
            </a:extLst>
          </p:cNvPr>
          <p:cNvSpPr txBox="1"/>
          <p:nvPr/>
        </p:nvSpPr>
        <p:spPr>
          <a:xfrm>
            <a:off x="5522119" y="1803863"/>
            <a:ext cx="2286000" cy="246221"/>
          </a:xfrm>
          <a:prstGeom prst="rect">
            <a:avLst/>
          </a:prstGeom>
          <a:noFill/>
        </p:spPr>
        <p:txBody>
          <a:bodyPr wrap="square" rtlCol="0">
            <a:spAutoFit/>
          </a:bodyPr>
          <a:lstStyle/>
          <a:p>
            <a:pPr algn="ctr"/>
            <a:r>
              <a:rPr lang="en-US" sz="1000" b="1" dirty="0">
                <a:latin typeface="Lato" panose="020F0502020204030203" pitchFamily="34" charset="0"/>
                <a:ea typeface="Lato" panose="020F0502020204030203" pitchFamily="34" charset="0"/>
                <a:cs typeface="Lato" panose="020F0502020204030203" pitchFamily="34" charset="0"/>
              </a:rPr>
              <a:t>Component Contributions</a:t>
            </a:r>
          </a:p>
        </p:txBody>
      </p:sp>
      <p:sp>
        <p:nvSpPr>
          <p:cNvPr id="16" name="TextBox 15">
            <a:extLst>
              <a:ext uri="{FF2B5EF4-FFF2-40B4-BE49-F238E27FC236}">
                <a16:creationId xmlns:a16="http://schemas.microsoft.com/office/drawing/2014/main" id="{8F6C4815-12F2-0376-2D44-552E48D6AC11}"/>
              </a:ext>
            </a:extLst>
          </p:cNvPr>
          <p:cNvSpPr txBox="1"/>
          <p:nvPr/>
        </p:nvSpPr>
        <p:spPr>
          <a:xfrm>
            <a:off x="529798" y="1803863"/>
            <a:ext cx="4118402" cy="246221"/>
          </a:xfrm>
          <a:prstGeom prst="rect">
            <a:avLst/>
          </a:prstGeom>
          <a:noFill/>
        </p:spPr>
        <p:txBody>
          <a:bodyPr wrap="square" rtlCol="0">
            <a:spAutoFit/>
          </a:bodyPr>
          <a:lstStyle/>
          <a:p>
            <a:pPr algn="ctr"/>
            <a:r>
              <a:rPr lang="en-US" sz="1000" b="1" i="0" dirty="0">
                <a:effectLst/>
                <a:latin typeface="Lato" panose="020F0502020204030203" pitchFamily="34" charset="0"/>
                <a:ea typeface="Lato" panose="020F0502020204030203" pitchFamily="34" charset="0"/>
                <a:cs typeface="Lato" panose="020F0502020204030203" pitchFamily="34" charset="0"/>
              </a:rPr>
              <a:t>The University of Michigan Consumer Sentiment Index</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7" name="Picture 6">
            <a:extLst>
              <a:ext uri="{FF2B5EF4-FFF2-40B4-BE49-F238E27FC236}">
                <a16:creationId xmlns:a16="http://schemas.microsoft.com/office/drawing/2014/main" id="{4DF14003-393F-DB2B-FCDA-685271EBEA0E}"/>
              </a:ext>
            </a:extLst>
          </p:cNvPr>
          <p:cNvPicPr/>
          <p:nvPr/>
        </p:nvPicPr>
        <p:blipFill>
          <a:blip r:embed="rId3"/>
          <a:stretch>
            <a:fillRect/>
          </a:stretch>
        </p:blipFill>
        <p:spPr>
          <a:xfrm>
            <a:off x="6686550" y="536575"/>
            <a:ext cx="1928813" cy="195263"/>
          </a:xfrm>
          <a:prstGeom prst="rect">
            <a:avLst/>
          </a:prstGeom>
        </p:spPr>
      </p:pic>
      <p:pic>
        <p:nvPicPr>
          <p:cNvPr id="6" name="Picture 5">
            <a:extLst>
              <a:ext uri="{FF2B5EF4-FFF2-40B4-BE49-F238E27FC236}">
                <a16:creationId xmlns:a16="http://schemas.microsoft.com/office/drawing/2014/main" id="{140028D2-47C2-4BD5-7EC6-E5092D88924F}"/>
              </a:ext>
            </a:extLst>
          </p:cNvPr>
          <p:cNvPicPr>
            <a:picLocks noChangeAspect="1"/>
          </p:cNvPicPr>
          <p:nvPr/>
        </p:nvPicPr>
        <p:blipFill>
          <a:blip r:embed="rId4"/>
          <a:stretch>
            <a:fillRect/>
          </a:stretch>
        </p:blipFill>
        <p:spPr>
          <a:xfrm>
            <a:off x="1320203" y="976717"/>
            <a:ext cx="6481763" cy="628650"/>
          </a:xfrm>
          <a:prstGeom prst="rect">
            <a:avLst/>
          </a:prstGeom>
        </p:spPr>
      </p:pic>
      <p:pic>
        <p:nvPicPr>
          <p:cNvPr id="9" name="Picture 8">
            <a:extLst>
              <a:ext uri="{FF2B5EF4-FFF2-40B4-BE49-F238E27FC236}">
                <a16:creationId xmlns:a16="http://schemas.microsoft.com/office/drawing/2014/main" id="{F96E61D1-2ED3-4DA8-2FB8-4608A5C8A6C2}"/>
              </a:ext>
            </a:extLst>
          </p:cNvPr>
          <p:cNvPicPr>
            <a:picLocks noChangeAspect="1"/>
          </p:cNvPicPr>
          <p:nvPr/>
        </p:nvPicPr>
        <p:blipFill>
          <a:blip r:embed="rId5"/>
          <a:stretch>
            <a:fillRect/>
          </a:stretch>
        </p:blipFill>
        <p:spPr>
          <a:xfrm>
            <a:off x="4714875" y="2298819"/>
            <a:ext cx="3900488" cy="1371600"/>
          </a:xfrm>
          <a:prstGeom prst="rect">
            <a:avLst/>
          </a:prstGeom>
        </p:spPr>
      </p:pic>
      <p:pic>
        <p:nvPicPr>
          <p:cNvPr id="18" name="Picture 17">
            <a:extLst>
              <a:ext uri="{FF2B5EF4-FFF2-40B4-BE49-F238E27FC236}">
                <a16:creationId xmlns:a16="http://schemas.microsoft.com/office/drawing/2014/main" id="{5B347D1B-925D-F8AA-756B-004EA11A45FD}"/>
              </a:ext>
            </a:extLst>
          </p:cNvPr>
          <p:cNvPicPr>
            <a:picLocks noChangeAspect="1"/>
          </p:cNvPicPr>
          <p:nvPr/>
        </p:nvPicPr>
        <p:blipFill>
          <a:blip r:embed="rId6"/>
          <a:stretch>
            <a:fillRect/>
          </a:stretch>
        </p:blipFill>
        <p:spPr>
          <a:xfrm>
            <a:off x="760040" y="2069339"/>
            <a:ext cx="3657917" cy="2127688"/>
          </a:xfrm>
          <a:prstGeom prst="rect">
            <a:avLst/>
          </a:prstGeom>
        </p:spPr>
      </p:pic>
      <p:sp>
        <p:nvSpPr>
          <p:cNvPr id="17" name="TextBox 16">
            <a:extLst>
              <a:ext uri="{FF2B5EF4-FFF2-40B4-BE49-F238E27FC236}">
                <a16:creationId xmlns:a16="http://schemas.microsoft.com/office/drawing/2014/main" id="{6C553AA0-F00A-C503-B1FC-6CA5E390D569}"/>
              </a:ext>
            </a:extLst>
          </p:cNvPr>
          <p:cNvSpPr txBox="1"/>
          <p:nvPr/>
        </p:nvSpPr>
        <p:spPr>
          <a:xfrm>
            <a:off x="3732157" y="2127707"/>
            <a:ext cx="685800" cy="184666"/>
          </a:xfrm>
          <a:prstGeom prst="rect">
            <a:avLst/>
          </a:prstGeom>
          <a:solidFill>
            <a:schemeClr val="accent2">
              <a:lumMod val="20000"/>
              <a:lumOff val="80000"/>
            </a:schemeClr>
          </a:solidFill>
        </p:spPr>
        <p:txBody>
          <a:bodyPr wrap="square" rtlCol="0">
            <a:spAutoFit/>
          </a:bodyPr>
          <a:lstStyle/>
          <a:p>
            <a:pPr algn="ctr"/>
            <a:r>
              <a:rPr lang="en-US" sz="600" dirty="0"/>
              <a:t>US Recessions</a:t>
            </a:r>
          </a:p>
        </p:txBody>
      </p:sp>
    </p:spTree>
    <p:extLst>
      <p:ext uri="{BB962C8B-B14F-4D97-AF65-F5344CB8AC3E}">
        <p14:creationId xmlns:p14="http://schemas.microsoft.com/office/powerpoint/2010/main" val="248596766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Consumer Sentiment</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12CC26E4-DAE3-CE1F-81D0-7EF6C1F41E08}"/>
              </a:ext>
            </a:extLst>
          </p:cNvPr>
          <p:cNvSpPr txBox="1"/>
          <p:nvPr/>
        </p:nvSpPr>
        <p:spPr>
          <a:xfrm>
            <a:off x="5557472" y="996870"/>
            <a:ext cx="2286000"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Commentary</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996720"/>
            <a:ext cx="5029636"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Consumer Sentiment Strategy</a:t>
            </a: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ECD8A137-910E-9785-9898-C87306228145}"/>
              </a:ext>
            </a:extLst>
          </p:cNvPr>
          <p:cNvPicPr/>
          <p:nvPr/>
        </p:nvPicPr>
        <p:blipFill>
          <a:blip r:embed="rId3"/>
          <a:stretch>
            <a:fillRect/>
          </a:stretch>
        </p:blipFill>
        <p:spPr>
          <a:xfrm>
            <a:off x="6686550" y="536575"/>
            <a:ext cx="1928813" cy="195263"/>
          </a:xfrm>
          <a:prstGeom prst="rect">
            <a:avLst/>
          </a:prstGeom>
        </p:spPr>
      </p:pic>
      <p:sp>
        <p:nvSpPr>
          <p:cNvPr id="7" name="TextBox 6">
            <a:extLst>
              <a:ext uri="{FF2B5EF4-FFF2-40B4-BE49-F238E27FC236}">
                <a16:creationId xmlns:a16="http://schemas.microsoft.com/office/drawing/2014/main" id="{D70D5925-BCA6-9689-7241-1E7E077FC479}"/>
              </a:ext>
            </a:extLst>
          </p:cNvPr>
          <p:cNvSpPr txBox="1"/>
          <p:nvPr/>
        </p:nvSpPr>
        <p:spPr>
          <a:xfrm>
            <a:off x="5562600" y="1248307"/>
            <a:ext cx="3056133" cy="1892826"/>
          </a:xfrm>
          <a:prstGeom prst="rect">
            <a:avLst/>
          </a:prstGeom>
          <a:noFill/>
        </p:spPr>
        <p:txBody>
          <a:bodyPr wrap="square" rtlCol="0">
            <a:spAutoFit/>
          </a:bodyPr>
          <a:lstStyle/>
          <a:p>
            <a:r>
              <a:rPr lang="en-US" sz="900" b="0" i="0" dirty="0">
                <a:solidFill>
                  <a:srgbClr val="374151"/>
                </a:solidFill>
                <a:effectLst/>
              </a:rPr>
              <a:t>The Consumer Sentiment Strategy’s full investment in Global Large Blend equities, at 100%, is indicative of a strong consumer sentiment reading for March at 79.4, which is considerably above the two-year average. This positioning reflects the strategy's assessment of the University of Michigan's Consumer Sentiment Index, identifying a strong trend and, therefore, favoring equities. The current sentiment levels suggest that consumer confidence is robust, leading to increased consumer spending that benefits equity markets. The allocation is consistent with the strategy’s directive to lean into global equities in times of positive consumer sentiment trends.</a:t>
            </a:r>
          </a:p>
        </p:txBody>
      </p:sp>
      <p:pic>
        <p:nvPicPr>
          <p:cNvPr id="2" name="Picture 1">
            <a:extLst>
              <a:ext uri="{FF2B5EF4-FFF2-40B4-BE49-F238E27FC236}">
                <a16:creationId xmlns:a16="http://schemas.microsoft.com/office/drawing/2014/main" id="{3C83241A-F4A4-57B0-4126-2283EE395F51}"/>
              </a:ext>
            </a:extLst>
          </p:cNvPr>
          <p:cNvPicPr>
            <a:picLocks noChangeAspect="1"/>
          </p:cNvPicPr>
          <p:nvPr/>
        </p:nvPicPr>
        <p:blipFill>
          <a:blip r:embed="rId4"/>
          <a:stretch>
            <a:fillRect/>
          </a:stretch>
        </p:blipFill>
        <p:spPr>
          <a:xfrm>
            <a:off x="498674" y="1340024"/>
            <a:ext cx="4773582" cy="2969009"/>
          </a:xfrm>
          <a:prstGeom prst="rect">
            <a:avLst/>
          </a:prstGeom>
        </p:spPr>
      </p:pic>
    </p:spTree>
    <p:extLst>
      <p:ext uri="{BB962C8B-B14F-4D97-AF65-F5344CB8AC3E}">
        <p14:creationId xmlns:p14="http://schemas.microsoft.com/office/powerpoint/2010/main" val="1423725478"/>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a:t>
            </a:r>
          </a:p>
          <a:p>
            <a:r>
              <a:rPr lang="en-US" sz="4000" dirty="0">
                <a:solidFill>
                  <a:srgbClr val="000000"/>
                </a:solidFill>
                <a:latin typeface="Lovelo"/>
              </a:rPr>
              <a:t>Overview</a:t>
            </a:r>
          </a:p>
        </p:txBody>
      </p:sp>
      <p:sp>
        <p:nvSpPr>
          <p:cNvPr id="4" name="Slide Number Placeholder 10">
            <a:extLst>
              <a:ext uri="{FF2B5EF4-FFF2-40B4-BE49-F238E27FC236}">
                <a16:creationId xmlns:a16="http://schemas.microsoft.com/office/drawing/2014/main" id="{DE17F66A-C456-7626-D429-CF7277BFFBE9}"/>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25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black and white logo&#10;&#10;Description automatically generated">
            <a:extLst>
              <a:ext uri="{FF2B5EF4-FFF2-40B4-BE49-F238E27FC236}">
                <a16:creationId xmlns:a16="http://schemas.microsoft.com/office/drawing/2014/main" id="{B6F7F110-63F5-336C-8054-3E142CD4F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494419"/>
            <a:ext cx="1761230" cy="1942895"/>
          </a:xfrm>
          <a:prstGeom prst="rect">
            <a:avLst/>
          </a:prstGeom>
        </p:spPr>
      </p:pic>
      <p:sp>
        <p:nvSpPr>
          <p:cNvPr id="8" name="AutoShape 2">
            <a:extLst>
              <a:ext uri="{FF2B5EF4-FFF2-40B4-BE49-F238E27FC236}">
                <a16:creationId xmlns:a16="http://schemas.microsoft.com/office/drawing/2014/main" id="{EA418E85-46E1-8873-F9AF-4234E8731CE4}"/>
              </a:ext>
            </a:extLst>
          </p:cNvPr>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6301AD0C-E0E6-BE35-ED69-A7406EF61EC6}"/>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31761909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0" y="-66675"/>
            <a:ext cx="5133503" cy="5276796"/>
            <a:chOff x="0" y="0"/>
            <a:chExt cx="1885745" cy="1938382"/>
          </a:xfrm>
          <a:solidFill>
            <a:schemeClr val="bg1">
              <a:lumMod val="85000"/>
            </a:schemeClr>
          </a:solidFill>
        </p:grpSpPr>
        <p:sp>
          <p:nvSpPr>
            <p:cNvPr id="3" name="Freeform 3"/>
            <p:cNvSpPr/>
            <p:nvPr/>
          </p:nvSpPr>
          <p:spPr>
            <a:xfrm>
              <a:off x="0" y="0"/>
              <a:ext cx="1885745" cy="1938382"/>
            </a:xfrm>
            <a:custGeom>
              <a:avLst/>
              <a:gdLst/>
              <a:ahLst/>
              <a:cxnLst/>
              <a:rect l="l" t="t" r="r" b="b"/>
              <a:pathLst>
                <a:path w="1885745" h="1938382">
                  <a:moveTo>
                    <a:pt x="0" y="0"/>
                  </a:moveTo>
                  <a:lnTo>
                    <a:pt x="1885745" y="0"/>
                  </a:lnTo>
                  <a:lnTo>
                    <a:pt x="1885745" y="1938382"/>
                  </a:lnTo>
                  <a:lnTo>
                    <a:pt x="0" y="1938382"/>
                  </a:lnTo>
                  <a:close/>
                </a:path>
              </a:pathLst>
            </a:custGeom>
            <a:grpFill/>
          </p:spPr>
          <p:txBody>
            <a:bodyPr/>
            <a:lstStyle/>
            <a:p>
              <a:endParaRPr lang="en-US" sz="450"/>
            </a:p>
          </p:txBody>
        </p:sp>
      </p:grpSp>
      <p:sp>
        <p:nvSpPr>
          <p:cNvPr id="5" name="TextBox 5"/>
          <p:cNvSpPr txBox="1"/>
          <p:nvPr/>
        </p:nvSpPr>
        <p:spPr>
          <a:xfrm>
            <a:off x="514350" y="509588"/>
            <a:ext cx="4057650" cy="1128514"/>
          </a:xfrm>
          <a:prstGeom prst="rect">
            <a:avLst/>
          </a:prstGeom>
        </p:spPr>
        <p:txBody>
          <a:bodyPr lIns="0" tIns="0" rIns="0" bIns="0" rtlCol="0" anchor="t">
            <a:spAutoFit/>
          </a:bodyPr>
          <a:lstStyle/>
          <a:p>
            <a:pPr>
              <a:lnSpc>
                <a:spcPts val="4440"/>
              </a:lnSpc>
            </a:pPr>
            <a:r>
              <a:rPr lang="en-US" sz="3700" dirty="0">
                <a:latin typeface="Lovelo"/>
              </a:rPr>
              <a:t>evidence-based approach</a:t>
            </a:r>
          </a:p>
        </p:txBody>
      </p:sp>
      <p:grpSp>
        <p:nvGrpSpPr>
          <p:cNvPr id="6" name="Group 6"/>
          <p:cNvGrpSpPr/>
          <p:nvPr/>
        </p:nvGrpSpPr>
        <p:grpSpPr>
          <a:xfrm>
            <a:off x="5692871" y="2044088"/>
            <a:ext cx="2673039" cy="892752"/>
            <a:chOff x="0" y="-114300"/>
            <a:chExt cx="7128103" cy="2380671"/>
          </a:xfrm>
        </p:grpSpPr>
        <p:sp>
          <p:nvSpPr>
            <p:cNvPr id="7" name="TextBox 7"/>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a:latin typeface="Lato" panose="020F0502020204030203" pitchFamily="34" charset="0"/>
                  <a:ea typeface="Lato" panose="020F0502020204030203" pitchFamily="34" charset="0"/>
                  <a:cs typeface="Lato" panose="020F0502020204030203" pitchFamily="34" charset="0"/>
                </a:rPr>
                <a:t>By leveraging these proven strategies, financial advisors gain the insights needed to make well-informed decisions aligned with their clients' goals</a:t>
              </a:r>
            </a:p>
          </p:txBody>
        </p:sp>
        <p:sp>
          <p:nvSpPr>
            <p:cNvPr id="8" name="TextBox 8"/>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Informed Decisions</a:t>
              </a:r>
            </a:p>
          </p:txBody>
        </p:sp>
      </p:grpSp>
      <p:sp>
        <p:nvSpPr>
          <p:cNvPr id="10" name="TextBox 10"/>
          <p:cNvSpPr txBox="1"/>
          <p:nvPr/>
        </p:nvSpPr>
        <p:spPr>
          <a:xfrm>
            <a:off x="514350" y="1787816"/>
            <a:ext cx="3197042" cy="1816266"/>
          </a:xfrm>
          <a:prstGeom prst="rect">
            <a:avLst/>
          </a:prstGeom>
        </p:spPr>
        <p:txBody>
          <a:bodyPr lIns="0" tIns="0" rIns="0" bIns="0" rtlCol="0" anchor="t">
            <a:spAutoFit/>
          </a:bodyPr>
          <a:lstStyle/>
          <a:p>
            <a:pPr>
              <a:lnSpc>
                <a:spcPct val="150000"/>
              </a:lnSpc>
            </a:pPr>
            <a:r>
              <a:rPr lang="en-US" sz="1000" dirty="0">
                <a:latin typeface="Lato" panose="020F0502020204030203" pitchFamily="34" charset="0"/>
                <a:ea typeface="Lato" panose="020F0502020204030203" pitchFamily="34" charset="0"/>
                <a:cs typeface="Lato" panose="020F0502020204030203" pitchFamily="34" charset="0"/>
              </a:rPr>
              <a:t>Our team conducts thorough research into global macroeconomic trends, technical indicators, and fundamental factors. We distill this data into concise, comprehensible, and actionable insights, enabling financial advisors to seamlessly integrate these valuable perspectives into their models. This approach ensures that advisors can leverage the benefits of our in-depth research in a practical and easily understandable manner.</a:t>
            </a:r>
          </a:p>
        </p:txBody>
      </p:sp>
      <p:grpSp>
        <p:nvGrpSpPr>
          <p:cNvPr id="11" name="Group 11"/>
          <p:cNvGrpSpPr/>
          <p:nvPr/>
        </p:nvGrpSpPr>
        <p:grpSpPr>
          <a:xfrm>
            <a:off x="5692871" y="628650"/>
            <a:ext cx="2673039" cy="892752"/>
            <a:chOff x="0" y="-114300"/>
            <a:chExt cx="7128103" cy="2380671"/>
          </a:xfrm>
        </p:grpSpPr>
        <p:sp>
          <p:nvSpPr>
            <p:cNvPr id="12" name="TextBox 12"/>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At Modelist, we build upon a strong foundation of evidence-based investing strategies rooted in robust research and market analysis</a:t>
              </a:r>
            </a:p>
          </p:txBody>
        </p:sp>
        <p:sp>
          <p:nvSpPr>
            <p:cNvPr id="13" name="TextBox 13"/>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Repeatable Process</a:t>
              </a:r>
            </a:p>
          </p:txBody>
        </p:sp>
      </p:grpSp>
      <p:grpSp>
        <p:nvGrpSpPr>
          <p:cNvPr id="14" name="Group 14"/>
          <p:cNvGrpSpPr/>
          <p:nvPr/>
        </p:nvGrpSpPr>
        <p:grpSpPr>
          <a:xfrm>
            <a:off x="5692871" y="3459526"/>
            <a:ext cx="2449697" cy="892752"/>
            <a:chOff x="0" y="-114300"/>
            <a:chExt cx="6532525" cy="2380671"/>
          </a:xfrm>
        </p:grpSpPr>
        <p:sp>
          <p:nvSpPr>
            <p:cNvPr id="15" name="TextBox 15"/>
            <p:cNvSpPr txBox="1"/>
            <p:nvPr/>
          </p:nvSpPr>
          <p:spPr>
            <a:xfrm>
              <a:off x="0" y="584201"/>
              <a:ext cx="6532525"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Trust in your choices and enhance client experiences through research-backed approaches that stand the test of time</a:t>
              </a:r>
            </a:p>
          </p:txBody>
        </p:sp>
        <p:sp>
          <p:nvSpPr>
            <p:cNvPr id="16" name="TextBox 16"/>
            <p:cNvSpPr txBox="1"/>
            <p:nvPr/>
          </p:nvSpPr>
          <p:spPr>
            <a:xfrm>
              <a:off x="0" y="-114300"/>
              <a:ext cx="6532525"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Data-Driven Advantage</a:t>
              </a:r>
            </a:p>
          </p:txBody>
        </p:sp>
      </p:grpSp>
      <p:sp>
        <p:nvSpPr>
          <p:cNvPr id="9" name="Slide Number Placeholder 10">
            <a:extLst>
              <a:ext uri="{FF2B5EF4-FFF2-40B4-BE49-F238E27FC236}">
                <a16:creationId xmlns:a16="http://schemas.microsoft.com/office/drawing/2014/main" id="{C85804E6-B568-88FC-26B9-5470853D2AF9}"/>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664137BE-69B3-E0BA-6603-E326F2540B3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pic>
        <p:nvPicPr>
          <p:cNvPr id="19" name="Picture 18" descr="A magnifying glass on a graph&#10;&#10;Description automatically generated">
            <a:extLst>
              <a:ext uri="{FF2B5EF4-FFF2-40B4-BE49-F238E27FC236}">
                <a16:creationId xmlns:a16="http://schemas.microsoft.com/office/drawing/2014/main" id="{635FEFC0-7393-48CB-3784-61BD70A668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1" r="39722"/>
          <a:stretch/>
        </p:blipFill>
        <p:spPr>
          <a:xfrm>
            <a:off x="3949053" y="1635262"/>
            <a:ext cx="1506157" cy="2662146"/>
          </a:xfrm>
          <a:prstGeom prst="rect">
            <a:avLst/>
          </a:prstGeom>
        </p:spPr>
      </p:pic>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Our team recommends specific investment strategies, considering market trends and the advisor's objectives.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
        <p:nvSpPr>
          <p:cNvPr id="9" name="AutoShape 3">
            <a:extLst>
              <a:ext uri="{FF2B5EF4-FFF2-40B4-BE49-F238E27FC236}">
                <a16:creationId xmlns:a16="http://schemas.microsoft.com/office/drawing/2014/main" id="{9AD61206-018B-3A92-CC7E-5CBE93896CBF}"/>
              </a:ext>
            </a:extLst>
          </p:cNvPr>
          <p:cNvSpPr/>
          <p:nvPr/>
        </p:nvSpPr>
        <p:spPr>
          <a:xfrm rot="-10800000">
            <a:off x="2092081" y="3568655"/>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0" name="AutoShape 4">
            <a:extLst>
              <a:ext uri="{FF2B5EF4-FFF2-40B4-BE49-F238E27FC236}">
                <a16:creationId xmlns:a16="http://schemas.microsoft.com/office/drawing/2014/main" id="{B7119C7F-906D-2508-0ADA-CDF30FB89BB8}"/>
              </a:ext>
            </a:extLst>
          </p:cNvPr>
          <p:cNvSpPr/>
          <p:nvPr/>
        </p:nvSpPr>
        <p:spPr>
          <a:xfrm rot="-10800000">
            <a:off x="2092081" y="2825113"/>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2" name="AutoShape 5">
            <a:extLst>
              <a:ext uri="{FF2B5EF4-FFF2-40B4-BE49-F238E27FC236}">
                <a16:creationId xmlns:a16="http://schemas.microsoft.com/office/drawing/2014/main" id="{B20BC429-1C31-BD40-3C53-6D0BBFA00C46}"/>
              </a:ext>
            </a:extLst>
          </p:cNvPr>
          <p:cNvSpPr/>
          <p:nvPr/>
        </p:nvSpPr>
        <p:spPr>
          <a:xfrm rot="-10800000">
            <a:off x="2092081" y="2453342"/>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3" name="AutoShape 6">
            <a:extLst>
              <a:ext uri="{FF2B5EF4-FFF2-40B4-BE49-F238E27FC236}">
                <a16:creationId xmlns:a16="http://schemas.microsoft.com/office/drawing/2014/main" id="{011A2A86-E3A3-BAB8-7B6E-EC46EBC274DA}"/>
              </a:ext>
            </a:extLst>
          </p:cNvPr>
          <p:cNvSpPr/>
          <p:nvPr/>
        </p:nvSpPr>
        <p:spPr>
          <a:xfrm rot="-10800000">
            <a:off x="2092081" y="2081571"/>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4" name="AutoShape 7">
            <a:extLst>
              <a:ext uri="{FF2B5EF4-FFF2-40B4-BE49-F238E27FC236}">
                <a16:creationId xmlns:a16="http://schemas.microsoft.com/office/drawing/2014/main" id="{9A9B57B0-13B9-A328-E8E2-19C9C7CB6096}"/>
              </a:ext>
            </a:extLst>
          </p:cNvPr>
          <p:cNvSpPr/>
          <p:nvPr/>
        </p:nvSpPr>
        <p:spPr>
          <a:xfrm rot="-10800000">
            <a:off x="2092081" y="3940426"/>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8" name="AutoShape 8">
            <a:extLst>
              <a:ext uri="{FF2B5EF4-FFF2-40B4-BE49-F238E27FC236}">
                <a16:creationId xmlns:a16="http://schemas.microsoft.com/office/drawing/2014/main" id="{453D9468-9263-571F-C846-8CBF11069EE9}"/>
              </a:ext>
            </a:extLst>
          </p:cNvPr>
          <p:cNvSpPr/>
          <p:nvPr/>
        </p:nvSpPr>
        <p:spPr>
          <a:xfrm rot="-10800000">
            <a:off x="2094912" y="3196884"/>
            <a:ext cx="3947696" cy="10890"/>
          </a:xfrm>
          <a:prstGeom prst="rect">
            <a:avLst/>
          </a:prstGeom>
          <a:solidFill>
            <a:srgbClr val="0C4160"/>
          </a:solidFill>
          <a:ln w="38100" cap="sq">
            <a:solidFill>
              <a:srgbClr val="000000"/>
            </a:solidFill>
            <a:prstDash val="solid"/>
            <a:miter/>
          </a:ln>
        </p:spPr>
        <p:txBody>
          <a:bodyPr/>
          <a:lstStyle/>
          <a:p>
            <a:endParaRPr lang="en-US" sz="450"/>
          </a:p>
        </p:txBody>
      </p:sp>
      <p:sp>
        <p:nvSpPr>
          <p:cNvPr id="19" name="AutoShape 9">
            <a:extLst>
              <a:ext uri="{FF2B5EF4-FFF2-40B4-BE49-F238E27FC236}">
                <a16:creationId xmlns:a16="http://schemas.microsoft.com/office/drawing/2014/main" id="{43D78CA7-A880-EAD3-1533-6E8D82929D0F}"/>
              </a:ext>
            </a:extLst>
          </p:cNvPr>
          <p:cNvSpPr/>
          <p:nvPr/>
        </p:nvSpPr>
        <p:spPr>
          <a:xfrm rot="-10800000">
            <a:off x="6033990" y="3012788"/>
            <a:ext cx="685099" cy="8575"/>
          </a:xfrm>
          <a:prstGeom prst="rect">
            <a:avLst/>
          </a:prstGeom>
          <a:solidFill>
            <a:srgbClr val="0C4160"/>
          </a:solidFill>
          <a:ln w="38100" cap="sq">
            <a:solidFill>
              <a:srgbClr val="000000"/>
            </a:solidFill>
            <a:prstDash val="solid"/>
            <a:miter/>
          </a:ln>
        </p:spPr>
        <p:txBody>
          <a:bodyPr/>
          <a:lstStyle/>
          <a:p>
            <a:endParaRPr lang="en-US" sz="450"/>
          </a:p>
        </p:txBody>
      </p:sp>
      <p:sp>
        <p:nvSpPr>
          <p:cNvPr id="22" name="AutoShape 10">
            <a:extLst>
              <a:ext uri="{FF2B5EF4-FFF2-40B4-BE49-F238E27FC236}">
                <a16:creationId xmlns:a16="http://schemas.microsoft.com/office/drawing/2014/main" id="{48E779CA-8CAA-0795-56FD-16E3139DCEEE}"/>
              </a:ext>
            </a:extLst>
          </p:cNvPr>
          <p:cNvSpPr/>
          <p:nvPr/>
        </p:nvSpPr>
        <p:spPr>
          <a:xfrm rot="-10800000">
            <a:off x="6031412" y="2085163"/>
            <a:ext cx="8365" cy="1872891"/>
          </a:xfrm>
          <a:prstGeom prst="rect">
            <a:avLst/>
          </a:prstGeom>
          <a:solidFill>
            <a:srgbClr val="0C4160"/>
          </a:solidFill>
          <a:ln w="38100" cap="sq">
            <a:solidFill>
              <a:srgbClr val="000000"/>
            </a:solidFill>
            <a:prstDash val="solid"/>
            <a:miter/>
          </a:ln>
        </p:spPr>
        <p:txBody>
          <a:bodyPr/>
          <a:lstStyle/>
          <a:p>
            <a:endParaRPr lang="en-US" sz="450"/>
          </a:p>
        </p:txBody>
      </p:sp>
      <p:sp>
        <p:nvSpPr>
          <p:cNvPr id="30" name="AutoShape 11">
            <a:extLst>
              <a:ext uri="{FF2B5EF4-FFF2-40B4-BE49-F238E27FC236}">
                <a16:creationId xmlns:a16="http://schemas.microsoft.com/office/drawing/2014/main" id="{FE64F019-2388-6B3B-EB8D-B572B9AB12D6}"/>
              </a:ext>
            </a:extLst>
          </p:cNvPr>
          <p:cNvSpPr/>
          <p:nvPr/>
        </p:nvSpPr>
        <p:spPr>
          <a:xfrm>
            <a:off x="1332544" y="1924372"/>
            <a:ext cx="979108" cy="314396"/>
          </a:xfrm>
          <a:prstGeom prst="rect">
            <a:avLst/>
          </a:prstGeom>
          <a:solidFill>
            <a:srgbClr val="D7E0EB"/>
          </a:solidFill>
        </p:spPr>
        <p:txBody>
          <a:bodyPr/>
          <a:lstStyle/>
          <a:p>
            <a:endParaRPr lang="en-US" sz="450"/>
          </a:p>
        </p:txBody>
      </p:sp>
      <p:sp>
        <p:nvSpPr>
          <p:cNvPr id="31" name="AutoShape 12">
            <a:extLst>
              <a:ext uri="{FF2B5EF4-FFF2-40B4-BE49-F238E27FC236}">
                <a16:creationId xmlns:a16="http://schemas.microsoft.com/office/drawing/2014/main" id="{FEA32DC6-BB8F-C81E-E207-AB80381C4294}"/>
              </a:ext>
            </a:extLst>
          </p:cNvPr>
          <p:cNvSpPr/>
          <p:nvPr/>
        </p:nvSpPr>
        <p:spPr>
          <a:xfrm>
            <a:off x="1332544" y="2669099"/>
            <a:ext cx="979108" cy="314396"/>
          </a:xfrm>
          <a:prstGeom prst="rect">
            <a:avLst/>
          </a:prstGeom>
          <a:solidFill>
            <a:srgbClr val="D7E0EB"/>
          </a:solidFill>
          <a:ln cap="sq">
            <a:noFill/>
            <a:prstDash val="solid"/>
            <a:miter/>
          </a:ln>
        </p:spPr>
        <p:txBody>
          <a:bodyPr/>
          <a:lstStyle/>
          <a:p>
            <a:endParaRPr lang="en-US" sz="450"/>
          </a:p>
        </p:txBody>
      </p:sp>
      <p:sp>
        <p:nvSpPr>
          <p:cNvPr id="32" name="AutoShape 13">
            <a:extLst>
              <a:ext uri="{FF2B5EF4-FFF2-40B4-BE49-F238E27FC236}">
                <a16:creationId xmlns:a16="http://schemas.microsoft.com/office/drawing/2014/main" id="{45F0D4D7-5DAA-F620-934C-3361AF90961E}"/>
              </a:ext>
            </a:extLst>
          </p:cNvPr>
          <p:cNvSpPr/>
          <p:nvPr/>
        </p:nvSpPr>
        <p:spPr>
          <a:xfrm>
            <a:off x="1332544" y="3411651"/>
            <a:ext cx="979108" cy="314396"/>
          </a:xfrm>
          <a:prstGeom prst="rect">
            <a:avLst/>
          </a:prstGeom>
          <a:solidFill>
            <a:srgbClr val="D7E0EB"/>
          </a:solidFill>
        </p:spPr>
        <p:txBody>
          <a:bodyPr/>
          <a:lstStyle/>
          <a:p>
            <a:endParaRPr lang="en-US" sz="450"/>
          </a:p>
        </p:txBody>
      </p:sp>
      <p:sp>
        <p:nvSpPr>
          <p:cNvPr id="33" name="AutoShape 14">
            <a:extLst>
              <a:ext uri="{FF2B5EF4-FFF2-40B4-BE49-F238E27FC236}">
                <a16:creationId xmlns:a16="http://schemas.microsoft.com/office/drawing/2014/main" id="{6818509C-FE61-D3D9-FB98-07F1D6930900}"/>
              </a:ext>
            </a:extLst>
          </p:cNvPr>
          <p:cNvSpPr/>
          <p:nvPr/>
        </p:nvSpPr>
        <p:spPr>
          <a:xfrm>
            <a:off x="1332544" y="2299998"/>
            <a:ext cx="979108" cy="314396"/>
          </a:xfrm>
          <a:prstGeom prst="rect">
            <a:avLst/>
          </a:prstGeom>
          <a:solidFill>
            <a:srgbClr val="D7E0EB"/>
          </a:solidFill>
        </p:spPr>
        <p:txBody>
          <a:bodyPr/>
          <a:lstStyle/>
          <a:p>
            <a:endParaRPr lang="en-US" sz="450"/>
          </a:p>
        </p:txBody>
      </p:sp>
      <p:sp>
        <p:nvSpPr>
          <p:cNvPr id="34" name="AutoShape 15">
            <a:extLst>
              <a:ext uri="{FF2B5EF4-FFF2-40B4-BE49-F238E27FC236}">
                <a16:creationId xmlns:a16="http://schemas.microsoft.com/office/drawing/2014/main" id="{B28EE8F7-143F-0FB4-FDAD-B36259D9A112}"/>
              </a:ext>
            </a:extLst>
          </p:cNvPr>
          <p:cNvSpPr/>
          <p:nvPr/>
        </p:nvSpPr>
        <p:spPr>
          <a:xfrm>
            <a:off x="1332544" y="3042785"/>
            <a:ext cx="979108" cy="314396"/>
          </a:xfrm>
          <a:prstGeom prst="rect">
            <a:avLst/>
          </a:prstGeom>
          <a:solidFill>
            <a:srgbClr val="D7E0EB"/>
          </a:solidFill>
          <a:ln w="38100" cap="sq">
            <a:solidFill>
              <a:srgbClr val="000000"/>
            </a:solidFill>
            <a:prstDash val="solid"/>
            <a:miter/>
          </a:ln>
        </p:spPr>
        <p:txBody>
          <a:bodyPr/>
          <a:lstStyle/>
          <a:p>
            <a:endParaRPr lang="en-US" sz="450"/>
          </a:p>
        </p:txBody>
      </p:sp>
      <p:sp>
        <p:nvSpPr>
          <p:cNvPr id="35" name="AutoShape 16">
            <a:extLst>
              <a:ext uri="{FF2B5EF4-FFF2-40B4-BE49-F238E27FC236}">
                <a16:creationId xmlns:a16="http://schemas.microsoft.com/office/drawing/2014/main" id="{B356B14B-BE41-29A5-EDC0-95BCABE1D88F}"/>
              </a:ext>
            </a:extLst>
          </p:cNvPr>
          <p:cNvSpPr/>
          <p:nvPr/>
        </p:nvSpPr>
        <p:spPr>
          <a:xfrm>
            <a:off x="1332544" y="3785102"/>
            <a:ext cx="979108" cy="314396"/>
          </a:xfrm>
          <a:prstGeom prst="rect">
            <a:avLst/>
          </a:prstGeom>
          <a:solidFill>
            <a:srgbClr val="D7E0EB"/>
          </a:solidFill>
        </p:spPr>
        <p:txBody>
          <a:bodyPr/>
          <a:lstStyle/>
          <a:p>
            <a:endParaRPr lang="en-US" sz="450"/>
          </a:p>
        </p:txBody>
      </p:sp>
      <p:sp>
        <p:nvSpPr>
          <p:cNvPr id="36" name="AutoShape 17">
            <a:extLst>
              <a:ext uri="{FF2B5EF4-FFF2-40B4-BE49-F238E27FC236}">
                <a16:creationId xmlns:a16="http://schemas.microsoft.com/office/drawing/2014/main" id="{DE23BD97-CFC9-7101-64C0-79204884CB48}"/>
              </a:ext>
            </a:extLst>
          </p:cNvPr>
          <p:cNvSpPr/>
          <p:nvPr/>
        </p:nvSpPr>
        <p:spPr>
          <a:xfrm>
            <a:off x="2931624" y="2295648"/>
            <a:ext cx="979108" cy="314396"/>
          </a:xfrm>
          <a:prstGeom prst="rect">
            <a:avLst/>
          </a:prstGeom>
          <a:solidFill>
            <a:srgbClr val="D7E0EB"/>
          </a:solidFill>
          <a:ln w="38100" cap="sq">
            <a:solidFill>
              <a:srgbClr val="000000"/>
            </a:solidFill>
            <a:prstDash val="solid"/>
            <a:miter/>
          </a:ln>
        </p:spPr>
        <p:txBody>
          <a:bodyPr/>
          <a:lstStyle/>
          <a:p>
            <a:endParaRPr lang="en-US" sz="450"/>
          </a:p>
        </p:txBody>
      </p:sp>
      <p:sp>
        <p:nvSpPr>
          <p:cNvPr id="37" name="AutoShape 18">
            <a:extLst>
              <a:ext uri="{FF2B5EF4-FFF2-40B4-BE49-F238E27FC236}">
                <a16:creationId xmlns:a16="http://schemas.microsoft.com/office/drawing/2014/main" id="{731D3DF3-9F72-6BAA-5CAC-09E8218CC21C}"/>
              </a:ext>
            </a:extLst>
          </p:cNvPr>
          <p:cNvSpPr/>
          <p:nvPr/>
        </p:nvSpPr>
        <p:spPr>
          <a:xfrm>
            <a:off x="2931624" y="3034285"/>
            <a:ext cx="979108" cy="314396"/>
          </a:xfrm>
          <a:prstGeom prst="rect">
            <a:avLst/>
          </a:prstGeom>
          <a:solidFill>
            <a:srgbClr val="D7E0EB"/>
          </a:solidFill>
        </p:spPr>
        <p:txBody>
          <a:bodyPr/>
          <a:lstStyle/>
          <a:p>
            <a:endParaRPr lang="en-US" sz="450"/>
          </a:p>
        </p:txBody>
      </p:sp>
      <p:sp>
        <p:nvSpPr>
          <p:cNvPr id="38" name="AutoShape 19">
            <a:extLst>
              <a:ext uri="{FF2B5EF4-FFF2-40B4-BE49-F238E27FC236}">
                <a16:creationId xmlns:a16="http://schemas.microsoft.com/office/drawing/2014/main" id="{08FAF3B9-3C39-50A8-DBAF-844254D1C14E}"/>
              </a:ext>
            </a:extLst>
          </p:cNvPr>
          <p:cNvSpPr/>
          <p:nvPr/>
        </p:nvSpPr>
        <p:spPr>
          <a:xfrm>
            <a:off x="2931624" y="3780752"/>
            <a:ext cx="979108" cy="314396"/>
          </a:xfrm>
          <a:prstGeom prst="rect">
            <a:avLst/>
          </a:prstGeom>
          <a:solidFill>
            <a:srgbClr val="D7E0EB"/>
          </a:solidFill>
        </p:spPr>
        <p:txBody>
          <a:bodyPr/>
          <a:lstStyle/>
          <a:p>
            <a:endParaRPr lang="en-US" sz="450"/>
          </a:p>
        </p:txBody>
      </p:sp>
      <p:sp>
        <p:nvSpPr>
          <p:cNvPr id="39" name="AutoShape 20">
            <a:extLst>
              <a:ext uri="{FF2B5EF4-FFF2-40B4-BE49-F238E27FC236}">
                <a16:creationId xmlns:a16="http://schemas.microsoft.com/office/drawing/2014/main" id="{FBB2A6BB-BACD-3FAA-026D-44137CD35371}"/>
              </a:ext>
            </a:extLst>
          </p:cNvPr>
          <p:cNvSpPr/>
          <p:nvPr/>
        </p:nvSpPr>
        <p:spPr>
          <a:xfrm>
            <a:off x="2931624" y="1924372"/>
            <a:ext cx="979108" cy="314396"/>
          </a:xfrm>
          <a:prstGeom prst="rect">
            <a:avLst/>
          </a:prstGeom>
          <a:solidFill>
            <a:srgbClr val="D7E0EB"/>
          </a:solidFill>
        </p:spPr>
        <p:txBody>
          <a:bodyPr/>
          <a:lstStyle/>
          <a:p>
            <a:endParaRPr lang="en-US" sz="450"/>
          </a:p>
        </p:txBody>
      </p:sp>
      <p:sp>
        <p:nvSpPr>
          <p:cNvPr id="40" name="AutoShape 21">
            <a:extLst>
              <a:ext uri="{FF2B5EF4-FFF2-40B4-BE49-F238E27FC236}">
                <a16:creationId xmlns:a16="http://schemas.microsoft.com/office/drawing/2014/main" id="{7E0ACA76-E11F-70D6-9A39-36918EAC89E4}"/>
              </a:ext>
            </a:extLst>
          </p:cNvPr>
          <p:cNvSpPr/>
          <p:nvPr/>
        </p:nvSpPr>
        <p:spPr>
          <a:xfrm>
            <a:off x="2931624" y="2662574"/>
            <a:ext cx="979108" cy="314396"/>
          </a:xfrm>
          <a:prstGeom prst="rect">
            <a:avLst/>
          </a:prstGeom>
          <a:solidFill>
            <a:srgbClr val="D7E0EB"/>
          </a:solidFill>
        </p:spPr>
        <p:txBody>
          <a:bodyPr/>
          <a:lstStyle/>
          <a:p>
            <a:endParaRPr lang="en-US" sz="450"/>
          </a:p>
        </p:txBody>
      </p:sp>
      <p:sp>
        <p:nvSpPr>
          <p:cNvPr id="41" name="AutoShape 22">
            <a:extLst>
              <a:ext uri="{FF2B5EF4-FFF2-40B4-BE49-F238E27FC236}">
                <a16:creationId xmlns:a16="http://schemas.microsoft.com/office/drawing/2014/main" id="{C530E58E-C167-4308-6FB4-5F14E57F6C67}"/>
              </a:ext>
            </a:extLst>
          </p:cNvPr>
          <p:cNvSpPr/>
          <p:nvPr/>
        </p:nvSpPr>
        <p:spPr>
          <a:xfrm>
            <a:off x="2931624" y="3413826"/>
            <a:ext cx="979108" cy="314396"/>
          </a:xfrm>
          <a:prstGeom prst="rect">
            <a:avLst/>
          </a:prstGeom>
          <a:solidFill>
            <a:srgbClr val="D7E0EB"/>
          </a:solidFill>
          <a:ln cap="sq">
            <a:noFill/>
            <a:prstDash val="solid"/>
            <a:miter/>
          </a:ln>
        </p:spPr>
        <p:txBody>
          <a:bodyPr/>
          <a:lstStyle/>
          <a:p>
            <a:endParaRPr lang="en-US" sz="450"/>
          </a:p>
        </p:txBody>
      </p:sp>
      <p:sp>
        <p:nvSpPr>
          <p:cNvPr id="42" name="AutoShape 23">
            <a:extLst>
              <a:ext uri="{FF2B5EF4-FFF2-40B4-BE49-F238E27FC236}">
                <a16:creationId xmlns:a16="http://schemas.microsoft.com/office/drawing/2014/main" id="{EC446571-39FE-6D74-4215-9FBAA247CCB2}"/>
              </a:ext>
            </a:extLst>
          </p:cNvPr>
          <p:cNvSpPr/>
          <p:nvPr/>
        </p:nvSpPr>
        <p:spPr>
          <a:xfrm>
            <a:off x="4509562" y="1924372"/>
            <a:ext cx="979108" cy="314396"/>
          </a:xfrm>
          <a:prstGeom prst="rect">
            <a:avLst/>
          </a:prstGeom>
          <a:solidFill>
            <a:srgbClr val="D7E0EB"/>
          </a:solidFill>
          <a:ln cap="sq">
            <a:noFill/>
            <a:prstDash val="solid"/>
            <a:miter/>
          </a:ln>
        </p:spPr>
        <p:txBody>
          <a:bodyPr/>
          <a:lstStyle/>
          <a:p>
            <a:endParaRPr lang="en-US" sz="450"/>
          </a:p>
        </p:txBody>
      </p:sp>
      <p:sp>
        <p:nvSpPr>
          <p:cNvPr id="43" name="AutoShape 24">
            <a:extLst>
              <a:ext uri="{FF2B5EF4-FFF2-40B4-BE49-F238E27FC236}">
                <a16:creationId xmlns:a16="http://schemas.microsoft.com/office/drawing/2014/main" id="{856DD87B-1C20-5BFF-E32A-65BBD8C625BD}"/>
              </a:ext>
            </a:extLst>
          </p:cNvPr>
          <p:cNvSpPr/>
          <p:nvPr/>
        </p:nvSpPr>
        <p:spPr>
          <a:xfrm>
            <a:off x="4509562" y="2669099"/>
            <a:ext cx="979108" cy="314396"/>
          </a:xfrm>
          <a:prstGeom prst="rect">
            <a:avLst/>
          </a:prstGeom>
          <a:solidFill>
            <a:srgbClr val="D7E0EB"/>
          </a:solidFill>
          <a:ln cap="sq">
            <a:noFill/>
            <a:prstDash val="solid"/>
            <a:miter/>
          </a:ln>
        </p:spPr>
        <p:txBody>
          <a:bodyPr/>
          <a:lstStyle/>
          <a:p>
            <a:endParaRPr lang="en-US" sz="450"/>
          </a:p>
        </p:txBody>
      </p:sp>
      <p:sp>
        <p:nvSpPr>
          <p:cNvPr id="44" name="AutoShape 25">
            <a:extLst>
              <a:ext uri="{FF2B5EF4-FFF2-40B4-BE49-F238E27FC236}">
                <a16:creationId xmlns:a16="http://schemas.microsoft.com/office/drawing/2014/main" id="{20C21D71-5865-F66B-CFB1-545FC5BDB487}"/>
              </a:ext>
            </a:extLst>
          </p:cNvPr>
          <p:cNvSpPr/>
          <p:nvPr/>
        </p:nvSpPr>
        <p:spPr>
          <a:xfrm>
            <a:off x="4509562" y="3411651"/>
            <a:ext cx="979108" cy="314396"/>
          </a:xfrm>
          <a:prstGeom prst="rect">
            <a:avLst/>
          </a:prstGeom>
          <a:solidFill>
            <a:srgbClr val="D7E0EB"/>
          </a:solidFill>
        </p:spPr>
        <p:txBody>
          <a:bodyPr/>
          <a:lstStyle/>
          <a:p>
            <a:endParaRPr lang="en-US" sz="450"/>
          </a:p>
        </p:txBody>
      </p:sp>
      <p:sp>
        <p:nvSpPr>
          <p:cNvPr id="45" name="AutoShape 26">
            <a:extLst>
              <a:ext uri="{FF2B5EF4-FFF2-40B4-BE49-F238E27FC236}">
                <a16:creationId xmlns:a16="http://schemas.microsoft.com/office/drawing/2014/main" id="{089A4ACC-7AF2-9A80-79AC-D7602C50D0F3}"/>
              </a:ext>
            </a:extLst>
          </p:cNvPr>
          <p:cNvSpPr/>
          <p:nvPr/>
        </p:nvSpPr>
        <p:spPr>
          <a:xfrm>
            <a:off x="4506044" y="2291298"/>
            <a:ext cx="979108" cy="314396"/>
          </a:xfrm>
          <a:prstGeom prst="rect">
            <a:avLst/>
          </a:prstGeom>
          <a:solidFill>
            <a:srgbClr val="D7E0EB"/>
          </a:solidFill>
          <a:ln w="38100" cap="sq">
            <a:solidFill>
              <a:srgbClr val="000000"/>
            </a:solidFill>
            <a:prstDash val="solid"/>
            <a:miter/>
          </a:ln>
        </p:spPr>
        <p:txBody>
          <a:bodyPr/>
          <a:lstStyle/>
          <a:p>
            <a:endParaRPr lang="en-US" sz="450"/>
          </a:p>
        </p:txBody>
      </p:sp>
      <p:sp>
        <p:nvSpPr>
          <p:cNvPr id="46" name="AutoShape 27">
            <a:extLst>
              <a:ext uri="{FF2B5EF4-FFF2-40B4-BE49-F238E27FC236}">
                <a16:creationId xmlns:a16="http://schemas.microsoft.com/office/drawing/2014/main" id="{3F2B5CF2-C3DF-6AD8-DF5E-CCEADBD4AF67}"/>
              </a:ext>
            </a:extLst>
          </p:cNvPr>
          <p:cNvSpPr/>
          <p:nvPr/>
        </p:nvSpPr>
        <p:spPr>
          <a:xfrm>
            <a:off x="4506044" y="3042785"/>
            <a:ext cx="979108" cy="314396"/>
          </a:xfrm>
          <a:prstGeom prst="rect">
            <a:avLst/>
          </a:prstGeom>
          <a:solidFill>
            <a:srgbClr val="D7E0EB"/>
          </a:solidFill>
        </p:spPr>
        <p:txBody>
          <a:bodyPr/>
          <a:lstStyle/>
          <a:p>
            <a:endParaRPr lang="en-US" sz="450"/>
          </a:p>
        </p:txBody>
      </p:sp>
      <p:sp>
        <p:nvSpPr>
          <p:cNvPr id="47" name="AutoShape 28">
            <a:extLst>
              <a:ext uri="{FF2B5EF4-FFF2-40B4-BE49-F238E27FC236}">
                <a16:creationId xmlns:a16="http://schemas.microsoft.com/office/drawing/2014/main" id="{0D81C8A1-3093-633A-591E-9AF3493327DC}"/>
              </a:ext>
            </a:extLst>
          </p:cNvPr>
          <p:cNvSpPr/>
          <p:nvPr/>
        </p:nvSpPr>
        <p:spPr>
          <a:xfrm>
            <a:off x="4509562" y="3785102"/>
            <a:ext cx="979108" cy="314396"/>
          </a:xfrm>
          <a:prstGeom prst="rect">
            <a:avLst/>
          </a:prstGeom>
          <a:solidFill>
            <a:srgbClr val="D7E0EB"/>
          </a:solidFill>
          <a:ln cap="sq">
            <a:noFill/>
            <a:prstDash val="solid"/>
            <a:miter/>
          </a:ln>
        </p:spPr>
        <p:txBody>
          <a:bodyPr/>
          <a:lstStyle/>
          <a:p>
            <a:endParaRPr lang="en-US" sz="450"/>
          </a:p>
        </p:txBody>
      </p:sp>
      <p:pic>
        <p:nvPicPr>
          <p:cNvPr id="48" name="Picture 29">
            <a:extLst>
              <a:ext uri="{FF2B5EF4-FFF2-40B4-BE49-F238E27FC236}">
                <a16:creationId xmlns:a16="http://schemas.microsoft.com/office/drawing/2014/main" id="{DB499BE7-CA55-F9DC-E29D-BA54C42387DF}"/>
              </a:ext>
            </a:extLst>
          </p:cNvPr>
          <p:cNvPicPr>
            <a:picLocks noChangeAspect="1"/>
          </p:cNvPicPr>
          <p:nvPr/>
        </p:nvPicPr>
        <p:blipFill>
          <a:blip r:embed="rId2"/>
          <a:stretch>
            <a:fillRect/>
          </a:stretch>
        </p:blipFill>
        <p:spPr>
          <a:xfrm>
            <a:off x="6482665" y="2041655"/>
            <a:ext cx="1807505" cy="1807505"/>
          </a:xfrm>
          <a:prstGeom prst="rect">
            <a:avLst/>
          </a:prstGeom>
        </p:spPr>
      </p:pic>
      <p:sp>
        <p:nvSpPr>
          <p:cNvPr id="49" name="Freeform 30">
            <a:extLst>
              <a:ext uri="{FF2B5EF4-FFF2-40B4-BE49-F238E27FC236}">
                <a16:creationId xmlns:a16="http://schemas.microsoft.com/office/drawing/2014/main" id="{941D03F9-C913-2C98-72E6-150DE8581572}"/>
              </a:ext>
            </a:extLst>
          </p:cNvPr>
          <p:cNvSpPr/>
          <p:nvPr/>
        </p:nvSpPr>
        <p:spPr>
          <a:xfrm>
            <a:off x="7108656" y="2667645"/>
            <a:ext cx="555524" cy="555524"/>
          </a:xfrm>
          <a:custGeom>
            <a:avLst/>
            <a:gdLst/>
            <a:ahLst/>
            <a:cxnLst/>
            <a:rect l="l" t="t" r="r" b="b"/>
            <a:pathLst>
              <a:path w="1111048" h="1111048">
                <a:moveTo>
                  <a:pt x="0" y="0"/>
                </a:moveTo>
                <a:lnTo>
                  <a:pt x="1111048" y="0"/>
                </a:lnTo>
                <a:lnTo>
                  <a:pt x="1111048" y="1111048"/>
                </a:lnTo>
                <a:lnTo>
                  <a:pt x="0" y="11110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50" name="TextBox 38">
            <a:extLst>
              <a:ext uri="{FF2B5EF4-FFF2-40B4-BE49-F238E27FC236}">
                <a16:creationId xmlns:a16="http://schemas.microsoft.com/office/drawing/2014/main" id="{8A165F98-57D7-D6B9-81BF-94333B99156E}"/>
              </a:ext>
            </a:extLst>
          </p:cNvPr>
          <p:cNvSpPr txBox="1"/>
          <p:nvPr/>
        </p:nvSpPr>
        <p:spPr>
          <a:xfrm>
            <a:off x="1401641" y="1952412"/>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Inflation Expectations</a:t>
            </a:r>
          </a:p>
        </p:txBody>
      </p:sp>
      <p:sp>
        <p:nvSpPr>
          <p:cNvPr id="51" name="TextBox 39">
            <a:extLst>
              <a:ext uri="{FF2B5EF4-FFF2-40B4-BE49-F238E27FC236}">
                <a16:creationId xmlns:a16="http://schemas.microsoft.com/office/drawing/2014/main" id="{755FB706-4DF4-23E0-DCD6-6C20545D2BF6}"/>
              </a:ext>
            </a:extLst>
          </p:cNvPr>
          <p:cNvSpPr txBox="1"/>
          <p:nvPr/>
        </p:nvSpPr>
        <p:spPr>
          <a:xfrm>
            <a:off x="1401641" y="2324563"/>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Economic Growth Expectations</a:t>
            </a:r>
          </a:p>
        </p:txBody>
      </p:sp>
      <p:sp>
        <p:nvSpPr>
          <p:cNvPr id="52" name="TextBox 40">
            <a:extLst>
              <a:ext uri="{FF2B5EF4-FFF2-40B4-BE49-F238E27FC236}">
                <a16:creationId xmlns:a16="http://schemas.microsoft.com/office/drawing/2014/main" id="{055056D3-5DEA-402E-CC7A-DE028C7EA9B7}"/>
              </a:ext>
            </a:extLst>
          </p:cNvPr>
          <p:cNvSpPr txBox="1"/>
          <p:nvPr/>
        </p:nvSpPr>
        <p:spPr>
          <a:xfrm>
            <a:off x="1401641" y="269713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Leading Economic Indicators</a:t>
            </a:r>
          </a:p>
        </p:txBody>
      </p:sp>
      <p:sp>
        <p:nvSpPr>
          <p:cNvPr id="53" name="TextBox 41">
            <a:extLst>
              <a:ext uri="{FF2B5EF4-FFF2-40B4-BE49-F238E27FC236}">
                <a16:creationId xmlns:a16="http://schemas.microsoft.com/office/drawing/2014/main" id="{D9F01FC7-6A27-CBE2-F8CF-CA7864414DBE}"/>
              </a:ext>
            </a:extLst>
          </p:cNvPr>
          <p:cNvSpPr txBox="1"/>
          <p:nvPr/>
        </p:nvSpPr>
        <p:spPr>
          <a:xfrm>
            <a:off x="1401641" y="306858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Coincident Economic Indicators</a:t>
            </a:r>
          </a:p>
        </p:txBody>
      </p:sp>
      <p:sp>
        <p:nvSpPr>
          <p:cNvPr id="54" name="TextBox 42">
            <a:extLst>
              <a:ext uri="{FF2B5EF4-FFF2-40B4-BE49-F238E27FC236}">
                <a16:creationId xmlns:a16="http://schemas.microsoft.com/office/drawing/2014/main" id="{931F1B1F-EBCF-F828-987A-8133356D6EE5}"/>
              </a:ext>
            </a:extLst>
          </p:cNvPr>
          <p:cNvSpPr txBox="1"/>
          <p:nvPr/>
        </p:nvSpPr>
        <p:spPr>
          <a:xfrm>
            <a:off x="1401641" y="3498552"/>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Consumer Sentiment</a:t>
            </a:r>
          </a:p>
        </p:txBody>
      </p:sp>
      <p:sp>
        <p:nvSpPr>
          <p:cNvPr id="55" name="TextBox 43">
            <a:extLst>
              <a:ext uri="{FF2B5EF4-FFF2-40B4-BE49-F238E27FC236}">
                <a16:creationId xmlns:a16="http://schemas.microsoft.com/office/drawing/2014/main" id="{A5E1D8A5-1A0C-C433-0B74-5F4B603A72BF}"/>
              </a:ext>
            </a:extLst>
          </p:cNvPr>
          <p:cNvSpPr txBox="1"/>
          <p:nvPr/>
        </p:nvSpPr>
        <p:spPr>
          <a:xfrm>
            <a:off x="1401641" y="3870704"/>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News Sentiment</a:t>
            </a:r>
          </a:p>
        </p:txBody>
      </p:sp>
      <p:sp>
        <p:nvSpPr>
          <p:cNvPr id="56" name="TextBox 44">
            <a:extLst>
              <a:ext uri="{FF2B5EF4-FFF2-40B4-BE49-F238E27FC236}">
                <a16:creationId xmlns:a16="http://schemas.microsoft.com/office/drawing/2014/main" id="{5CE8C7D5-2247-DFD3-2D18-7769A67AB7D3}"/>
              </a:ext>
            </a:extLst>
          </p:cNvPr>
          <p:cNvSpPr txBox="1"/>
          <p:nvPr/>
        </p:nvSpPr>
        <p:spPr>
          <a:xfrm>
            <a:off x="3000721" y="2014324"/>
            <a:ext cx="840913" cy="115416"/>
          </a:xfrm>
          <a:prstGeom prst="rect">
            <a:avLst/>
          </a:prstGeom>
        </p:spPr>
        <p:txBody>
          <a:bodyPr wrap="square" lIns="0" tIns="0" rIns="0" bIns="0" rtlCol="0" anchor="t">
            <a:spAutoFit/>
          </a:bodyPr>
          <a:lstStyle/>
          <a:p>
            <a:pPr algn="ctr">
              <a:lnSpc>
                <a:spcPts val="987"/>
              </a:lnSpc>
            </a:pPr>
            <a:r>
              <a:rPr lang="en-US" sz="705" dirty="0">
                <a:solidFill>
                  <a:srgbClr val="000000"/>
                </a:solidFill>
                <a:latin typeface="Lato"/>
              </a:rPr>
              <a:t>Relative Value</a:t>
            </a:r>
          </a:p>
        </p:txBody>
      </p:sp>
      <p:sp>
        <p:nvSpPr>
          <p:cNvPr id="57" name="TextBox 45">
            <a:extLst>
              <a:ext uri="{FF2B5EF4-FFF2-40B4-BE49-F238E27FC236}">
                <a16:creationId xmlns:a16="http://schemas.microsoft.com/office/drawing/2014/main" id="{F8E2A4FE-59F1-24D0-95C3-C844D764196E}"/>
              </a:ext>
            </a:extLst>
          </p:cNvPr>
          <p:cNvSpPr txBox="1"/>
          <p:nvPr/>
        </p:nvSpPr>
        <p:spPr>
          <a:xfrm>
            <a:off x="3000721" y="2386476"/>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Relative Quality</a:t>
            </a:r>
          </a:p>
        </p:txBody>
      </p:sp>
      <p:sp>
        <p:nvSpPr>
          <p:cNvPr id="58" name="TextBox 46">
            <a:extLst>
              <a:ext uri="{FF2B5EF4-FFF2-40B4-BE49-F238E27FC236}">
                <a16:creationId xmlns:a16="http://schemas.microsoft.com/office/drawing/2014/main" id="{1DB0136F-8E81-8999-6941-4327DDC5B251}"/>
              </a:ext>
            </a:extLst>
          </p:cNvPr>
          <p:cNvSpPr txBox="1"/>
          <p:nvPr/>
        </p:nvSpPr>
        <p:spPr>
          <a:xfrm>
            <a:off x="3000721" y="2759051"/>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Alternative Assets</a:t>
            </a:r>
          </a:p>
        </p:txBody>
      </p:sp>
      <p:sp>
        <p:nvSpPr>
          <p:cNvPr id="59" name="TextBox 47">
            <a:extLst>
              <a:ext uri="{FF2B5EF4-FFF2-40B4-BE49-F238E27FC236}">
                <a16:creationId xmlns:a16="http://schemas.microsoft.com/office/drawing/2014/main" id="{DF975496-779F-F28C-1EE9-9A22A47ADCF0}"/>
              </a:ext>
            </a:extLst>
          </p:cNvPr>
          <p:cNvSpPr txBox="1"/>
          <p:nvPr/>
        </p:nvSpPr>
        <p:spPr>
          <a:xfrm>
            <a:off x="3000721" y="306858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All Weather Adjustment</a:t>
            </a:r>
          </a:p>
        </p:txBody>
      </p:sp>
      <p:sp>
        <p:nvSpPr>
          <p:cNvPr id="60" name="TextBox 48">
            <a:extLst>
              <a:ext uri="{FF2B5EF4-FFF2-40B4-BE49-F238E27FC236}">
                <a16:creationId xmlns:a16="http://schemas.microsoft.com/office/drawing/2014/main" id="{F74DAA2F-9BA1-1A8D-2C64-86A834D4C826}"/>
              </a:ext>
            </a:extLst>
          </p:cNvPr>
          <p:cNvSpPr txBox="1"/>
          <p:nvPr/>
        </p:nvSpPr>
        <p:spPr>
          <a:xfrm>
            <a:off x="3000721" y="3498552"/>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Enhanced Yield</a:t>
            </a:r>
          </a:p>
        </p:txBody>
      </p:sp>
      <p:sp>
        <p:nvSpPr>
          <p:cNvPr id="61" name="TextBox 49">
            <a:extLst>
              <a:ext uri="{FF2B5EF4-FFF2-40B4-BE49-F238E27FC236}">
                <a16:creationId xmlns:a16="http://schemas.microsoft.com/office/drawing/2014/main" id="{6CD6FD82-E240-94DD-8499-39B0EC6F5B71}"/>
              </a:ext>
            </a:extLst>
          </p:cNvPr>
          <p:cNvSpPr txBox="1"/>
          <p:nvPr/>
        </p:nvSpPr>
        <p:spPr>
          <a:xfrm>
            <a:off x="3000721" y="3870704"/>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Cash Plus</a:t>
            </a:r>
          </a:p>
        </p:txBody>
      </p:sp>
      <p:sp>
        <p:nvSpPr>
          <p:cNvPr id="62" name="TextBox 50">
            <a:extLst>
              <a:ext uri="{FF2B5EF4-FFF2-40B4-BE49-F238E27FC236}">
                <a16:creationId xmlns:a16="http://schemas.microsoft.com/office/drawing/2014/main" id="{6AB6ABDC-E463-3C9F-1142-AFD932262920}"/>
              </a:ext>
            </a:extLst>
          </p:cNvPr>
          <p:cNvSpPr txBox="1"/>
          <p:nvPr/>
        </p:nvSpPr>
        <p:spPr>
          <a:xfrm>
            <a:off x="4578659" y="1952412"/>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Duration Management</a:t>
            </a:r>
          </a:p>
        </p:txBody>
      </p:sp>
      <p:sp>
        <p:nvSpPr>
          <p:cNvPr id="63" name="TextBox 51">
            <a:extLst>
              <a:ext uri="{FF2B5EF4-FFF2-40B4-BE49-F238E27FC236}">
                <a16:creationId xmlns:a16="http://schemas.microsoft.com/office/drawing/2014/main" id="{D0C91BD1-AF00-BEEC-FAEA-8BB078314EB4}"/>
              </a:ext>
            </a:extLst>
          </p:cNvPr>
          <p:cNvSpPr txBox="1"/>
          <p:nvPr/>
        </p:nvSpPr>
        <p:spPr>
          <a:xfrm>
            <a:off x="4578659" y="2386476"/>
            <a:ext cx="840913" cy="11541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Yield Spreads</a:t>
            </a:r>
          </a:p>
        </p:txBody>
      </p:sp>
      <p:sp>
        <p:nvSpPr>
          <p:cNvPr id="64" name="TextBox 52">
            <a:extLst>
              <a:ext uri="{FF2B5EF4-FFF2-40B4-BE49-F238E27FC236}">
                <a16:creationId xmlns:a16="http://schemas.microsoft.com/office/drawing/2014/main" id="{C6AB8BF6-E986-4C49-DA93-0628415BF8F2}"/>
              </a:ext>
            </a:extLst>
          </p:cNvPr>
          <p:cNvSpPr txBox="1"/>
          <p:nvPr/>
        </p:nvSpPr>
        <p:spPr>
          <a:xfrm>
            <a:off x="4578659" y="269713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Asset Class Relative Strength</a:t>
            </a:r>
          </a:p>
        </p:txBody>
      </p:sp>
      <p:sp>
        <p:nvSpPr>
          <p:cNvPr id="65" name="TextBox 53">
            <a:extLst>
              <a:ext uri="{FF2B5EF4-FFF2-40B4-BE49-F238E27FC236}">
                <a16:creationId xmlns:a16="http://schemas.microsoft.com/office/drawing/2014/main" id="{E047BC76-F125-25A8-7306-A88304D7BD64}"/>
              </a:ext>
            </a:extLst>
          </p:cNvPr>
          <p:cNvSpPr txBox="1"/>
          <p:nvPr/>
        </p:nvSpPr>
        <p:spPr>
          <a:xfrm>
            <a:off x="4578659" y="3068588"/>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Asset Class Trend Following</a:t>
            </a:r>
          </a:p>
        </p:txBody>
      </p:sp>
      <p:sp>
        <p:nvSpPr>
          <p:cNvPr id="66" name="TextBox 54">
            <a:extLst>
              <a:ext uri="{FF2B5EF4-FFF2-40B4-BE49-F238E27FC236}">
                <a16:creationId xmlns:a16="http://schemas.microsoft.com/office/drawing/2014/main" id="{C0DDFCDE-6C57-24B5-D1C9-F16EF9647C7A}"/>
              </a:ext>
            </a:extLst>
          </p:cNvPr>
          <p:cNvSpPr txBox="1"/>
          <p:nvPr/>
        </p:nvSpPr>
        <p:spPr>
          <a:xfrm>
            <a:off x="4578659" y="3436640"/>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Equity Trend Following</a:t>
            </a:r>
          </a:p>
        </p:txBody>
      </p:sp>
      <p:sp>
        <p:nvSpPr>
          <p:cNvPr id="67" name="TextBox 55">
            <a:extLst>
              <a:ext uri="{FF2B5EF4-FFF2-40B4-BE49-F238E27FC236}">
                <a16:creationId xmlns:a16="http://schemas.microsoft.com/office/drawing/2014/main" id="{2FC76209-E398-1D8B-4CB5-1CBC6AE1199D}"/>
              </a:ext>
            </a:extLst>
          </p:cNvPr>
          <p:cNvSpPr txBox="1"/>
          <p:nvPr/>
        </p:nvSpPr>
        <p:spPr>
          <a:xfrm>
            <a:off x="1297553" y="1588616"/>
            <a:ext cx="1049090" cy="185307"/>
          </a:xfrm>
          <a:prstGeom prst="rect">
            <a:avLst/>
          </a:prstGeom>
        </p:spPr>
        <p:txBody>
          <a:bodyPr wrap="square" lIns="0" tIns="0" rIns="0" bIns="0" rtlCol="0" anchor="t">
            <a:spAutoFit/>
          </a:bodyPr>
          <a:lstStyle/>
          <a:p>
            <a:pPr algn="ctr">
              <a:lnSpc>
                <a:spcPts val="1610"/>
              </a:lnSpc>
            </a:pPr>
            <a:r>
              <a:rPr lang="en-US" sz="1100" dirty="0">
                <a:solidFill>
                  <a:srgbClr val="000000"/>
                </a:solidFill>
                <a:latin typeface="Lato Bold"/>
              </a:rPr>
              <a:t>Macroeconomic</a:t>
            </a:r>
          </a:p>
        </p:txBody>
      </p:sp>
      <p:sp>
        <p:nvSpPr>
          <p:cNvPr id="68" name="TextBox 56">
            <a:extLst>
              <a:ext uri="{FF2B5EF4-FFF2-40B4-BE49-F238E27FC236}">
                <a16:creationId xmlns:a16="http://schemas.microsoft.com/office/drawing/2014/main" id="{D301B1F6-2963-F076-5328-AB7B0CEC77EC}"/>
              </a:ext>
            </a:extLst>
          </p:cNvPr>
          <p:cNvSpPr txBox="1"/>
          <p:nvPr/>
        </p:nvSpPr>
        <p:spPr>
          <a:xfrm>
            <a:off x="2995344" y="1588616"/>
            <a:ext cx="851669" cy="183961"/>
          </a:xfrm>
          <a:prstGeom prst="rect">
            <a:avLst/>
          </a:prstGeom>
        </p:spPr>
        <p:txBody>
          <a:bodyPr wrap="square" lIns="0" tIns="0" rIns="0" bIns="0" rtlCol="0" anchor="t">
            <a:spAutoFit/>
          </a:bodyPr>
          <a:lstStyle/>
          <a:p>
            <a:pPr algn="ctr">
              <a:lnSpc>
                <a:spcPts val="1610"/>
              </a:lnSpc>
              <a:spcBef>
                <a:spcPct val="0"/>
              </a:spcBef>
            </a:pPr>
            <a:r>
              <a:rPr lang="en-US" sz="1100" dirty="0">
                <a:solidFill>
                  <a:srgbClr val="000000"/>
                </a:solidFill>
                <a:latin typeface="Lato Bold"/>
              </a:rPr>
              <a:t>Fundamental</a:t>
            </a:r>
          </a:p>
        </p:txBody>
      </p:sp>
      <p:sp>
        <p:nvSpPr>
          <p:cNvPr id="69" name="TextBox 57">
            <a:extLst>
              <a:ext uri="{FF2B5EF4-FFF2-40B4-BE49-F238E27FC236}">
                <a16:creationId xmlns:a16="http://schemas.microsoft.com/office/drawing/2014/main" id="{5BEF336D-91D7-CA27-8EE4-FBEBC1F53189}"/>
              </a:ext>
            </a:extLst>
          </p:cNvPr>
          <p:cNvSpPr txBox="1"/>
          <p:nvPr/>
        </p:nvSpPr>
        <p:spPr>
          <a:xfrm>
            <a:off x="4689813" y="1588616"/>
            <a:ext cx="618604" cy="185307"/>
          </a:xfrm>
          <a:prstGeom prst="rect">
            <a:avLst/>
          </a:prstGeom>
        </p:spPr>
        <p:txBody>
          <a:bodyPr wrap="square" lIns="0" tIns="0" rIns="0" bIns="0" rtlCol="0" anchor="t">
            <a:spAutoFit/>
          </a:bodyPr>
          <a:lstStyle/>
          <a:p>
            <a:pPr algn="ctr">
              <a:lnSpc>
                <a:spcPts val="1610"/>
              </a:lnSpc>
              <a:spcBef>
                <a:spcPct val="0"/>
              </a:spcBef>
            </a:pPr>
            <a:r>
              <a:rPr lang="en-US" sz="1100" dirty="0">
                <a:solidFill>
                  <a:srgbClr val="000000"/>
                </a:solidFill>
                <a:latin typeface="Lato Bold"/>
              </a:rPr>
              <a:t>Technical</a:t>
            </a:r>
          </a:p>
        </p:txBody>
      </p:sp>
      <p:sp>
        <p:nvSpPr>
          <p:cNvPr id="70" name="TextBox 58">
            <a:extLst>
              <a:ext uri="{FF2B5EF4-FFF2-40B4-BE49-F238E27FC236}">
                <a16:creationId xmlns:a16="http://schemas.microsoft.com/office/drawing/2014/main" id="{E39C38E7-530B-9E23-C6A4-DA5376064306}"/>
              </a:ext>
            </a:extLst>
          </p:cNvPr>
          <p:cNvSpPr txBox="1"/>
          <p:nvPr/>
        </p:nvSpPr>
        <p:spPr>
          <a:xfrm>
            <a:off x="4578659" y="3808791"/>
            <a:ext cx="840913" cy="243656"/>
          </a:xfrm>
          <a:prstGeom prst="rect">
            <a:avLst/>
          </a:prstGeom>
        </p:spPr>
        <p:txBody>
          <a:bodyPr wrap="square" lIns="0" tIns="0" rIns="0" bIns="0" rtlCol="0" anchor="t">
            <a:spAutoFit/>
          </a:bodyPr>
          <a:lstStyle/>
          <a:p>
            <a:pPr algn="ctr">
              <a:lnSpc>
                <a:spcPts val="987"/>
              </a:lnSpc>
            </a:pPr>
            <a:r>
              <a:rPr lang="en-US" sz="705">
                <a:solidFill>
                  <a:srgbClr val="000000"/>
                </a:solidFill>
                <a:latin typeface="Lato"/>
              </a:rPr>
              <a:t>Sector Relative Strength</a:t>
            </a:r>
          </a:p>
        </p:txBody>
      </p:sp>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a:spLocks noChangeAspect="1"/>
          </p:cNvSpPr>
          <p:nvPr/>
        </p:nvSpPr>
        <p:spPr>
          <a:xfrm>
            <a:off x="400692"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2"/>
            <a:stretch>
              <a:fillRect/>
            </a:stretch>
          </a:blipFill>
        </p:spPr>
        <p:txBody>
          <a:bodyPr/>
          <a:lstStyle/>
          <a:p>
            <a:endParaRPr lang="en-US" sz="900"/>
          </a:p>
        </p:txBody>
      </p:sp>
      <p:sp>
        <p:nvSpPr>
          <p:cNvPr id="4" name="Freeform 4"/>
          <p:cNvSpPr>
            <a:spLocks noChangeAspect="1"/>
          </p:cNvSpPr>
          <p:nvPr/>
        </p:nvSpPr>
        <p:spPr>
          <a:xfrm>
            <a:off x="5217346"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3"/>
            <a:stretch>
              <a:fillRect/>
            </a:stretch>
          </a:blipFill>
        </p:spPr>
        <p:txBody>
          <a:bodyPr/>
          <a:lstStyle/>
          <a:p>
            <a:endParaRPr lang="en-US" sz="900"/>
          </a:p>
        </p:txBody>
      </p:sp>
      <p:grpSp>
        <p:nvGrpSpPr>
          <p:cNvPr id="5" name="Group 5"/>
          <p:cNvGrpSpPr/>
          <p:nvPr/>
        </p:nvGrpSpPr>
        <p:grpSpPr>
          <a:xfrm>
            <a:off x="5741387" y="2989914"/>
            <a:ext cx="200579" cy="192774"/>
            <a:chOff x="0" y="0"/>
            <a:chExt cx="105655" cy="101543"/>
          </a:xfrm>
        </p:grpSpPr>
        <p:sp>
          <p:nvSpPr>
            <p:cNvPr id="6" name="Freeform 6"/>
            <p:cNvSpPr/>
            <p:nvPr/>
          </p:nvSpPr>
          <p:spPr>
            <a:xfrm>
              <a:off x="0" y="0"/>
              <a:ext cx="105655" cy="101543"/>
            </a:xfrm>
            <a:custGeom>
              <a:avLst/>
              <a:gdLst/>
              <a:ahLst/>
              <a:cxnLst/>
              <a:rect l="l" t="t" r="r" b="b"/>
              <a:pathLst>
                <a:path w="105655" h="101543">
                  <a:moveTo>
                    <a:pt x="0" y="0"/>
                  </a:moveTo>
                  <a:lnTo>
                    <a:pt x="105655" y="0"/>
                  </a:lnTo>
                  <a:lnTo>
                    <a:pt x="105655" y="101543"/>
                  </a:lnTo>
                  <a:lnTo>
                    <a:pt x="0" y="101543"/>
                  </a:lnTo>
                  <a:close/>
                </a:path>
              </a:pathLst>
            </a:custGeom>
            <a:solidFill>
              <a:srgbClr val="FFFFFF"/>
            </a:solidFill>
          </p:spPr>
          <p:txBody>
            <a:bodyPr/>
            <a:lstStyle/>
            <a:p>
              <a:endParaRPr lang="en-US" sz="900"/>
            </a:p>
          </p:txBody>
        </p:sp>
        <p:sp>
          <p:nvSpPr>
            <p:cNvPr id="7" name="TextBox 7"/>
            <p:cNvSpPr txBox="1"/>
            <p:nvPr/>
          </p:nvSpPr>
          <p:spPr>
            <a:xfrm>
              <a:off x="0" y="-47625"/>
              <a:ext cx="105655" cy="149168"/>
            </a:xfrm>
            <a:prstGeom prst="rect">
              <a:avLst/>
            </a:prstGeom>
          </p:spPr>
          <p:txBody>
            <a:bodyPr lIns="25400" tIns="25400" rIns="25400" bIns="25400" rtlCol="0" anchor="ctr"/>
            <a:lstStyle/>
            <a:p>
              <a:pPr algn="ctr">
                <a:lnSpc>
                  <a:spcPts val="1470"/>
                </a:lnSpc>
              </a:pPr>
              <a:endParaRPr sz="900"/>
            </a:p>
          </p:txBody>
        </p:sp>
      </p:grpSp>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We skillfully blend various investment strategies into a unified, cohesive design that aligns with your clients' needs.</a:t>
            </a:r>
          </a:p>
        </p:txBody>
      </p:sp>
      <p:sp>
        <p:nvSpPr>
          <p:cNvPr id="15" name="TextBox 15"/>
          <p:cNvSpPr txBox="1"/>
          <p:nvPr/>
        </p:nvSpPr>
        <p:spPr>
          <a:xfrm>
            <a:off x="1595091" y="1479101"/>
            <a:ext cx="1011883"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Diversified Model</a:t>
            </a:r>
          </a:p>
        </p:txBody>
      </p:sp>
      <p:sp>
        <p:nvSpPr>
          <p:cNvPr id="16" name="TextBox 16"/>
          <p:cNvSpPr txBox="1"/>
          <p:nvPr/>
        </p:nvSpPr>
        <p:spPr>
          <a:xfrm>
            <a:off x="5995844" y="1479101"/>
            <a:ext cx="2094235"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Model with added Tactical Strategies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AutoShape 15">
            <a:extLst>
              <a:ext uri="{FF2B5EF4-FFF2-40B4-BE49-F238E27FC236}">
                <a16:creationId xmlns:a16="http://schemas.microsoft.com/office/drawing/2014/main" id="{95153660-45EB-E4F4-0892-97CB2D412FB8}"/>
              </a:ext>
            </a:extLst>
          </p:cNvPr>
          <p:cNvSpPr/>
          <p:nvPr/>
        </p:nvSpPr>
        <p:spPr>
          <a:xfrm>
            <a:off x="4203350" y="1962150"/>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1" name="TextBox 41">
            <a:extLst>
              <a:ext uri="{FF2B5EF4-FFF2-40B4-BE49-F238E27FC236}">
                <a16:creationId xmlns:a16="http://schemas.microsoft.com/office/drawing/2014/main" id="{764DB270-8FFD-8DCC-2BD0-330F7069E5C9}"/>
              </a:ext>
            </a:extLst>
          </p:cNvPr>
          <p:cNvSpPr txBox="1"/>
          <p:nvPr/>
        </p:nvSpPr>
        <p:spPr>
          <a:xfrm>
            <a:off x="4272447" y="1987953"/>
            <a:ext cx="840913" cy="243656"/>
          </a:xfrm>
          <a:prstGeom prst="rect">
            <a:avLst/>
          </a:prstGeom>
        </p:spPr>
        <p:txBody>
          <a:bodyPr lIns="0" tIns="0" rIns="0" bIns="0" rtlCol="0" anchor="t">
            <a:spAutoFit/>
          </a:bodyPr>
          <a:lstStyle/>
          <a:p>
            <a:pPr algn="ctr">
              <a:lnSpc>
                <a:spcPts val="987"/>
              </a:lnSpc>
            </a:pPr>
            <a:r>
              <a:rPr lang="en-US" sz="705" dirty="0">
                <a:solidFill>
                  <a:srgbClr val="000000"/>
                </a:solidFill>
                <a:latin typeface="Lato 1"/>
              </a:rPr>
              <a:t>Coincident Economic Indicators</a:t>
            </a:r>
          </a:p>
        </p:txBody>
      </p:sp>
      <p:sp>
        <p:nvSpPr>
          <p:cNvPr id="23" name="Plus Sign 22">
            <a:extLst>
              <a:ext uri="{FF2B5EF4-FFF2-40B4-BE49-F238E27FC236}">
                <a16:creationId xmlns:a16="http://schemas.microsoft.com/office/drawing/2014/main" id="{64C206DC-CB40-ACD2-0113-4CC78BC600C2}"/>
              </a:ext>
            </a:extLst>
          </p:cNvPr>
          <p:cNvSpPr/>
          <p:nvPr/>
        </p:nvSpPr>
        <p:spPr>
          <a:xfrm>
            <a:off x="3895676" y="2005048"/>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3">
            <a:extLst>
              <a:ext uri="{FF2B5EF4-FFF2-40B4-BE49-F238E27FC236}">
                <a16:creationId xmlns:a16="http://schemas.microsoft.com/office/drawing/2014/main" id="{84764715-F1B9-7026-7DBD-3EC2F8BBB768}"/>
              </a:ext>
            </a:extLst>
          </p:cNvPr>
          <p:cNvSpPr/>
          <p:nvPr/>
        </p:nvSpPr>
        <p:spPr>
          <a:xfrm>
            <a:off x="4203350" y="2517379"/>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5" name="TextBox 50">
            <a:extLst>
              <a:ext uri="{FF2B5EF4-FFF2-40B4-BE49-F238E27FC236}">
                <a16:creationId xmlns:a16="http://schemas.microsoft.com/office/drawing/2014/main" id="{1C2F6119-B2F9-614A-959D-B8DFA7B67C28}"/>
              </a:ext>
            </a:extLst>
          </p:cNvPr>
          <p:cNvSpPr txBox="1"/>
          <p:nvPr/>
        </p:nvSpPr>
        <p:spPr>
          <a:xfrm>
            <a:off x="4272447" y="2545419"/>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Duration Management</a:t>
            </a:r>
          </a:p>
        </p:txBody>
      </p:sp>
      <p:sp>
        <p:nvSpPr>
          <p:cNvPr id="26" name="AutoShape 24">
            <a:extLst>
              <a:ext uri="{FF2B5EF4-FFF2-40B4-BE49-F238E27FC236}">
                <a16:creationId xmlns:a16="http://schemas.microsoft.com/office/drawing/2014/main" id="{95AEA69C-0AED-972A-4AA1-815A0EC68A0F}"/>
              </a:ext>
            </a:extLst>
          </p:cNvPr>
          <p:cNvSpPr/>
          <p:nvPr/>
        </p:nvSpPr>
        <p:spPr>
          <a:xfrm>
            <a:off x="4203350" y="3072608"/>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7" name="TextBox 52">
            <a:extLst>
              <a:ext uri="{FF2B5EF4-FFF2-40B4-BE49-F238E27FC236}">
                <a16:creationId xmlns:a16="http://schemas.microsoft.com/office/drawing/2014/main" id="{0824367B-0A19-40AD-E954-771B6DFA9E52}"/>
              </a:ext>
            </a:extLst>
          </p:cNvPr>
          <p:cNvSpPr txBox="1"/>
          <p:nvPr/>
        </p:nvSpPr>
        <p:spPr>
          <a:xfrm>
            <a:off x="4272447" y="3100647"/>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Asset Class Relative Strength</a:t>
            </a:r>
          </a:p>
        </p:txBody>
      </p:sp>
      <p:sp>
        <p:nvSpPr>
          <p:cNvPr id="28" name="Plus Sign 27">
            <a:extLst>
              <a:ext uri="{FF2B5EF4-FFF2-40B4-BE49-F238E27FC236}">
                <a16:creationId xmlns:a16="http://schemas.microsoft.com/office/drawing/2014/main" id="{0C0748C6-C609-2060-EE9A-986B261502D7}"/>
              </a:ext>
            </a:extLst>
          </p:cNvPr>
          <p:cNvSpPr/>
          <p:nvPr/>
        </p:nvSpPr>
        <p:spPr>
          <a:xfrm>
            <a:off x="3886200" y="2560277"/>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C0997380-6BF5-6B03-9633-E14EEE076AA1}"/>
              </a:ext>
            </a:extLst>
          </p:cNvPr>
          <p:cNvSpPr/>
          <p:nvPr/>
        </p:nvSpPr>
        <p:spPr>
          <a:xfrm>
            <a:off x="3893303" y="3129595"/>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52460496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18266" y="2386013"/>
            <a:ext cx="1769269" cy="2243138"/>
          </a:xfrm>
          <a:custGeom>
            <a:avLst/>
            <a:gdLst/>
            <a:ahLst/>
            <a:cxnLst/>
            <a:rect l="l" t="t" r="r" b="b"/>
            <a:pathLst>
              <a:path w="3538538" h="4486275">
                <a:moveTo>
                  <a:pt x="0" y="0"/>
                </a:moveTo>
                <a:lnTo>
                  <a:pt x="3538537" y="0"/>
                </a:lnTo>
                <a:lnTo>
                  <a:pt x="3538537" y="4486275"/>
                </a:lnTo>
                <a:lnTo>
                  <a:pt x="0" y="4486275"/>
                </a:lnTo>
                <a:lnTo>
                  <a:pt x="0" y="0"/>
                </a:lnTo>
                <a:close/>
              </a:path>
            </a:pathLst>
          </a:custGeom>
          <a:blipFill>
            <a:blip r:embed="rId2"/>
            <a:stretch>
              <a:fillRect r="-2145"/>
            </a:stretch>
          </a:blipFill>
        </p:spPr>
        <p:txBody>
          <a:bodyPr/>
          <a:lstStyle/>
          <a:p>
            <a:endParaRPr lang="en-US" sz="900"/>
          </a:p>
        </p:txBody>
      </p:sp>
      <p:sp>
        <p:nvSpPr>
          <p:cNvPr id="3" name="Freeform 3"/>
          <p:cNvSpPr/>
          <p:nvPr/>
        </p:nvSpPr>
        <p:spPr>
          <a:xfrm>
            <a:off x="4493719" y="2386013"/>
            <a:ext cx="1769269" cy="2243138"/>
          </a:xfrm>
          <a:custGeom>
            <a:avLst/>
            <a:gdLst/>
            <a:ahLst/>
            <a:cxnLst/>
            <a:rect l="l" t="t" r="r" b="b"/>
            <a:pathLst>
              <a:path w="3538538" h="4486275">
                <a:moveTo>
                  <a:pt x="0" y="0"/>
                </a:moveTo>
                <a:lnTo>
                  <a:pt x="3538538" y="0"/>
                </a:lnTo>
                <a:lnTo>
                  <a:pt x="3538538" y="4486275"/>
                </a:lnTo>
                <a:lnTo>
                  <a:pt x="0" y="4486275"/>
                </a:lnTo>
                <a:lnTo>
                  <a:pt x="0" y="0"/>
                </a:lnTo>
                <a:close/>
              </a:path>
            </a:pathLst>
          </a:custGeom>
          <a:blipFill>
            <a:blip r:embed="rId3"/>
            <a:stretch>
              <a:fillRect r="-1064"/>
            </a:stretch>
          </a:blipFill>
        </p:spPr>
        <p:txBody>
          <a:bodyPr/>
          <a:lstStyle/>
          <a:p>
            <a:endParaRPr lang="en-US" sz="900"/>
          </a:p>
        </p:txBody>
      </p:sp>
      <p:sp>
        <p:nvSpPr>
          <p:cNvPr id="4" name="Freeform 4"/>
          <p:cNvSpPr/>
          <p:nvPr/>
        </p:nvSpPr>
        <p:spPr>
          <a:xfrm>
            <a:off x="2269367" y="2388863"/>
            <a:ext cx="1769076" cy="2242935"/>
          </a:xfrm>
          <a:custGeom>
            <a:avLst/>
            <a:gdLst/>
            <a:ahLst/>
            <a:cxnLst/>
            <a:rect l="l" t="t" r="r" b="b"/>
            <a:pathLst>
              <a:path w="3538151" h="4485870">
                <a:moveTo>
                  <a:pt x="0" y="0"/>
                </a:moveTo>
                <a:lnTo>
                  <a:pt x="3538151" y="0"/>
                </a:lnTo>
                <a:lnTo>
                  <a:pt x="3538151" y="4485869"/>
                </a:lnTo>
                <a:lnTo>
                  <a:pt x="0" y="4485869"/>
                </a:lnTo>
                <a:lnTo>
                  <a:pt x="0" y="0"/>
                </a:lnTo>
                <a:close/>
              </a:path>
            </a:pathLst>
          </a:custGeom>
          <a:blipFill>
            <a:blip r:embed="rId4"/>
            <a:stretch>
              <a:fillRect/>
            </a:stretch>
          </a:blipFill>
        </p:spPr>
        <p:txBody>
          <a:bodyPr/>
          <a:lstStyle/>
          <a:p>
            <a:endParaRPr lang="en-US" sz="900"/>
          </a:p>
        </p:txBody>
      </p:sp>
      <p:sp>
        <p:nvSpPr>
          <p:cNvPr id="5" name="TextBox 5"/>
          <p:cNvSpPr txBox="1"/>
          <p:nvPr/>
        </p:nvSpPr>
        <p:spPr>
          <a:xfrm>
            <a:off x="514350" y="514350"/>
            <a:ext cx="6905509" cy="692497"/>
          </a:xfrm>
          <a:prstGeom prst="rect">
            <a:avLst/>
          </a:prstGeom>
        </p:spPr>
        <p:txBody>
          <a:bodyPr lIns="0" tIns="0" rIns="0" bIns="0" rtlCol="0" anchor="t">
            <a:spAutoFit/>
          </a:bodyPr>
          <a:lstStyle/>
          <a:p>
            <a:pPr>
              <a:lnSpc>
                <a:spcPts val="2737"/>
              </a:lnSpc>
            </a:pPr>
            <a:r>
              <a:rPr lang="en-US" sz="2281">
                <a:solidFill>
                  <a:srgbClr val="000000"/>
                </a:solidFill>
                <a:latin typeface="Lovelo"/>
              </a:rPr>
              <a:t>Supporting Collateral and </a:t>
            </a:r>
          </a:p>
          <a:p>
            <a:pPr>
              <a:lnSpc>
                <a:spcPts val="2737"/>
              </a:lnSpc>
            </a:pPr>
            <a:r>
              <a:rPr lang="en-US" sz="2281">
                <a:solidFill>
                  <a:srgbClr val="000000"/>
                </a:solidFill>
                <a:latin typeface="Lovelo"/>
              </a:rPr>
              <a:t>White-Labeled Branding</a:t>
            </a:r>
          </a:p>
        </p:txBody>
      </p:sp>
      <p:grpSp>
        <p:nvGrpSpPr>
          <p:cNvPr id="6" name="Group 6"/>
          <p:cNvGrpSpPr/>
          <p:nvPr/>
        </p:nvGrpSpPr>
        <p:grpSpPr>
          <a:xfrm>
            <a:off x="2269367" y="1352233"/>
            <a:ext cx="1911385" cy="889848"/>
            <a:chOff x="0" y="-114300"/>
            <a:chExt cx="5097025" cy="2372925"/>
          </a:xfrm>
        </p:grpSpPr>
        <p:sp>
          <p:nvSpPr>
            <p:cNvPr id="7" name="TextBox 7"/>
            <p:cNvSpPr txBox="1"/>
            <p:nvPr/>
          </p:nvSpPr>
          <p:spPr>
            <a:xfrm>
              <a:off x="0" y="593726"/>
              <a:ext cx="5097025" cy="1664899"/>
            </a:xfrm>
            <a:prstGeom prst="rect">
              <a:avLst/>
            </a:prstGeom>
          </p:spPr>
          <p:txBody>
            <a:bodyPr lIns="0" tIns="0" rIns="0" bIns="0" rtlCol="0" anchor="t">
              <a:spAutoFit/>
            </a:bodyPr>
            <a:lstStyle/>
            <a:p>
              <a:pPr>
                <a:lnSpc>
                  <a:spcPts val="1700"/>
                </a:lnSpc>
              </a:pPr>
              <a:r>
                <a:rPr lang="en-US" sz="850" dirty="0">
                  <a:solidFill>
                    <a:srgbClr val="737373"/>
                  </a:solidFill>
                  <a:latin typeface="Lato" panose="020F0502020204030203" pitchFamily="34" charset="0"/>
                  <a:ea typeface="Lato" panose="020F0502020204030203" pitchFamily="34" charset="0"/>
                  <a:cs typeface="Lato" panose="020F0502020204030203" pitchFamily="34" charset="0"/>
                </a:rPr>
                <a:t>Benefit from our in-depth research on investment strategies to strengthen your compliance documentation.</a:t>
              </a:r>
            </a:p>
          </p:txBody>
        </p:sp>
        <p:sp>
          <p:nvSpPr>
            <p:cNvPr id="8" name="TextBox 8"/>
            <p:cNvSpPr txBox="1"/>
            <p:nvPr/>
          </p:nvSpPr>
          <p:spPr>
            <a:xfrm>
              <a:off x="0" y="-114300"/>
              <a:ext cx="5097025" cy="606493"/>
            </a:xfrm>
            <a:prstGeom prst="rect">
              <a:avLst/>
            </a:prstGeom>
          </p:spPr>
          <p:txBody>
            <a:bodyPr lIns="0" tIns="0" rIns="0" bIns="0" rtlCol="0" anchor="t">
              <a:spAutoFit/>
            </a:bodyPr>
            <a:lstStyle/>
            <a:p>
              <a:pPr>
                <a:lnSpc>
                  <a:spcPts val="2040"/>
                </a:lnSpc>
              </a:pPr>
              <a:r>
                <a:rPr lang="en-US" sz="1200">
                  <a:solidFill>
                    <a:srgbClr val="000000"/>
                  </a:solidFill>
                  <a:latin typeface="Lato" panose="020F0502020204030203" pitchFamily="34" charset="0"/>
                  <a:ea typeface="Lato" panose="020F0502020204030203" pitchFamily="34" charset="0"/>
                  <a:cs typeface="Lato" panose="020F0502020204030203" pitchFamily="34" charset="0"/>
                </a:rPr>
                <a:t>Access to Research</a:t>
              </a:r>
            </a:p>
          </p:txBody>
        </p:sp>
      </p:grpSp>
      <p:grpSp>
        <p:nvGrpSpPr>
          <p:cNvPr id="9" name="Group 9"/>
          <p:cNvGrpSpPr/>
          <p:nvPr/>
        </p:nvGrpSpPr>
        <p:grpSpPr>
          <a:xfrm>
            <a:off x="6718266" y="1352233"/>
            <a:ext cx="1857899" cy="889848"/>
            <a:chOff x="0" y="-114300"/>
            <a:chExt cx="4954396" cy="2372925"/>
          </a:xfrm>
        </p:grpSpPr>
        <p:sp>
          <p:nvSpPr>
            <p:cNvPr id="10" name="TextBox 10"/>
            <p:cNvSpPr txBox="1"/>
            <p:nvPr/>
          </p:nvSpPr>
          <p:spPr>
            <a:xfrm>
              <a:off x="0" y="593726"/>
              <a:ext cx="4954396" cy="1664899"/>
            </a:xfrm>
            <a:prstGeom prst="rect">
              <a:avLst/>
            </a:prstGeom>
          </p:spPr>
          <p:txBody>
            <a:bodyPr lIns="0" tIns="0" rIns="0" bIns="0" rtlCol="0" anchor="t">
              <a:spAutoFit/>
            </a:bodyPr>
            <a:lstStyle/>
            <a:p>
              <a:pPr>
                <a:lnSpc>
                  <a:spcPts val="1700"/>
                </a:lnSpc>
              </a:pPr>
              <a:r>
                <a:rPr lang="en-US" sz="850">
                  <a:solidFill>
                    <a:srgbClr val="737373"/>
                  </a:solidFill>
                  <a:latin typeface="Lato" panose="020F0502020204030203" pitchFamily="34" charset="0"/>
                  <a:ea typeface="Lato" panose="020F0502020204030203" pitchFamily="34" charset="0"/>
                  <a:cs typeface="Lato" panose="020F0502020204030203" pitchFamily="34" charset="0"/>
                </a:rPr>
                <a:t>Customized resources to your brand, effectively showcasing the value of your investment approach to clients.</a:t>
              </a:r>
            </a:p>
          </p:txBody>
        </p:sp>
        <p:sp>
          <p:nvSpPr>
            <p:cNvPr id="11" name="TextBox 11"/>
            <p:cNvSpPr txBox="1"/>
            <p:nvPr/>
          </p:nvSpPr>
          <p:spPr>
            <a:xfrm>
              <a:off x="0" y="-114300"/>
              <a:ext cx="4954396" cy="606493"/>
            </a:xfrm>
            <a:prstGeom prst="rect">
              <a:avLst/>
            </a:prstGeom>
          </p:spPr>
          <p:txBody>
            <a:bodyPr lIns="0" tIns="0" rIns="0" bIns="0" rtlCol="0" anchor="t">
              <a:spAutoFit/>
            </a:bodyPr>
            <a:lstStyle/>
            <a:p>
              <a:pPr>
                <a:lnSpc>
                  <a:spcPts val="2040"/>
                </a:lnSpc>
              </a:pPr>
              <a:r>
                <a:rPr lang="en-US" sz="1200">
                  <a:solidFill>
                    <a:srgbClr val="000000"/>
                  </a:solidFill>
                  <a:latin typeface="Lato" panose="020F0502020204030203" pitchFamily="34" charset="0"/>
                  <a:ea typeface="Lato" panose="020F0502020204030203" pitchFamily="34" charset="0"/>
                  <a:cs typeface="Lato" panose="020F0502020204030203" pitchFamily="34" charset="0"/>
                </a:rPr>
                <a:t>Comprehensive Collateral</a:t>
              </a:r>
            </a:p>
          </p:txBody>
        </p:sp>
      </p:grpSp>
      <p:grpSp>
        <p:nvGrpSpPr>
          <p:cNvPr id="12" name="Group 12"/>
          <p:cNvGrpSpPr/>
          <p:nvPr/>
        </p:nvGrpSpPr>
        <p:grpSpPr>
          <a:xfrm>
            <a:off x="4493816" y="1379141"/>
            <a:ext cx="1911385" cy="862939"/>
            <a:chOff x="0" y="-47625"/>
            <a:chExt cx="5097025" cy="2301172"/>
          </a:xfrm>
        </p:grpSpPr>
        <p:sp>
          <p:nvSpPr>
            <p:cNvPr id="13" name="TextBox 13"/>
            <p:cNvSpPr txBox="1"/>
            <p:nvPr/>
          </p:nvSpPr>
          <p:spPr>
            <a:xfrm>
              <a:off x="0" y="588645"/>
              <a:ext cx="5097025" cy="1664902"/>
            </a:xfrm>
            <a:prstGeom prst="rect">
              <a:avLst/>
            </a:prstGeom>
          </p:spPr>
          <p:txBody>
            <a:bodyPr lIns="0" tIns="0" rIns="0" bIns="0" rtlCol="0" anchor="t">
              <a:spAutoFit/>
            </a:bodyPr>
            <a:lstStyle/>
            <a:p>
              <a:pPr>
                <a:lnSpc>
                  <a:spcPts val="1700"/>
                </a:lnSpc>
              </a:pPr>
              <a:r>
                <a:rPr lang="en-US" sz="850" dirty="0">
                  <a:solidFill>
                    <a:srgbClr val="737373"/>
                  </a:solidFill>
                  <a:latin typeface="Lato" panose="020F0502020204030203" pitchFamily="34" charset="0"/>
                  <a:ea typeface="Lato" panose="020F0502020204030203" pitchFamily="34" charset="0"/>
                  <a:cs typeface="Lato" panose="020F0502020204030203" pitchFamily="34" charset="0"/>
                </a:rPr>
                <a:t>Access supporting collateral, including educational resources, marketing materials, and more.</a:t>
              </a:r>
            </a:p>
          </p:txBody>
        </p:sp>
        <p:sp>
          <p:nvSpPr>
            <p:cNvPr id="14" name="TextBox 14"/>
            <p:cNvSpPr txBox="1"/>
            <p:nvPr/>
          </p:nvSpPr>
          <p:spPr>
            <a:xfrm>
              <a:off x="0" y="-47625"/>
              <a:ext cx="5097025" cy="529550"/>
            </a:xfrm>
            <a:prstGeom prst="rect">
              <a:avLst/>
            </a:prstGeom>
          </p:spPr>
          <p:txBody>
            <a:bodyPr lIns="0" tIns="0" rIns="0" bIns="0" rtlCol="0" anchor="t">
              <a:spAutoFit/>
            </a:bodyPr>
            <a:lstStyle/>
            <a:p>
              <a:pPr>
                <a:lnSpc>
                  <a:spcPts val="1680"/>
                </a:lnSpc>
              </a:pPr>
              <a:r>
                <a:rPr lang="en-US" sz="1200">
                  <a:solidFill>
                    <a:srgbClr val="000000"/>
                  </a:solidFill>
                  <a:latin typeface="Lato" panose="020F0502020204030203" pitchFamily="34" charset="0"/>
                  <a:ea typeface="Lato" panose="020F0502020204030203" pitchFamily="34" charset="0"/>
                  <a:cs typeface="Lato" panose="020F0502020204030203" pitchFamily="34" charset="0"/>
                </a:rPr>
                <a:t>White-Labeled Branding</a:t>
              </a:r>
            </a:p>
          </p:txBody>
        </p:sp>
      </p:grpSp>
      <p:sp>
        <p:nvSpPr>
          <p:cNvPr id="16" name="Slide Number Placeholder 10">
            <a:extLst>
              <a:ext uri="{FF2B5EF4-FFF2-40B4-BE49-F238E27FC236}">
                <a16:creationId xmlns:a16="http://schemas.microsoft.com/office/drawing/2014/main" id="{51076D04-8722-2970-8746-B9F22EC66462}"/>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29</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CDDCF635-0201-4B02-E766-AD681A42863D}"/>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 very simple black and white image in the style of the wall street journal of a financial advisor handing over keys to a group of people">
            <a:extLst>
              <a:ext uri="{FF2B5EF4-FFF2-40B4-BE49-F238E27FC236}">
                <a16:creationId xmlns:a16="http://schemas.microsoft.com/office/drawing/2014/main" id="{FC8207E5-7D74-06DE-C17E-3EB4FF6FFD5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808" y="2343150"/>
            <a:ext cx="1088136" cy="1216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te a very simple black and white image in the style of the wall street journal of a financial advisor working at a computer">
            <a:extLst>
              <a:ext uri="{FF2B5EF4-FFF2-40B4-BE49-F238E27FC236}">
                <a16:creationId xmlns:a16="http://schemas.microsoft.com/office/drawing/2014/main" id="{5C80CC99-15BA-C094-E102-D9BDC7FB53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1" t="10141" r="20639" b="18967"/>
          <a:stretch/>
        </p:blipFill>
        <p:spPr bwMode="auto">
          <a:xfrm>
            <a:off x="505056" y="2343150"/>
            <a:ext cx="1085689"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1221587" y="1273975"/>
            <a:ext cx="3353402" cy="3356950"/>
            <a:chOff x="0" y="0"/>
            <a:chExt cx="1766401" cy="1768270"/>
          </a:xfrm>
        </p:grpSpPr>
        <p:sp>
          <p:nvSpPr>
            <p:cNvPr id="3" name="Freeform 3"/>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68869A">
                <a:alpha val="49804"/>
              </a:srgbClr>
            </a:solidFill>
          </p:spPr>
          <p:txBody>
            <a:bodyPr/>
            <a:lstStyle/>
            <a:p>
              <a:endParaRPr lang="en-US" sz="450"/>
            </a:p>
          </p:txBody>
        </p:sp>
        <p:sp>
          <p:nvSpPr>
            <p:cNvPr id="4" name="TextBox 4"/>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5" name="Group 5"/>
          <p:cNvGrpSpPr/>
          <p:nvPr/>
        </p:nvGrpSpPr>
        <p:grpSpPr>
          <a:xfrm rot="-5400000">
            <a:off x="3490612" y="2357137"/>
            <a:ext cx="3353402" cy="1190625"/>
            <a:chOff x="0" y="0"/>
            <a:chExt cx="1766401" cy="627160"/>
          </a:xfrm>
        </p:grpSpPr>
        <p:sp>
          <p:nvSpPr>
            <p:cNvPr id="6" name="Freeform 6"/>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68869A">
                <a:alpha val="49804"/>
              </a:srgbClr>
            </a:solidFill>
          </p:spPr>
          <p:txBody>
            <a:bodyPr/>
            <a:lstStyle/>
            <a:p>
              <a:endParaRPr lang="en-US" sz="450"/>
            </a:p>
          </p:txBody>
        </p:sp>
        <p:sp>
          <p:nvSpPr>
            <p:cNvPr id="7" name="TextBox 7"/>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grpSp>
        <p:nvGrpSpPr>
          <p:cNvPr id="8" name="Group 8"/>
          <p:cNvGrpSpPr/>
          <p:nvPr/>
        </p:nvGrpSpPr>
        <p:grpSpPr>
          <a:xfrm rot="5400000">
            <a:off x="4573773" y="1273974"/>
            <a:ext cx="3353402" cy="3356950"/>
            <a:chOff x="0" y="0"/>
            <a:chExt cx="1766401" cy="1768270"/>
          </a:xfrm>
        </p:grpSpPr>
        <p:sp>
          <p:nvSpPr>
            <p:cNvPr id="9" name="Freeform 9"/>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DAD9D6">
                <a:alpha val="49804"/>
              </a:srgbClr>
            </a:solidFill>
          </p:spPr>
          <p:txBody>
            <a:bodyPr/>
            <a:lstStyle/>
            <a:p>
              <a:endParaRPr lang="en-US" sz="450"/>
            </a:p>
          </p:txBody>
        </p:sp>
        <p:sp>
          <p:nvSpPr>
            <p:cNvPr id="10" name="TextBox 10"/>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13" name="Group 13"/>
          <p:cNvGrpSpPr/>
          <p:nvPr/>
        </p:nvGrpSpPr>
        <p:grpSpPr>
          <a:xfrm rot="5400000">
            <a:off x="2307130" y="2357137"/>
            <a:ext cx="3353402" cy="1190625"/>
            <a:chOff x="0" y="0"/>
            <a:chExt cx="1766401" cy="627160"/>
          </a:xfrm>
        </p:grpSpPr>
        <p:sp>
          <p:nvSpPr>
            <p:cNvPr id="14" name="Freeform 14"/>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DAD9D6">
                <a:alpha val="49804"/>
              </a:srgbClr>
            </a:solidFill>
          </p:spPr>
          <p:txBody>
            <a:bodyPr/>
            <a:lstStyle/>
            <a:p>
              <a:endParaRPr lang="en-US" sz="450"/>
            </a:p>
          </p:txBody>
        </p:sp>
        <p:sp>
          <p:nvSpPr>
            <p:cNvPr id="15" name="TextBox 15"/>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sp>
        <p:nvSpPr>
          <p:cNvPr id="16" name="Freeform 16"/>
          <p:cNvSpPr/>
          <p:nvPr/>
        </p:nvSpPr>
        <p:spPr>
          <a:xfrm>
            <a:off x="3673936" y="1896922"/>
            <a:ext cx="1805654" cy="1805654"/>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450"/>
          </a:p>
        </p:txBody>
      </p:sp>
      <p:sp>
        <p:nvSpPr>
          <p:cNvPr id="17" name="TextBox 17"/>
          <p:cNvSpPr txBox="1"/>
          <p:nvPr/>
        </p:nvSpPr>
        <p:spPr>
          <a:xfrm>
            <a:off x="1219813" y="1073183"/>
            <a:ext cx="1780706" cy="3370153"/>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Do It Yourself</a:t>
            </a:r>
          </a:p>
          <a:p>
            <a:pPr algn="ctr"/>
            <a:endParaRPr lang="en-US" sz="12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Value to Clients</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Your Brand</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Customized</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Not Your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Compliance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High Cost (Time/Staff)</a:t>
            </a: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9"/>
          <p:cNvSpPr txBox="1"/>
          <p:nvPr/>
        </p:nvSpPr>
        <p:spPr>
          <a:xfrm>
            <a:off x="6143481" y="1073183"/>
            <a:ext cx="1780706" cy="3535070"/>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Outsource</a:t>
            </a:r>
          </a:p>
          <a:p>
            <a:pPr algn="ctr">
              <a:lnSpc>
                <a:spcPts val="1820"/>
              </a:lnSpc>
            </a:pPr>
            <a:endParaRPr lang="en-US" sz="13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Deep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Consistent Experience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Compliance</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Transparency</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Limited Control</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Selling Someone Else</a:t>
            </a:r>
          </a:p>
        </p:txBody>
      </p:sp>
      <p:sp>
        <p:nvSpPr>
          <p:cNvPr id="20" name="Slide Number Placeholder 10">
            <a:extLst>
              <a:ext uri="{FF2B5EF4-FFF2-40B4-BE49-F238E27FC236}">
                <a16:creationId xmlns:a16="http://schemas.microsoft.com/office/drawing/2014/main" id="{F8190322-CCCB-A353-8F2D-78539F2A800D}"/>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4">
            <a:extLst>
              <a:ext uri="{FF2B5EF4-FFF2-40B4-BE49-F238E27FC236}">
                <a16:creationId xmlns:a16="http://schemas.microsoft.com/office/drawing/2014/main" id="{0F9A8578-7274-E335-43C2-8FF6997992D7}"/>
              </a:ext>
            </a:extLst>
          </p:cNvPr>
          <p:cNvSpPr txBox="1"/>
          <p:nvPr/>
        </p:nvSpPr>
        <p:spPr>
          <a:xfrm>
            <a:off x="514350" y="209362"/>
            <a:ext cx="55054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Modelist Fills the Industry Blind Spot</a:t>
            </a:r>
          </a:p>
        </p:txBody>
      </p:sp>
      <p:sp>
        <p:nvSpPr>
          <p:cNvPr id="12" name="TextBox 11">
            <a:extLst>
              <a:ext uri="{FF2B5EF4-FFF2-40B4-BE49-F238E27FC236}">
                <a16:creationId xmlns:a16="http://schemas.microsoft.com/office/drawing/2014/main" id="{E9D37F73-547F-FFC5-3DE9-AADA0ACE12B4}"/>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99278201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46">
            <a:extLst>
              <a:ext uri="{FF2B5EF4-FFF2-40B4-BE49-F238E27FC236}">
                <a16:creationId xmlns:a16="http://schemas.microsoft.com/office/drawing/2014/main" id="{C189A23F-496B-526C-AF09-049E175210CC}"/>
              </a:ext>
            </a:extLst>
          </p:cNvPr>
          <p:cNvSpPr/>
          <p:nvPr/>
        </p:nvSpPr>
        <p:spPr>
          <a:xfrm flipH="1" flipV="1">
            <a:off x="5258622" y="2742708"/>
            <a:ext cx="1336667" cy="10645"/>
          </a:xfrm>
          <a:prstGeom prst="line">
            <a:avLst/>
          </a:prstGeom>
          <a:ln w="38100" cap="flat">
            <a:solidFill>
              <a:schemeClr val="accent3"/>
            </a:solidFill>
            <a:prstDash val="solid"/>
            <a:headEnd type="none" w="sm" len="sm"/>
            <a:tailEnd type="none" w="sm" len="sm"/>
          </a:ln>
        </p:spPr>
        <p:txBody>
          <a:bodyPr/>
          <a:lstStyle/>
          <a:p>
            <a:endParaRPr lang="en-US" sz="450"/>
          </a:p>
        </p:txBody>
      </p:sp>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Personalized models for the fiduciary advisor</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8" name="AutoShape 2">
            <a:extLst>
              <a:ext uri="{FF2B5EF4-FFF2-40B4-BE49-F238E27FC236}">
                <a16:creationId xmlns:a16="http://schemas.microsoft.com/office/drawing/2014/main" id="{6BF9FC75-924C-650D-135D-61CE747D0A9A}"/>
              </a:ext>
            </a:extLst>
          </p:cNvPr>
          <p:cNvSpPr/>
          <p:nvPr/>
        </p:nvSpPr>
        <p:spPr>
          <a:xfrm>
            <a:off x="2336814" y="1633105"/>
            <a:ext cx="1447881" cy="750335"/>
          </a:xfrm>
          <a:prstGeom prst="line">
            <a:avLst/>
          </a:prstGeom>
          <a:ln w="38100" cap="flat">
            <a:solidFill>
              <a:schemeClr val="tx1"/>
            </a:solidFill>
            <a:prstDash val="solid"/>
            <a:headEnd type="none" w="sm" len="sm"/>
            <a:tailEnd type="none" w="sm" len="sm"/>
          </a:ln>
        </p:spPr>
        <p:txBody>
          <a:bodyPr/>
          <a:lstStyle/>
          <a:p>
            <a:endParaRPr lang="en-US" sz="450"/>
          </a:p>
        </p:txBody>
      </p:sp>
      <p:sp>
        <p:nvSpPr>
          <p:cNvPr id="59" name="AutoShape 3">
            <a:extLst>
              <a:ext uri="{FF2B5EF4-FFF2-40B4-BE49-F238E27FC236}">
                <a16:creationId xmlns:a16="http://schemas.microsoft.com/office/drawing/2014/main" id="{C44323B9-4FED-E796-476F-CBE77636008A}"/>
              </a:ext>
            </a:extLst>
          </p:cNvPr>
          <p:cNvSpPr/>
          <p:nvPr/>
        </p:nvSpPr>
        <p:spPr>
          <a:xfrm flipH="1">
            <a:off x="2333090" y="3109568"/>
            <a:ext cx="1455598" cy="774730"/>
          </a:xfrm>
          <a:prstGeom prst="line">
            <a:avLst/>
          </a:prstGeom>
          <a:ln w="38100" cap="flat">
            <a:solidFill>
              <a:srgbClr val="000000"/>
            </a:solidFill>
            <a:prstDash val="solid"/>
            <a:headEnd type="none" w="sm" len="sm"/>
            <a:tailEnd type="none" w="sm" len="sm"/>
          </a:ln>
        </p:spPr>
        <p:txBody>
          <a:bodyPr/>
          <a:lstStyle/>
          <a:p>
            <a:endParaRPr lang="en-US" sz="450"/>
          </a:p>
        </p:txBody>
      </p:sp>
      <p:grpSp>
        <p:nvGrpSpPr>
          <p:cNvPr id="60" name="Group 4">
            <a:extLst>
              <a:ext uri="{FF2B5EF4-FFF2-40B4-BE49-F238E27FC236}">
                <a16:creationId xmlns:a16="http://schemas.microsoft.com/office/drawing/2014/main" id="{8DA08159-29B7-A257-2B1F-83E7329025A3}"/>
              </a:ext>
            </a:extLst>
          </p:cNvPr>
          <p:cNvGrpSpPr/>
          <p:nvPr/>
        </p:nvGrpSpPr>
        <p:grpSpPr>
          <a:xfrm>
            <a:off x="2617801" y="1490964"/>
            <a:ext cx="1079492" cy="1079492"/>
            <a:chOff x="0" y="0"/>
            <a:chExt cx="812800" cy="812800"/>
          </a:xfrm>
        </p:grpSpPr>
        <p:sp>
          <p:nvSpPr>
            <p:cNvPr id="61" name="Freeform 5">
              <a:extLst>
                <a:ext uri="{FF2B5EF4-FFF2-40B4-BE49-F238E27FC236}">
                  <a16:creationId xmlns:a16="http://schemas.microsoft.com/office/drawing/2014/main" id="{CF6620BD-25A0-F232-9F0D-D2BD547A28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2" name="TextBox 6">
              <a:extLst>
                <a:ext uri="{FF2B5EF4-FFF2-40B4-BE49-F238E27FC236}">
                  <a16:creationId xmlns:a16="http://schemas.microsoft.com/office/drawing/2014/main" id="{336BF586-DCE2-0B6A-7445-1C9104A55158}"/>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Modelist Resources</a:t>
              </a:r>
            </a:p>
          </p:txBody>
        </p:sp>
      </p:grpSp>
      <p:grpSp>
        <p:nvGrpSpPr>
          <p:cNvPr id="63" name="Group 7">
            <a:extLst>
              <a:ext uri="{FF2B5EF4-FFF2-40B4-BE49-F238E27FC236}">
                <a16:creationId xmlns:a16="http://schemas.microsoft.com/office/drawing/2014/main" id="{82CFCA2D-6654-F651-9C3F-4CE23EA6CA20}"/>
              </a:ext>
            </a:extLst>
          </p:cNvPr>
          <p:cNvGrpSpPr/>
          <p:nvPr/>
        </p:nvGrpSpPr>
        <p:grpSpPr>
          <a:xfrm>
            <a:off x="2617801" y="3072525"/>
            <a:ext cx="1079492" cy="1079492"/>
            <a:chOff x="0" y="0"/>
            <a:chExt cx="812800" cy="812800"/>
          </a:xfrm>
        </p:grpSpPr>
        <p:sp>
          <p:nvSpPr>
            <p:cNvPr id="64" name="Freeform 8">
              <a:extLst>
                <a:ext uri="{FF2B5EF4-FFF2-40B4-BE49-F238E27FC236}">
                  <a16:creationId xmlns:a16="http://schemas.microsoft.com/office/drawing/2014/main" id="{165BA97D-A88A-EDCD-0090-50EB8D0677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5" name="TextBox 9">
              <a:extLst>
                <a:ext uri="{FF2B5EF4-FFF2-40B4-BE49-F238E27FC236}">
                  <a16:creationId xmlns:a16="http://schemas.microsoft.com/office/drawing/2014/main" id="{04E0CBBF-2F22-8CBC-F42B-F2F010F92B7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Your</a:t>
              </a:r>
            </a:p>
            <a:p>
              <a:pPr algn="ctr">
                <a:lnSpc>
                  <a:spcPts val="1500"/>
                </a:lnSpc>
              </a:pPr>
              <a:r>
                <a:rPr lang="en-US" sz="1000" dirty="0">
                  <a:solidFill>
                    <a:srgbClr val="FFFFFF"/>
                  </a:solidFill>
                  <a:latin typeface="Lato"/>
                </a:rPr>
                <a:t>Brand</a:t>
              </a:r>
            </a:p>
          </p:txBody>
        </p:sp>
      </p:grpSp>
      <p:grpSp>
        <p:nvGrpSpPr>
          <p:cNvPr id="66" name="Group 10">
            <a:extLst>
              <a:ext uri="{FF2B5EF4-FFF2-40B4-BE49-F238E27FC236}">
                <a16:creationId xmlns:a16="http://schemas.microsoft.com/office/drawing/2014/main" id="{48787F82-F9E9-45CF-96DF-518EC8DA15AE}"/>
              </a:ext>
            </a:extLst>
          </p:cNvPr>
          <p:cNvGrpSpPr/>
          <p:nvPr/>
        </p:nvGrpSpPr>
        <p:grpSpPr>
          <a:xfrm>
            <a:off x="5382448" y="2202963"/>
            <a:ext cx="1079492" cy="1079492"/>
            <a:chOff x="0" y="0"/>
            <a:chExt cx="812800" cy="812800"/>
          </a:xfrm>
        </p:grpSpPr>
        <p:sp>
          <p:nvSpPr>
            <p:cNvPr id="67" name="Freeform 11">
              <a:extLst>
                <a:ext uri="{FF2B5EF4-FFF2-40B4-BE49-F238E27FC236}">
                  <a16:creationId xmlns:a16="http://schemas.microsoft.com/office/drawing/2014/main" id="{F26CFE2C-3706-5FC3-93FF-7BCBF918A2F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4160"/>
            </a:solidFill>
          </p:spPr>
          <p:txBody>
            <a:bodyPr/>
            <a:lstStyle/>
            <a:p>
              <a:endParaRPr lang="en-US" sz="450"/>
            </a:p>
          </p:txBody>
        </p:sp>
        <p:sp>
          <p:nvSpPr>
            <p:cNvPr id="68" name="TextBox 12">
              <a:extLst>
                <a:ext uri="{FF2B5EF4-FFF2-40B4-BE49-F238E27FC236}">
                  <a16:creationId xmlns:a16="http://schemas.microsoft.com/office/drawing/2014/main" id="{FC01E780-49A6-EB75-7910-EB6B73B0F1B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Advisor</a:t>
              </a:r>
            </a:p>
            <a:p>
              <a:pPr algn="ctr">
                <a:lnSpc>
                  <a:spcPts val="1500"/>
                </a:lnSpc>
              </a:pPr>
              <a:r>
                <a:rPr lang="en-US" sz="1000" dirty="0">
                  <a:solidFill>
                    <a:srgbClr val="FFFFFF"/>
                  </a:solidFill>
                  <a:latin typeface="Lato"/>
                </a:rPr>
                <a:t>Model Portfolios</a:t>
              </a:r>
            </a:p>
          </p:txBody>
        </p:sp>
      </p:grpSp>
      <p:sp>
        <p:nvSpPr>
          <p:cNvPr id="69" name="TextBox 13">
            <a:extLst>
              <a:ext uri="{FF2B5EF4-FFF2-40B4-BE49-F238E27FC236}">
                <a16:creationId xmlns:a16="http://schemas.microsoft.com/office/drawing/2014/main" id="{E3906A39-3742-62A4-EB47-DBD2D6D2E474}"/>
              </a:ext>
            </a:extLst>
          </p:cNvPr>
          <p:cNvSpPr txBox="1"/>
          <p:nvPr/>
        </p:nvSpPr>
        <p:spPr>
          <a:xfrm>
            <a:off x="472103" y="1627148"/>
            <a:ext cx="1199384"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Fully Transparent</a:t>
            </a:r>
          </a:p>
        </p:txBody>
      </p:sp>
      <p:sp>
        <p:nvSpPr>
          <p:cNvPr id="70" name="TextBox 14">
            <a:extLst>
              <a:ext uri="{FF2B5EF4-FFF2-40B4-BE49-F238E27FC236}">
                <a16:creationId xmlns:a16="http://schemas.microsoft.com/office/drawing/2014/main" id="{6DB1E31B-F347-9A5C-FF73-5C2A4654A3B2}"/>
              </a:ext>
            </a:extLst>
          </p:cNvPr>
          <p:cNvSpPr txBox="1"/>
          <p:nvPr/>
        </p:nvSpPr>
        <p:spPr>
          <a:xfrm>
            <a:off x="228602" y="2023565"/>
            <a:ext cx="1442885"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Frequent Content</a:t>
            </a:r>
          </a:p>
        </p:txBody>
      </p:sp>
      <p:sp>
        <p:nvSpPr>
          <p:cNvPr id="71" name="TextBox 15">
            <a:extLst>
              <a:ext uri="{FF2B5EF4-FFF2-40B4-BE49-F238E27FC236}">
                <a16:creationId xmlns:a16="http://schemas.microsoft.com/office/drawing/2014/main" id="{05B57EC4-7B1D-5D28-72E2-1BADCD9F64C4}"/>
              </a:ext>
            </a:extLst>
          </p:cNvPr>
          <p:cNvSpPr txBox="1"/>
          <p:nvPr/>
        </p:nvSpPr>
        <p:spPr>
          <a:xfrm>
            <a:off x="503436" y="1221133"/>
            <a:ext cx="116805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Over 30 Strategies</a:t>
            </a:r>
          </a:p>
        </p:txBody>
      </p:sp>
      <p:sp>
        <p:nvSpPr>
          <p:cNvPr id="72" name="TextBox 16">
            <a:extLst>
              <a:ext uri="{FF2B5EF4-FFF2-40B4-BE49-F238E27FC236}">
                <a16:creationId xmlns:a16="http://schemas.microsoft.com/office/drawing/2014/main" id="{84105B5A-DB42-B54B-1676-5BD66703797D}"/>
              </a:ext>
            </a:extLst>
          </p:cNvPr>
          <p:cNvSpPr txBox="1"/>
          <p:nvPr/>
        </p:nvSpPr>
        <p:spPr>
          <a:xfrm>
            <a:off x="687513" y="2429580"/>
            <a:ext cx="983974" cy="171585"/>
          </a:xfrm>
          <a:prstGeom prst="rect">
            <a:avLst/>
          </a:prstGeom>
        </p:spPr>
        <p:txBody>
          <a:bodyPr lIns="0" tIns="0" rIns="0" bIns="0" rtlCol="0" anchor="t">
            <a:spAutoFit/>
          </a:bodyPr>
          <a:lstStyle/>
          <a:p>
            <a:pPr algn="r">
              <a:lnSpc>
                <a:spcPts val="1500"/>
              </a:lnSpc>
            </a:pPr>
            <a:r>
              <a:rPr lang="en-US" sz="1000" dirty="0">
                <a:solidFill>
                  <a:srgbClr val="000000"/>
                </a:solidFill>
                <a:latin typeface="Lato"/>
              </a:rPr>
              <a:t>Fully Customized</a:t>
            </a:r>
          </a:p>
        </p:txBody>
      </p:sp>
      <p:sp>
        <p:nvSpPr>
          <p:cNvPr id="73" name="TextBox 17">
            <a:extLst>
              <a:ext uri="{FF2B5EF4-FFF2-40B4-BE49-F238E27FC236}">
                <a16:creationId xmlns:a16="http://schemas.microsoft.com/office/drawing/2014/main" id="{DA1465F7-41C4-5A9F-44C8-5DBD1B1F9A67}"/>
              </a:ext>
            </a:extLst>
          </p:cNvPr>
          <p:cNvSpPr txBox="1"/>
          <p:nvPr/>
        </p:nvSpPr>
        <p:spPr>
          <a:xfrm>
            <a:off x="7245626" y="2434963"/>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Credibility</a:t>
            </a:r>
          </a:p>
        </p:txBody>
      </p:sp>
      <p:sp>
        <p:nvSpPr>
          <p:cNvPr id="74" name="TextBox 18">
            <a:extLst>
              <a:ext uri="{FF2B5EF4-FFF2-40B4-BE49-F238E27FC236}">
                <a16:creationId xmlns:a16="http://schemas.microsoft.com/office/drawing/2014/main" id="{B2A84D73-BE17-FA64-BDC8-A00B39576B09}"/>
              </a:ext>
            </a:extLst>
          </p:cNvPr>
          <p:cNvSpPr txBox="1"/>
          <p:nvPr/>
        </p:nvSpPr>
        <p:spPr>
          <a:xfrm>
            <a:off x="7245626" y="2831380"/>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Communication</a:t>
            </a:r>
          </a:p>
        </p:txBody>
      </p:sp>
      <p:sp>
        <p:nvSpPr>
          <p:cNvPr id="75" name="TextBox 19">
            <a:extLst>
              <a:ext uri="{FF2B5EF4-FFF2-40B4-BE49-F238E27FC236}">
                <a16:creationId xmlns:a16="http://schemas.microsoft.com/office/drawing/2014/main" id="{F138945E-0855-9F94-5614-926F28D64FFA}"/>
              </a:ext>
            </a:extLst>
          </p:cNvPr>
          <p:cNvSpPr txBox="1"/>
          <p:nvPr/>
        </p:nvSpPr>
        <p:spPr>
          <a:xfrm>
            <a:off x="7245626" y="2028948"/>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Competence</a:t>
            </a:r>
          </a:p>
        </p:txBody>
      </p:sp>
      <p:sp>
        <p:nvSpPr>
          <p:cNvPr id="76" name="TextBox 20">
            <a:extLst>
              <a:ext uri="{FF2B5EF4-FFF2-40B4-BE49-F238E27FC236}">
                <a16:creationId xmlns:a16="http://schemas.microsoft.com/office/drawing/2014/main" id="{CCD68857-0E46-94E8-F277-D4AF7CDBE58E}"/>
              </a:ext>
            </a:extLst>
          </p:cNvPr>
          <p:cNvSpPr txBox="1"/>
          <p:nvPr/>
        </p:nvSpPr>
        <p:spPr>
          <a:xfrm>
            <a:off x="7245626" y="3237395"/>
            <a:ext cx="983974" cy="363946"/>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Compliant</a:t>
            </a:r>
          </a:p>
          <a:p>
            <a:pPr>
              <a:lnSpc>
                <a:spcPts val="1500"/>
              </a:lnSpc>
            </a:pPr>
            <a:endParaRPr lang="en-US" sz="1000" dirty="0">
              <a:solidFill>
                <a:srgbClr val="000000"/>
              </a:solidFill>
              <a:latin typeface="Lato"/>
            </a:endParaRPr>
          </a:p>
        </p:txBody>
      </p:sp>
      <p:grpSp>
        <p:nvGrpSpPr>
          <p:cNvPr id="80" name="Group 24">
            <a:extLst>
              <a:ext uri="{FF2B5EF4-FFF2-40B4-BE49-F238E27FC236}">
                <a16:creationId xmlns:a16="http://schemas.microsoft.com/office/drawing/2014/main" id="{97FE7F0E-0D31-8B40-16FD-1C78477D69B5}"/>
              </a:ext>
            </a:extLst>
          </p:cNvPr>
          <p:cNvGrpSpPr/>
          <p:nvPr/>
        </p:nvGrpSpPr>
        <p:grpSpPr>
          <a:xfrm>
            <a:off x="1946031" y="1318764"/>
            <a:ext cx="389195" cy="1227498"/>
            <a:chOff x="0" y="0"/>
            <a:chExt cx="1037854" cy="3273327"/>
          </a:xfrm>
        </p:grpSpPr>
        <p:sp>
          <p:nvSpPr>
            <p:cNvPr id="81" name="AutoShape 25">
              <a:extLst>
                <a:ext uri="{FF2B5EF4-FFF2-40B4-BE49-F238E27FC236}">
                  <a16:creationId xmlns:a16="http://schemas.microsoft.com/office/drawing/2014/main" id="{9D1CB574-119B-C333-661A-C62D8EB165C2}"/>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82" name="AutoShape 26">
              <a:extLst>
                <a:ext uri="{FF2B5EF4-FFF2-40B4-BE49-F238E27FC236}">
                  <a16:creationId xmlns:a16="http://schemas.microsoft.com/office/drawing/2014/main" id="{6F693188-7FDC-AAC9-621B-8B78741E5309}"/>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3" name="AutoShape 27">
              <a:extLst>
                <a:ext uri="{FF2B5EF4-FFF2-40B4-BE49-F238E27FC236}">
                  <a16:creationId xmlns:a16="http://schemas.microsoft.com/office/drawing/2014/main" id="{8F2A46BE-2D6B-9788-C50C-90E6025CFAC6}"/>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4" name="AutoShape 28">
              <a:extLst>
                <a:ext uri="{FF2B5EF4-FFF2-40B4-BE49-F238E27FC236}">
                  <a16:creationId xmlns:a16="http://schemas.microsoft.com/office/drawing/2014/main" id="{E08F0043-D153-51AE-95DE-8FADFA8EE410}"/>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5" name="AutoShape 29">
              <a:extLst>
                <a:ext uri="{FF2B5EF4-FFF2-40B4-BE49-F238E27FC236}">
                  <a16:creationId xmlns:a16="http://schemas.microsoft.com/office/drawing/2014/main" id="{F9AC72CE-61EB-478F-C78B-5F20191C39CA}"/>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sp>
        <p:nvSpPr>
          <p:cNvPr id="86" name="TextBox 30">
            <a:extLst>
              <a:ext uri="{FF2B5EF4-FFF2-40B4-BE49-F238E27FC236}">
                <a16:creationId xmlns:a16="http://schemas.microsoft.com/office/drawing/2014/main" id="{3503DF55-E942-EF93-6F9A-91A8B73C9216}"/>
              </a:ext>
            </a:extLst>
          </p:cNvPr>
          <p:cNvSpPr txBox="1"/>
          <p:nvPr/>
        </p:nvSpPr>
        <p:spPr>
          <a:xfrm>
            <a:off x="381003" y="3291206"/>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Brand Optics</a:t>
            </a:r>
          </a:p>
        </p:txBody>
      </p:sp>
      <p:sp>
        <p:nvSpPr>
          <p:cNvPr id="87" name="TextBox 31">
            <a:extLst>
              <a:ext uri="{FF2B5EF4-FFF2-40B4-BE49-F238E27FC236}">
                <a16:creationId xmlns:a16="http://schemas.microsoft.com/office/drawing/2014/main" id="{2D0F444C-EA8E-83A6-F82B-B481A845FD70}"/>
              </a:ext>
            </a:extLst>
          </p:cNvPr>
          <p:cNvSpPr txBox="1"/>
          <p:nvPr/>
        </p:nvSpPr>
        <p:spPr>
          <a:xfrm>
            <a:off x="381003" y="3687623"/>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Process Control</a:t>
            </a:r>
          </a:p>
        </p:txBody>
      </p:sp>
      <p:sp>
        <p:nvSpPr>
          <p:cNvPr id="88" name="TextBox 32">
            <a:extLst>
              <a:ext uri="{FF2B5EF4-FFF2-40B4-BE49-F238E27FC236}">
                <a16:creationId xmlns:a16="http://schemas.microsoft.com/office/drawing/2014/main" id="{4401FFDC-63E3-16DB-F6FA-2CEFE4483718}"/>
              </a:ext>
            </a:extLst>
          </p:cNvPr>
          <p:cNvSpPr txBox="1"/>
          <p:nvPr/>
        </p:nvSpPr>
        <p:spPr>
          <a:xfrm>
            <a:off x="503436" y="2885191"/>
            <a:ext cx="1166338"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Narrative Continuity</a:t>
            </a:r>
          </a:p>
        </p:txBody>
      </p:sp>
      <p:sp>
        <p:nvSpPr>
          <p:cNvPr id="89" name="TextBox 33">
            <a:extLst>
              <a:ext uri="{FF2B5EF4-FFF2-40B4-BE49-F238E27FC236}">
                <a16:creationId xmlns:a16="http://schemas.microsoft.com/office/drawing/2014/main" id="{9F32E310-2EF9-B5CD-A8E9-19A2EFF6D132}"/>
              </a:ext>
            </a:extLst>
          </p:cNvPr>
          <p:cNvSpPr txBox="1"/>
          <p:nvPr/>
        </p:nvSpPr>
        <p:spPr>
          <a:xfrm>
            <a:off x="457201" y="4093638"/>
            <a:ext cx="1212573"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Fund Preferences</a:t>
            </a:r>
          </a:p>
        </p:txBody>
      </p:sp>
      <p:grpSp>
        <p:nvGrpSpPr>
          <p:cNvPr id="90" name="Group 34">
            <a:extLst>
              <a:ext uri="{FF2B5EF4-FFF2-40B4-BE49-F238E27FC236}">
                <a16:creationId xmlns:a16="http://schemas.microsoft.com/office/drawing/2014/main" id="{EE785DA6-2C19-205F-FE7A-CF62BE893491}"/>
              </a:ext>
            </a:extLst>
          </p:cNvPr>
          <p:cNvGrpSpPr/>
          <p:nvPr/>
        </p:nvGrpSpPr>
        <p:grpSpPr>
          <a:xfrm>
            <a:off x="1944318" y="2982822"/>
            <a:ext cx="389195" cy="1227498"/>
            <a:chOff x="0" y="0"/>
            <a:chExt cx="1037854" cy="3273327"/>
          </a:xfrm>
        </p:grpSpPr>
        <p:sp>
          <p:nvSpPr>
            <p:cNvPr id="91" name="AutoShape 35">
              <a:extLst>
                <a:ext uri="{FF2B5EF4-FFF2-40B4-BE49-F238E27FC236}">
                  <a16:creationId xmlns:a16="http://schemas.microsoft.com/office/drawing/2014/main" id="{1D75286A-7112-1183-2844-68EF0B6DD493}"/>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92" name="AutoShape 36">
              <a:extLst>
                <a:ext uri="{FF2B5EF4-FFF2-40B4-BE49-F238E27FC236}">
                  <a16:creationId xmlns:a16="http://schemas.microsoft.com/office/drawing/2014/main" id="{48C22569-7FE0-FCA8-9BBC-106DD9ADA957}"/>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3" name="AutoShape 37">
              <a:extLst>
                <a:ext uri="{FF2B5EF4-FFF2-40B4-BE49-F238E27FC236}">
                  <a16:creationId xmlns:a16="http://schemas.microsoft.com/office/drawing/2014/main" id="{2F06C0E5-3D5E-BEA1-91CF-455D6023D467}"/>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4" name="AutoShape 38">
              <a:extLst>
                <a:ext uri="{FF2B5EF4-FFF2-40B4-BE49-F238E27FC236}">
                  <a16:creationId xmlns:a16="http://schemas.microsoft.com/office/drawing/2014/main" id="{B00A4408-8918-2B27-71DD-FC4CF9D266AC}"/>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5" name="AutoShape 39">
              <a:extLst>
                <a:ext uri="{FF2B5EF4-FFF2-40B4-BE49-F238E27FC236}">
                  <a16:creationId xmlns:a16="http://schemas.microsoft.com/office/drawing/2014/main" id="{0DC7C1D9-0665-59C3-99C1-420F660AADB9}"/>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grpSp>
        <p:nvGrpSpPr>
          <p:cNvPr id="96" name="Group 40">
            <a:extLst>
              <a:ext uri="{FF2B5EF4-FFF2-40B4-BE49-F238E27FC236}">
                <a16:creationId xmlns:a16="http://schemas.microsoft.com/office/drawing/2014/main" id="{D58E6028-109E-0D03-DEAE-0DD0F99255BC}"/>
              </a:ext>
            </a:extLst>
          </p:cNvPr>
          <p:cNvGrpSpPr/>
          <p:nvPr/>
        </p:nvGrpSpPr>
        <p:grpSpPr>
          <a:xfrm rot="-10800000">
            <a:off x="6585765" y="2126579"/>
            <a:ext cx="389195" cy="1227498"/>
            <a:chOff x="0" y="0"/>
            <a:chExt cx="1037854" cy="3273327"/>
          </a:xfrm>
        </p:grpSpPr>
        <p:sp>
          <p:nvSpPr>
            <p:cNvPr id="97" name="AutoShape 41">
              <a:extLst>
                <a:ext uri="{FF2B5EF4-FFF2-40B4-BE49-F238E27FC236}">
                  <a16:creationId xmlns:a16="http://schemas.microsoft.com/office/drawing/2014/main" id="{188B79E5-0C60-09F2-A124-F24342CCCE15}"/>
                </a:ext>
              </a:extLst>
            </p:cNvPr>
            <p:cNvSpPr/>
            <p:nvPr/>
          </p:nvSpPr>
          <p:spPr>
            <a:xfrm rot="5400000">
              <a:off x="-624210" y="1611263"/>
              <a:ext cx="3273327" cy="0"/>
            </a:xfrm>
            <a:prstGeom prst="line">
              <a:avLst/>
            </a:prstGeom>
            <a:ln w="50800" cap="flat">
              <a:solidFill>
                <a:srgbClr val="0C4160"/>
              </a:solidFill>
              <a:prstDash val="solid"/>
              <a:headEnd type="none" w="sm" len="sm"/>
              <a:tailEnd type="none" w="sm" len="sm"/>
            </a:ln>
          </p:spPr>
          <p:txBody>
            <a:bodyPr/>
            <a:lstStyle/>
            <a:p>
              <a:endParaRPr lang="en-US" sz="450"/>
            </a:p>
          </p:txBody>
        </p:sp>
        <p:sp>
          <p:nvSpPr>
            <p:cNvPr id="98" name="AutoShape 42">
              <a:extLst>
                <a:ext uri="{FF2B5EF4-FFF2-40B4-BE49-F238E27FC236}">
                  <a16:creationId xmlns:a16="http://schemas.microsoft.com/office/drawing/2014/main" id="{D7B06ED4-6F72-F4B6-5199-05D0CA196B64}"/>
                </a:ext>
              </a:extLst>
            </p:cNvPr>
            <p:cNvSpPr/>
            <p:nvPr/>
          </p:nvSpPr>
          <p:spPr>
            <a:xfrm>
              <a:off x="0" y="2139819"/>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99" name="AutoShape 43">
              <a:extLst>
                <a:ext uri="{FF2B5EF4-FFF2-40B4-BE49-F238E27FC236}">
                  <a16:creationId xmlns:a16="http://schemas.microsoft.com/office/drawing/2014/main" id="{CAA89B8D-6CDD-6047-313A-BF81B8685D8F}"/>
                </a:ext>
              </a:extLst>
            </p:cNvPr>
            <p:cNvSpPr/>
            <p:nvPr/>
          </p:nvSpPr>
          <p:spPr>
            <a:xfrm>
              <a:off x="0" y="0"/>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0" name="AutoShape 44">
              <a:extLst>
                <a:ext uri="{FF2B5EF4-FFF2-40B4-BE49-F238E27FC236}">
                  <a16:creationId xmlns:a16="http://schemas.microsoft.com/office/drawing/2014/main" id="{C299D553-21F7-BB9B-3EC3-863FEE34AE1B}"/>
                </a:ext>
              </a:extLst>
            </p:cNvPr>
            <p:cNvSpPr/>
            <p:nvPr/>
          </p:nvSpPr>
          <p:spPr>
            <a:xfrm>
              <a:off x="0" y="3222527"/>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1" name="AutoShape 45">
              <a:extLst>
                <a:ext uri="{FF2B5EF4-FFF2-40B4-BE49-F238E27FC236}">
                  <a16:creationId xmlns:a16="http://schemas.microsoft.com/office/drawing/2014/main" id="{0BD83154-9115-4F4A-2C98-A77961DB6A74}"/>
                </a:ext>
              </a:extLst>
            </p:cNvPr>
            <p:cNvSpPr/>
            <p:nvPr/>
          </p:nvSpPr>
          <p:spPr>
            <a:xfrm>
              <a:off x="0" y="1082708"/>
              <a:ext cx="987054" cy="0"/>
            </a:xfrm>
            <a:prstGeom prst="line">
              <a:avLst/>
            </a:prstGeom>
            <a:ln w="50800" cap="flat">
              <a:solidFill>
                <a:srgbClr val="0C4160"/>
              </a:solidFill>
              <a:prstDash val="solid"/>
              <a:headEnd type="oval" w="lg" len="lg"/>
              <a:tailEnd type="none" w="sm" len="sm"/>
            </a:ln>
          </p:spPr>
          <p:txBody>
            <a:bodyPr/>
            <a:lstStyle/>
            <a:p>
              <a:endParaRPr lang="en-US" sz="450"/>
            </a:p>
          </p:txBody>
        </p:sp>
      </p:grpSp>
      <p:grpSp>
        <p:nvGrpSpPr>
          <p:cNvPr id="77" name="Group 21">
            <a:extLst>
              <a:ext uri="{FF2B5EF4-FFF2-40B4-BE49-F238E27FC236}">
                <a16:creationId xmlns:a16="http://schemas.microsoft.com/office/drawing/2014/main" id="{59E856D4-8AE3-EBED-30D3-34CDE7305DB8}"/>
              </a:ext>
            </a:extLst>
          </p:cNvPr>
          <p:cNvGrpSpPr/>
          <p:nvPr/>
        </p:nvGrpSpPr>
        <p:grpSpPr>
          <a:xfrm>
            <a:off x="3697293" y="1962044"/>
            <a:ext cx="1561330" cy="1561330"/>
            <a:chOff x="0" y="0"/>
            <a:chExt cx="811242" cy="811242"/>
          </a:xfrm>
        </p:grpSpPr>
        <p:sp>
          <p:nvSpPr>
            <p:cNvPr id="78" name="Freeform 22">
              <a:extLst>
                <a:ext uri="{FF2B5EF4-FFF2-40B4-BE49-F238E27FC236}">
                  <a16:creationId xmlns:a16="http://schemas.microsoft.com/office/drawing/2014/main" id="{BBDB42C7-D29B-ECDC-B2D9-6A4B8027F74C}"/>
                </a:ext>
              </a:extLst>
            </p:cNvPr>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FFFFFF"/>
            </a:solidFill>
            <a:ln w="66675" cap="sq">
              <a:solidFill>
                <a:srgbClr val="68869A"/>
              </a:solidFill>
              <a:prstDash val="solid"/>
              <a:miter/>
            </a:ln>
          </p:spPr>
          <p:txBody>
            <a:bodyPr/>
            <a:lstStyle/>
            <a:p>
              <a:endParaRPr lang="en-US" sz="450"/>
            </a:p>
          </p:txBody>
        </p:sp>
        <p:sp>
          <p:nvSpPr>
            <p:cNvPr id="79" name="TextBox 23">
              <a:extLst>
                <a:ext uri="{FF2B5EF4-FFF2-40B4-BE49-F238E27FC236}">
                  <a16:creationId xmlns:a16="http://schemas.microsoft.com/office/drawing/2014/main" id="{BA0E2570-8D38-FB5F-273A-60F11789C157}"/>
                </a:ext>
              </a:extLst>
            </p:cNvPr>
            <p:cNvSpPr txBox="1"/>
            <p:nvPr/>
          </p:nvSpPr>
          <p:spPr>
            <a:xfrm>
              <a:off x="76054" y="47479"/>
              <a:ext cx="659134" cy="687709"/>
            </a:xfrm>
            <a:prstGeom prst="rect">
              <a:avLst/>
            </a:prstGeom>
          </p:spPr>
          <p:txBody>
            <a:bodyPr lIns="25400" tIns="25400" rIns="25400" bIns="25400" rtlCol="0" anchor="ctr"/>
            <a:lstStyle/>
            <a:p>
              <a:pPr algn="ctr">
                <a:lnSpc>
                  <a:spcPts val="1677"/>
                </a:lnSpc>
                <a:spcBef>
                  <a:spcPct val="0"/>
                </a:spcBef>
              </a:pPr>
              <a:endParaRPr sz="450"/>
            </a:p>
          </p:txBody>
        </p:sp>
      </p:grpSp>
      <p:sp>
        <p:nvSpPr>
          <p:cNvPr id="103" name="Freeform 16">
            <a:extLst>
              <a:ext uri="{FF2B5EF4-FFF2-40B4-BE49-F238E27FC236}">
                <a16:creationId xmlns:a16="http://schemas.microsoft.com/office/drawing/2014/main" id="{16595C66-4E37-52FC-BAA5-3F457EF1CCC1}"/>
              </a:ext>
            </a:extLst>
          </p:cNvPr>
          <p:cNvSpPr>
            <a:spLocks noChangeAspect="1"/>
          </p:cNvSpPr>
          <p:nvPr/>
        </p:nvSpPr>
        <p:spPr>
          <a:xfrm>
            <a:off x="3804349" y="2064052"/>
            <a:ext cx="1371600" cy="1371600"/>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2" name="TextBox 1">
            <a:extLst>
              <a:ext uri="{FF2B5EF4-FFF2-40B4-BE49-F238E27FC236}">
                <a16:creationId xmlns:a16="http://schemas.microsoft.com/office/drawing/2014/main" id="{0E29E4BA-2A31-A6BE-2BD8-A49374F73A83}"/>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63967908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Questions &amp;</a:t>
            </a:r>
          </a:p>
          <a:p>
            <a:r>
              <a:rPr lang="en-US" sz="4000" dirty="0">
                <a:solidFill>
                  <a:srgbClr val="000000"/>
                </a:solidFill>
                <a:latin typeface="Lovelo"/>
              </a:rPr>
              <a:t>And answers</a:t>
            </a:r>
          </a:p>
        </p:txBody>
      </p:sp>
      <p:sp>
        <p:nvSpPr>
          <p:cNvPr id="3" name="Slide Number Placeholder 10">
            <a:extLst>
              <a:ext uri="{FF2B5EF4-FFF2-40B4-BE49-F238E27FC236}">
                <a16:creationId xmlns:a16="http://schemas.microsoft.com/office/drawing/2014/main" id="{C387E81A-1A5A-3C48-E82A-D84C9FA3A1DB}"/>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31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48B81518-04CA-73C0-0AE4-B91ED933EAC8}"/>
              </a:ext>
            </a:extLst>
          </p:cNvPr>
          <p:cNvPicPr>
            <a:picLocks/>
          </p:cNvPicPr>
          <p:nvPr/>
        </p:nvPicPr>
        <p:blipFill rotWithShape="1">
          <a:blip r:embed="rId2"/>
          <a:srcRect t="35381" b="7887"/>
          <a:stretch/>
        </p:blipFill>
        <p:spPr>
          <a:xfrm>
            <a:off x="4114800" y="2276856"/>
            <a:ext cx="3886200" cy="2286000"/>
          </a:xfrm>
          <a:prstGeom prst="rect">
            <a:avLst/>
          </a:prstGeom>
        </p:spPr>
      </p:pic>
      <p:sp>
        <p:nvSpPr>
          <p:cNvPr id="2" name="AutoShape 2"/>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AB585CA6-3F86-D9C0-DC11-ACF949A899B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8118354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2777" y="-66675"/>
            <a:ext cx="4004037" cy="4695825"/>
            <a:chOff x="0" y="0"/>
            <a:chExt cx="1470846" cy="1724968"/>
          </a:xfrm>
        </p:grpSpPr>
        <p:sp>
          <p:nvSpPr>
            <p:cNvPr id="3" name="Freeform 3"/>
            <p:cNvSpPr/>
            <p:nvPr/>
          </p:nvSpPr>
          <p:spPr>
            <a:xfrm>
              <a:off x="0" y="0"/>
              <a:ext cx="1470846" cy="1724968"/>
            </a:xfrm>
            <a:custGeom>
              <a:avLst/>
              <a:gdLst/>
              <a:ahLst/>
              <a:cxnLst/>
              <a:rect l="l" t="t" r="r" b="b"/>
              <a:pathLst>
                <a:path w="1470846" h="1724968">
                  <a:moveTo>
                    <a:pt x="0" y="0"/>
                  </a:moveTo>
                  <a:lnTo>
                    <a:pt x="1470846" y="0"/>
                  </a:lnTo>
                  <a:lnTo>
                    <a:pt x="1470846" y="1724968"/>
                  </a:lnTo>
                  <a:lnTo>
                    <a:pt x="0" y="1724968"/>
                  </a:lnTo>
                  <a:close/>
                </a:path>
              </a:pathLst>
            </a:custGeom>
            <a:solidFill>
              <a:srgbClr val="F9F9F9"/>
            </a:solidFill>
          </p:spPr>
          <p:txBody>
            <a:bodyPr/>
            <a:lstStyle/>
            <a:p>
              <a:endParaRPr lang="en-US" sz="450"/>
            </a:p>
          </p:txBody>
        </p:sp>
      </p:grpSp>
      <p:grpSp>
        <p:nvGrpSpPr>
          <p:cNvPr id="5" name="Group 5"/>
          <p:cNvGrpSpPr/>
          <p:nvPr/>
        </p:nvGrpSpPr>
        <p:grpSpPr>
          <a:xfrm>
            <a:off x="514350" y="510778"/>
            <a:ext cx="2617506" cy="853863"/>
            <a:chOff x="0" y="-9525"/>
            <a:chExt cx="6980017" cy="2276966"/>
          </a:xfrm>
        </p:grpSpPr>
        <p:sp>
          <p:nvSpPr>
            <p:cNvPr id="6" name="TextBox 6"/>
            <p:cNvSpPr txBox="1"/>
            <p:nvPr/>
          </p:nvSpPr>
          <p:spPr>
            <a:xfrm>
              <a:off x="0" y="-9525"/>
              <a:ext cx="6980017" cy="1333698"/>
            </a:xfrm>
            <a:prstGeom prst="rect">
              <a:avLst/>
            </a:prstGeom>
          </p:spPr>
          <p:txBody>
            <a:bodyPr lIns="0" tIns="0" rIns="0" bIns="0" rtlCol="0" anchor="t">
              <a:spAutoFit/>
            </a:bodyPr>
            <a:lstStyle/>
            <a:p>
              <a:pPr>
                <a:lnSpc>
                  <a:spcPts val="3900"/>
                </a:lnSpc>
              </a:pPr>
              <a:r>
                <a:rPr lang="en-US" sz="3250" dirty="0">
                  <a:latin typeface="Lovelo"/>
                </a:rPr>
                <a:t>Learn More</a:t>
              </a:r>
            </a:p>
          </p:txBody>
        </p:sp>
        <p:sp>
          <p:nvSpPr>
            <p:cNvPr id="7" name="TextBox 7"/>
            <p:cNvSpPr txBox="1"/>
            <p:nvPr/>
          </p:nvSpPr>
          <p:spPr>
            <a:xfrm>
              <a:off x="0" y="1652399"/>
              <a:ext cx="6980017" cy="615042"/>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Elevate Your Business with Modelist</a:t>
              </a:r>
            </a:p>
          </p:txBody>
        </p:sp>
      </p:grpSp>
      <p:grpSp>
        <p:nvGrpSpPr>
          <p:cNvPr id="8" name="Group 8"/>
          <p:cNvGrpSpPr/>
          <p:nvPr/>
        </p:nvGrpSpPr>
        <p:grpSpPr>
          <a:xfrm>
            <a:off x="5669111" y="469583"/>
            <a:ext cx="2960540" cy="1024044"/>
            <a:chOff x="0" y="-114300"/>
            <a:chExt cx="7894772" cy="2730781"/>
          </a:xfrm>
        </p:grpSpPr>
        <p:sp>
          <p:nvSpPr>
            <p:cNvPr id="9" name="TextBox 9"/>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Modelist empowers you with tailored investment models, evidence-based strategies, and comprehensive support.</a:t>
              </a:r>
            </a:p>
          </p:txBody>
        </p:sp>
        <p:sp>
          <p:nvSpPr>
            <p:cNvPr id="10" name="TextBox 10"/>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Unlock Opportunities</a:t>
              </a:r>
            </a:p>
          </p:txBody>
        </p:sp>
      </p:grpSp>
      <p:grpSp>
        <p:nvGrpSpPr>
          <p:cNvPr id="11" name="Group 11"/>
          <p:cNvGrpSpPr/>
          <p:nvPr/>
        </p:nvGrpSpPr>
        <p:grpSpPr>
          <a:xfrm>
            <a:off x="5669111" y="1798368"/>
            <a:ext cx="2960540" cy="1024044"/>
            <a:chOff x="0" y="-114300"/>
            <a:chExt cx="7894772" cy="2730781"/>
          </a:xfrm>
        </p:grpSpPr>
        <p:sp>
          <p:nvSpPr>
            <p:cNvPr id="12" name="TextBox 12"/>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Dive deeper into the advantages that Modelist offers and discover how it can transform your advisory approach.</a:t>
              </a:r>
            </a:p>
          </p:txBody>
        </p:sp>
        <p:sp>
          <p:nvSpPr>
            <p:cNvPr id="13" name="TextBox 13"/>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Explore Further</a:t>
              </a:r>
            </a:p>
          </p:txBody>
        </p:sp>
      </p:grpSp>
      <p:grpSp>
        <p:nvGrpSpPr>
          <p:cNvPr id="14" name="Group 14"/>
          <p:cNvGrpSpPr/>
          <p:nvPr/>
        </p:nvGrpSpPr>
        <p:grpSpPr>
          <a:xfrm>
            <a:off x="5669111" y="3127153"/>
            <a:ext cx="2960540" cy="1024044"/>
            <a:chOff x="0" y="-114300"/>
            <a:chExt cx="7894772" cy="2730781"/>
          </a:xfrm>
        </p:grpSpPr>
        <p:sp>
          <p:nvSpPr>
            <p:cNvPr id="15" name="TextBox 15"/>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a:latin typeface="Lato" panose="020F0502020204030203" pitchFamily="34" charset="0"/>
                  <a:ea typeface="Lato" panose="020F0502020204030203" pitchFamily="34" charset="0"/>
                  <a:cs typeface="Lato" panose="020F0502020204030203" pitchFamily="34" charset="0"/>
                </a:rPr>
                <a:t>Elevate your advisory business by partnering with Modelist. Join us today and experience the difference for yourself.</a:t>
              </a:r>
            </a:p>
          </p:txBody>
        </p:sp>
        <p:sp>
          <p:nvSpPr>
            <p:cNvPr id="16" name="TextBox 16"/>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Take Action</a:t>
              </a:r>
            </a:p>
          </p:txBody>
        </p:sp>
      </p:grpSp>
      <p:grpSp>
        <p:nvGrpSpPr>
          <p:cNvPr id="18" name="Group 18"/>
          <p:cNvGrpSpPr/>
          <p:nvPr/>
        </p:nvGrpSpPr>
        <p:grpSpPr>
          <a:xfrm>
            <a:off x="514350" y="3274989"/>
            <a:ext cx="2521730" cy="1041959"/>
            <a:chOff x="0" y="-57149"/>
            <a:chExt cx="6724612" cy="2778558"/>
          </a:xfrm>
        </p:grpSpPr>
        <p:sp>
          <p:nvSpPr>
            <p:cNvPr id="19" name="TextBox 19"/>
            <p:cNvSpPr txBox="1"/>
            <p:nvPr/>
          </p:nvSpPr>
          <p:spPr>
            <a:xfrm>
              <a:off x="0" y="-57149"/>
              <a:ext cx="6724612" cy="588027"/>
            </a:xfrm>
            <a:prstGeom prst="rect">
              <a:avLst/>
            </a:prstGeom>
          </p:spPr>
          <p:txBody>
            <a:bodyPr lIns="0" tIns="0" rIns="0" bIns="0" rtlCol="0" anchor="t">
              <a:spAutoFit/>
            </a:bodyPr>
            <a:lstStyle/>
            <a:p>
              <a:pPr>
                <a:lnSpc>
                  <a:spcPts val="1935"/>
                </a:lnSpc>
                <a:spcBef>
                  <a:spcPct val="0"/>
                </a:spcBef>
              </a:pPr>
              <a:r>
                <a:rPr lang="en-US" sz="1382" dirty="0">
                  <a:latin typeface="Lato" panose="020F0502020204030203" pitchFamily="34" charset="0"/>
                  <a:ea typeface="Lato" panose="020F0502020204030203" pitchFamily="34" charset="0"/>
                  <a:cs typeface="Lato" panose="020F0502020204030203" pitchFamily="34" charset="0"/>
                </a:rPr>
                <a:t>612-887-9897</a:t>
              </a:r>
            </a:p>
          </p:txBody>
        </p:sp>
        <p:sp>
          <p:nvSpPr>
            <p:cNvPr id="20" name="TextBox 20"/>
            <p:cNvSpPr txBox="1"/>
            <p:nvPr/>
          </p:nvSpPr>
          <p:spPr>
            <a:xfrm>
              <a:off x="0" y="1038115"/>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hello@modelist.me</a:t>
              </a:r>
            </a:p>
          </p:txBody>
        </p:sp>
        <p:sp>
          <p:nvSpPr>
            <p:cNvPr id="21" name="TextBox 21"/>
            <p:cNvSpPr txBox="1"/>
            <p:nvPr/>
          </p:nvSpPr>
          <p:spPr>
            <a:xfrm>
              <a:off x="0" y="2133382"/>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www.modelist.me</a:t>
              </a:r>
            </a:p>
          </p:txBody>
        </p:sp>
      </p:grpSp>
      <p:sp>
        <p:nvSpPr>
          <p:cNvPr id="17" name="Slide Number Placeholder 10">
            <a:extLst>
              <a:ext uri="{FF2B5EF4-FFF2-40B4-BE49-F238E27FC236}">
                <a16:creationId xmlns:a16="http://schemas.microsoft.com/office/drawing/2014/main" id="{7B1E516F-A74D-C6D1-EAFC-B96CE2EFE717}"/>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122" name="Picture 2" descr="create a black and white image in the style of the wall street journal of a the back of a man walking through an opening in a brick wall with light shining through">
            <a:extLst>
              <a:ext uri="{FF2B5EF4-FFF2-40B4-BE49-F238E27FC236}">
                <a16:creationId xmlns:a16="http://schemas.microsoft.com/office/drawing/2014/main" id="{0FBCC0DB-EE63-D3C0-FF4B-9852368FD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2" r="30072"/>
          <a:stretch/>
        </p:blipFill>
        <p:spPr bwMode="auto">
          <a:xfrm>
            <a:off x="3301893" y="1"/>
            <a:ext cx="1950884" cy="4629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908DFC-5A8B-506B-CB77-0C1D43B93631}"/>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2C5AA-2183-92AC-FE26-42555F106426}"/>
              </a:ext>
            </a:extLst>
          </p:cNvPr>
          <p:cNvSpPr txBox="1"/>
          <p:nvPr/>
        </p:nvSpPr>
        <p:spPr>
          <a:xfrm>
            <a:off x="503436" y="895350"/>
            <a:ext cx="8115300" cy="415498"/>
          </a:xfrm>
          <a:prstGeom prst="rect">
            <a:avLst/>
          </a:prstGeom>
          <a:noFill/>
        </p:spPr>
        <p:txBody>
          <a:bodyPr wrap="square" rtlCol="0">
            <a:spAutoFit/>
          </a:bodyPr>
          <a:lstStyle/>
          <a:p>
            <a:pPr algn="just"/>
            <a:r>
              <a:rPr lang="en-US" sz="700" dirty="0">
                <a:latin typeface="Lato" panose="020F0502020204030203" pitchFamily="34" charset="0"/>
                <a:ea typeface="Lato" panose="020F0502020204030203" pitchFamily="34" charset="0"/>
                <a:cs typeface="Lato" panose="020F0502020204030203" pitchFamily="34" charset="0"/>
              </a:rPr>
              <a:t>Modelist Inc. is a registered investment adviser. Information presented is for educational purposes only and does not intend to make an offer or solicitation for the sale or purchase of any specific securities, investments, or investment strategies.  Investments involve risk and, unless otherwise stated, are not guaranteed.  Be sure to first consult with a qualified financial adviser and/or tax professional before implementing any strategy discussed herein. Past performance is not indicative of future performance.</a:t>
            </a:r>
          </a:p>
        </p:txBody>
      </p:sp>
      <p:sp>
        <p:nvSpPr>
          <p:cNvPr id="3" name="Slide Number Placeholder 2">
            <a:extLst>
              <a:ext uri="{FF2B5EF4-FFF2-40B4-BE49-F238E27FC236}">
                <a16:creationId xmlns:a16="http://schemas.microsoft.com/office/drawing/2014/main" id="{F42F61E5-07F2-7D6F-D93A-D0ADC90D9F67}"/>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4" name="TextBox 3">
            <a:extLst>
              <a:ext uri="{FF2B5EF4-FFF2-40B4-BE49-F238E27FC236}">
                <a16:creationId xmlns:a16="http://schemas.microsoft.com/office/drawing/2014/main" id="{771EEB0B-DEEA-3100-5B11-71E3D3E1FBA6}"/>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Disclosures</a:t>
            </a:r>
          </a:p>
        </p:txBody>
      </p:sp>
    </p:spTree>
    <p:extLst>
      <p:ext uri="{BB962C8B-B14F-4D97-AF65-F5344CB8AC3E}">
        <p14:creationId xmlns:p14="http://schemas.microsoft.com/office/powerpoint/2010/main" val="3900639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514132BD-B8CE-ACA7-71A2-55E1F02C7CB2}"/>
              </a:ext>
            </a:extLst>
          </p:cNvPr>
          <p:cNvGrpSpPr/>
          <p:nvPr/>
        </p:nvGrpSpPr>
        <p:grpSpPr>
          <a:xfrm>
            <a:off x="516122" y="922861"/>
            <a:ext cx="1499267" cy="1344089"/>
            <a:chOff x="0" y="0"/>
            <a:chExt cx="1379207" cy="1236456"/>
          </a:xfrm>
        </p:grpSpPr>
        <p:sp>
          <p:nvSpPr>
            <p:cNvPr id="13" name="Freeform 15">
              <a:extLst>
                <a:ext uri="{FF2B5EF4-FFF2-40B4-BE49-F238E27FC236}">
                  <a16:creationId xmlns:a16="http://schemas.microsoft.com/office/drawing/2014/main" id="{C72B199C-B601-91F2-C03F-DB0D15282F53}"/>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4" name="TextBox 16">
              <a:extLst>
                <a:ext uri="{FF2B5EF4-FFF2-40B4-BE49-F238E27FC236}">
                  <a16:creationId xmlns:a16="http://schemas.microsoft.com/office/drawing/2014/main" id="{464638B9-A4BC-2079-6E84-9AB869534D87}"/>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3" name="AutoShape 3"/>
          <p:cNvSpPr/>
          <p:nvPr/>
        </p:nvSpPr>
        <p:spPr>
          <a:xfrm>
            <a:off x="4572000" y="0"/>
            <a:ext cx="4572000" cy="5143500"/>
          </a:xfrm>
          <a:prstGeom prst="rect">
            <a:avLst/>
          </a:prstGeom>
          <a:solidFill>
            <a:srgbClr val="EDEDED"/>
          </a:solidFill>
        </p:spPr>
        <p:txBody>
          <a:bodyPr/>
          <a:lstStyle/>
          <a:p>
            <a:endParaRPr lang="en-US" sz="450"/>
          </a:p>
        </p:txBody>
      </p:sp>
      <p:grpSp>
        <p:nvGrpSpPr>
          <p:cNvPr id="15" name="Group 14">
            <a:extLst>
              <a:ext uri="{FF2B5EF4-FFF2-40B4-BE49-F238E27FC236}">
                <a16:creationId xmlns:a16="http://schemas.microsoft.com/office/drawing/2014/main" id="{815031D2-7E59-8478-E056-D2E2D3603D05}"/>
              </a:ext>
            </a:extLst>
          </p:cNvPr>
          <p:cNvGrpSpPr/>
          <p:nvPr/>
        </p:nvGrpSpPr>
        <p:grpSpPr>
          <a:xfrm>
            <a:off x="4837371" y="922861"/>
            <a:ext cx="1499267" cy="1344089"/>
            <a:chOff x="0" y="0"/>
            <a:chExt cx="1379207" cy="1236456"/>
          </a:xfrm>
        </p:grpSpPr>
        <p:sp>
          <p:nvSpPr>
            <p:cNvPr id="16" name="Freeform 15">
              <a:extLst>
                <a:ext uri="{FF2B5EF4-FFF2-40B4-BE49-F238E27FC236}">
                  <a16:creationId xmlns:a16="http://schemas.microsoft.com/office/drawing/2014/main" id="{BE1C439D-6A78-669C-5168-B4C7E7CAD0A1}"/>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7" name="TextBox 16">
              <a:extLst>
                <a:ext uri="{FF2B5EF4-FFF2-40B4-BE49-F238E27FC236}">
                  <a16:creationId xmlns:a16="http://schemas.microsoft.com/office/drawing/2014/main" id="{E5BC5933-B01A-8D66-67C0-0217650FC538}"/>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2" name="Freeform 2"/>
          <p:cNvSpPr>
            <a:spLocks noChangeAspect="1"/>
          </p:cNvSpPr>
          <p:nvPr/>
        </p:nvSpPr>
        <p:spPr>
          <a:xfrm>
            <a:off x="749195" y="895350"/>
            <a:ext cx="1033122" cy="1371600"/>
          </a:xfrm>
          <a:custGeom>
            <a:avLst/>
            <a:gdLst/>
            <a:ahLst/>
            <a:cxnLst/>
            <a:rect l="l" t="t" r="r" b="b"/>
            <a:pathLst>
              <a:path w="3730821" h="4953136">
                <a:moveTo>
                  <a:pt x="0" y="0"/>
                </a:moveTo>
                <a:lnTo>
                  <a:pt x="3730821" y="0"/>
                </a:lnTo>
                <a:lnTo>
                  <a:pt x="3730821" y="4953136"/>
                </a:lnTo>
                <a:lnTo>
                  <a:pt x="0" y="4953136"/>
                </a:lnTo>
                <a:lnTo>
                  <a:pt x="0" y="0"/>
                </a:lnTo>
                <a:close/>
              </a:path>
            </a:pathLst>
          </a:custGeom>
          <a:blipFill>
            <a:blip r:embed="rId2"/>
            <a:stretch>
              <a:fillRect l="-3067" r="-3067"/>
            </a:stretch>
          </a:blipFill>
        </p:spPr>
        <p:txBody>
          <a:bodyPr/>
          <a:lstStyle/>
          <a:p>
            <a:endParaRPr lang="en-US" sz="450"/>
          </a:p>
        </p:txBody>
      </p:sp>
      <p:sp>
        <p:nvSpPr>
          <p:cNvPr id="4" name="TextBox 4"/>
          <p:cNvSpPr txBox="1"/>
          <p:nvPr/>
        </p:nvSpPr>
        <p:spPr>
          <a:xfrm>
            <a:off x="514350" y="209362"/>
            <a:ext cx="30670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Our TEAM</a:t>
            </a:r>
          </a:p>
        </p:txBody>
      </p:sp>
      <p:grpSp>
        <p:nvGrpSpPr>
          <p:cNvPr id="6" name="Group 6"/>
          <p:cNvGrpSpPr/>
          <p:nvPr/>
        </p:nvGrpSpPr>
        <p:grpSpPr>
          <a:xfrm>
            <a:off x="381000" y="1047750"/>
            <a:ext cx="3962400" cy="3412557"/>
            <a:chOff x="-9772209" y="1422400"/>
            <a:chExt cx="10566401" cy="9100151"/>
          </a:xfrm>
        </p:grpSpPr>
        <p:sp>
          <p:nvSpPr>
            <p:cNvPr id="7" name="TextBox 7"/>
            <p:cNvSpPr txBox="1"/>
            <p:nvPr/>
          </p:nvSpPr>
          <p:spPr>
            <a:xfrm>
              <a:off x="-5820158" y="1422400"/>
              <a:ext cx="5903150" cy="1795877"/>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Joe Mallen</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CEO</a:t>
              </a:r>
            </a:p>
          </p:txBody>
        </p:sp>
        <p:sp>
          <p:nvSpPr>
            <p:cNvPr id="8" name="TextBox 8"/>
            <p:cNvSpPr txBox="1"/>
            <p:nvPr/>
          </p:nvSpPr>
          <p:spPr>
            <a:xfrm>
              <a:off x="-9772209" y="5102093"/>
              <a:ext cx="10566401" cy="5420458"/>
            </a:xfrm>
            <a:prstGeom prst="rect">
              <a:avLst/>
            </a:prstGeom>
          </p:spPr>
          <p:txBody>
            <a:bodyPr wrap="square" lIns="0" tIns="0" rIns="0" bIns="0" rtlCol="0" anchor="t">
              <a:spAutoFit/>
            </a:bodyPr>
            <a:lstStyle/>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MSc from London Business School</a:t>
              </a:r>
            </a:p>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BSB from University of Minnesota</a:t>
              </a:r>
            </a:p>
            <a:p>
              <a:pPr algn="ctr">
                <a:lnSpc>
                  <a:spcPts val="1625"/>
                </a:lnSpc>
              </a:pPr>
              <a:endParaRPr lang="en-US" sz="1100" dirty="0">
                <a:solidFill>
                  <a:srgbClr val="000000"/>
                </a:solidFill>
                <a:latin typeface="Lato 1 Bold"/>
              </a:endParaRPr>
            </a:p>
            <a:p>
              <a:pPr algn="ctr">
                <a:lnSpc>
                  <a:spcPts val="1625"/>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Joe has garnered a significant following among financial advisors, recognized for his insightful market analysis and expertise. He's a source for financial media, quoted by CNBC, Bloomberg, The Wall Street Journal, Barron's, Reuters, MarketWatch, and Yahoo. His thought leadership extends to appearances on prominent industry platforms, including Animal Spirits, The Sherman Show, and TD Ameritrade.</a:t>
              </a:r>
            </a:p>
          </p:txBody>
        </p:sp>
      </p:grpSp>
      <p:sp>
        <p:nvSpPr>
          <p:cNvPr id="9" name="Freeform 2">
            <a:extLst>
              <a:ext uri="{FF2B5EF4-FFF2-40B4-BE49-F238E27FC236}">
                <a16:creationId xmlns:a16="http://schemas.microsoft.com/office/drawing/2014/main" id="{D683BF66-5690-4DD2-1995-ADF122CA1D2A}"/>
              </a:ext>
            </a:extLst>
          </p:cNvPr>
          <p:cNvSpPr>
            <a:spLocks noChangeAspect="1"/>
          </p:cNvSpPr>
          <p:nvPr/>
        </p:nvSpPr>
        <p:spPr>
          <a:xfrm>
            <a:off x="5037854" y="895351"/>
            <a:ext cx="1098302" cy="1371600"/>
          </a:xfrm>
          <a:custGeom>
            <a:avLst/>
            <a:gdLst/>
            <a:ahLst/>
            <a:cxnLst/>
            <a:rect l="l" t="t" r="r" b="b"/>
            <a:pathLst>
              <a:path w="3964973" h="4951603">
                <a:moveTo>
                  <a:pt x="0" y="0"/>
                </a:moveTo>
                <a:lnTo>
                  <a:pt x="3964973" y="0"/>
                </a:lnTo>
                <a:lnTo>
                  <a:pt x="3964973" y="4951603"/>
                </a:lnTo>
                <a:lnTo>
                  <a:pt x="0" y="4951603"/>
                </a:lnTo>
                <a:lnTo>
                  <a:pt x="0" y="0"/>
                </a:lnTo>
                <a:close/>
              </a:path>
            </a:pathLst>
          </a:custGeom>
          <a:blipFill>
            <a:blip r:embed="rId3"/>
            <a:stretch>
              <a:fillRect t="-23" b="-23"/>
            </a:stretch>
          </a:blipFill>
        </p:spPr>
        <p:txBody>
          <a:bodyPr/>
          <a:lstStyle/>
          <a:p>
            <a:endParaRPr lang="en-US" sz="450"/>
          </a:p>
        </p:txBody>
      </p:sp>
      <p:sp>
        <p:nvSpPr>
          <p:cNvPr id="10" name="TextBox 7">
            <a:extLst>
              <a:ext uri="{FF2B5EF4-FFF2-40B4-BE49-F238E27FC236}">
                <a16:creationId xmlns:a16="http://schemas.microsoft.com/office/drawing/2014/main" id="{349BCAAD-562C-B446-D3FB-225A32362D38}"/>
              </a:ext>
            </a:extLst>
          </p:cNvPr>
          <p:cNvSpPr txBox="1"/>
          <p:nvPr/>
        </p:nvSpPr>
        <p:spPr>
          <a:xfrm>
            <a:off x="6414972" y="1047750"/>
            <a:ext cx="2213681" cy="673454"/>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Kent Peterson, PhD</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CIO</a:t>
            </a:r>
          </a:p>
        </p:txBody>
      </p:sp>
      <p:sp>
        <p:nvSpPr>
          <p:cNvPr id="11" name="TextBox 8">
            <a:extLst>
              <a:ext uri="{FF2B5EF4-FFF2-40B4-BE49-F238E27FC236}">
                <a16:creationId xmlns:a16="http://schemas.microsoft.com/office/drawing/2014/main" id="{FD465A3A-9295-FCAB-AD69-841FA322C78A}"/>
              </a:ext>
            </a:extLst>
          </p:cNvPr>
          <p:cNvSpPr txBox="1"/>
          <p:nvPr/>
        </p:nvSpPr>
        <p:spPr>
          <a:xfrm>
            <a:off x="4819650" y="2427635"/>
            <a:ext cx="4019550" cy="2035622"/>
          </a:xfrm>
          <a:prstGeom prst="rect">
            <a:avLst/>
          </a:prstGeom>
        </p:spPr>
        <p:txBody>
          <a:bodyPr wrap="square" lIns="0" tIns="0" rIns="0" bIns="0" rtlCol="0" anchor="t">
            <a:spAutoFit/>
          </a:bodyPr>
          <a:lstStyle/>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PhD from Princeton University</a:t>
            </a:r>
          </a:p>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BA from Cornell University</a:t>
            </a:r>
          </a:p>
          <a:p>
            <a:pPr algn="ctr">
              <a:lnSpc>
                <a:spcPts val="1625"/>
              </a:lnSpc>
            </a:pPr>
            <a:endParaRPr lang="en-US" sz="1200" dirty="0">
              <a:solidFill>
                <a:srgbClr val="000000"/>
              </a:solidFill>
              <a:latin typeface="Lato 1 Bold"/>
            </a:endParaRPr>
          </a:p>
          <a:p>
            <a:pPr algn="ctr">
              <a:lnSpc>
                <a:spcPts val="1625"/>
              </a:lnSpc>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Kent has spent much of his career between Wall Street and London, excelling in global macro research for some of the world's top investment firms. He started his career at Bridgewater Associates and was recently Head of Global Market Solutions at Santander. His expertise in identifying economic trends has distinguished him as a leading strategist in the finance sector.</a:t>
            </a:r>
          </a:p>
        </p:txBody>
      </p:sp>
      <p:sp>
        <p:nvSpPr>
          <p:cNvPr id="5" name="Slide Number Placeholder 10">
            <a:extLst>
              <a:ext uri="{FF2B5EF4-FFF2-40B4-BE49-F238E27FC236}">
                <a16:creationId xmlns:a16="http://schemas.microsoft.com/office/drawing/2014/main" id="{3931F0D5-E24D-727B-18B9-F92F49AE81A1}"/>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8A17DF33-FF86-6FA0-94D2-EF3F3E7BC51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Quick recap</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21DC6B9-0A02-C601-76A1-EA4A8370D13F}"/>
              </a:ext>
            </a:extLst>
          </p:cNvPr>
          <p:cNvSpPr txBox="1"/>
          <p:nvPr/>
        </p:nvSpPr>
        <p:spPr>
          <a:xfrm>
            <a:off x="503436" y="1225732"/>
            <a:ext cx="4048123" cy="2723823"/>
          </a:xfrm>
          <a:prstGeom prst="rect">
            <a:avLst/>
          </a:prstGeom>
          <a:noFill/>
        </p:spPr>
        <p:txBody>
          <a:bodyPr wrap="square" rtlCol="0">
            <a:spAutoFit/>
          </a:bodyPr>
          <a:lstStyle/>
          <a:p>
            <a:r>
              <a:rPr lang="en-US" sz="900" dirty="0"/>
              <a:t>US stocks continued their trek higher in March, leaving the S&amp;P 500 up in double digits year-to-date, and most other major industries not too far behind. More globally, overseas stocks also powered higher, with European bourses playing catch-up and having the best performance among major developed markets in March. Europe's broad Euro Stoxx 50 index is now up 12.43% in local currency terms year-to-date, while the Nikkei is now up 20.63% in local currency terms, though these returns are a bit lower for US$ investors because of dollar strength. By contrast, EM returns have been positive if more muted because of the drag from China's economic malaise. US Treasuries closed fairly flat for the month, with the US 2 and 10 Year now up about 35 bps from the start of the year as yield curve inversion continues. The biggest news of the month was the Fed's announcement that, barring a sudden spike in inflation, they did intend to cut rates three times this year. Good news for Treasuries. In other markets, the US$ had a strong March as US growth continues to outpace most other investible countries and make US assets attractive. The VIX remains in its muted state as there are few negatives on the horizon to send stocks falling. Crude and Gold both had a strong March, while Bitcoin traded sideways, though all three markets, like stocks, have had a strong start to 2024.</a:t>
            </a:r>
          </a:p>
        </p:txBody>
      </p:sp>
      <p:pic>
        <p:nvPicPr>
          <p:cNvPr id="5" name="Picture 4">
            <a:extLst>
              <a:ext uri="{FF2B5EF4-FFF2-40B4-BE49-F238E27FC236}">
                <a16:creationId xmlns:a16="http://schemas.microsoft.com/office/drawing/2014/main" id="{A8C78118-8A72-9F40-716A-353330D61FDB}"/>
              </a:ext>
            </a:extLst>
          </p:cNvPr>
          <p:cNvPicPr/>
          <p:nvPr/>
        </p:nvPicPr>
        <p:blipFill>
          <a:blip r:embed="rId3"/>
          <a:stretch>
            <a:fillRect/>
          </a:stretch>
        </p:blipFill>
        <p:spPr>
          <a:xfrm>
            <a:off x="6686550" y="536575"/>
            <a:ext cx="1928813" cy="195263"/>
          </a:xfrm>
          <a:prstGeom prst="rect">
            <a:avLst/>
          </a:prstGeom>
        </p:spPr>
      </p:pic>
      <p:sp>
        <p:nvSpPr>
          <p:cNvPr id="9" name="TextBox 8">
            <a:extLst>
              <a:ext uri="{FF2B5EF4-FFF2-40B4-BE49-F238E27FC236}">
                <a16:creationId xmlns:a16="http://schemas.microsoft.com/office/drawing/2014/main" id="{02BD44A6-1B62-6D76-C9FD-B8B8EC23506C}"/>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62BAD9D9-8D0D-CC9E-DC0B-C5D644DAEE3A}"/>
              </a:ext>
            </a:extLst>
          </p:cNvPr>
          <p:cNvPicPr/>
          <p:nvPr/>
        </p:nvPicPr>
        <p:blipFill>
          <a:blip r:embed="rId4"/>
          <a:stretch>
            <a:fillRect/>
          </a:stretch>
        </p:blipFill>
        <p:spPr>
          <a:xfrm>
            <a:off x="4943475" y="1138238"/>
            <a:ext cx="3671888" cy="2757487"/>
          </a:xfrm>
          <a:prstGeom prst="rect">
            <a:avLst/>
          </a:prstGeom>
        </p:spPr>
      </p:pic>
    </p:spTree>
    <p:extLst>
      <p:ext uri="{BB962C8B-B14F-4D97-AF65-F5344CB8AC3E}">
        <p14:creationId xmlns:p14="http://schemas.microsoft.com/office/powerpoint/2010/main" val="415042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99637"/>
            <a:ext cx="8115297" cy="0"/>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80586"/>
            <a:ext cx="8126210" cy="962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16853F04-2299-F006-6721-A5BB20479E49}"/>
              </a:ext>
            </a:extLst>
          </p:cNvPr>
          <p:cNvPicPr/>
          <p:nvPr/>
        </p:nvPicPr>
        <p:blipFill>
          <a:blip r:embed="rId3"/>
          <a:stretch>
            <a:fillRect/>
          </a:stretch>
        </p:blipFill>
        <p:spPr>
          <a:xfrm>
            <a:off x="6686550" y="536575"/>
            <a:ext cx="1928813" cy="195263"/>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301926" cy="2310268"/>
            <a:chOff x="0" y="-66675"/>
            <a:chExt cx="6910862" cy="6160714"/>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latin typeface="Lato"/>
                </a:rPr>
                <a:t>Fed’s Pivot: From Inflation Fighting to Recession Risks</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801309"/>
              <a:ext cx="6910862" cy="5292730"/>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For the last few years, with inflation roaring up into high single digits, all of the Fed's focus has been on taming inflation and bringing it back to their target of 2%. So how is it that with inflation currently just above 3%, a good distance from that target, the Fed is saying that they aim to cut rates three times this year? The quick answer is that the Fed is worried about higher rates leading to a spike in unemployment and a recession. That's because in a business cycle, hiring happens gradually and cautiously while firing happens fast and out of fear. As you can see in the chart to the left, the multiplier effect that works slowly when there is growth—more jobs means more demand, and so more people are hired—reverses violently when growth stalls. The Fed, with its dual mandate to keep prices stable and achieve maximum employment, has shifted their gaze from worrying completely about the balloon over-inflating to concern that all their rate hikes might suddenly let a lot of air out of the balloon.</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1</a:t>
            </a:r>
          </a:p>
        </p:txBody>
      </p:sp>
      <p:pic>
        <p:nvPicPr>
          <p:cNvPr id="13" name="Picture 12">
            <a:extLst>
              <a:ext uri="{FF2B5EF4-FFF2-40B4-BE49-F238E27FC236}">
                <a16:creationId xmlns:a16="http://schemas.microsoft.com/office/drawing/2014/main" id="{9FCBAD2D-7AC5-269D-5456-F1C01EACD52F}"/>
              </a:ext>
            </a:extLst>
          </p:cNvPr>
          <p:cNvPicPr>
            <a:picLocks noChangeAspect="1"/>
          </p:cNvPicPr>
          <p:nvPr/>
        </p:nvPicPr>
        <p:blipFill>
          <a:blip r:embed="rId4"/>
          <a:stretch>
            <a:fillRect/>
          </a:stretch>
        </p:blipFill>
        <p:spPr>
          <a:xfrm>
            <a:off x="4957446" y="1033228"/>
            <a:ext cx="3657917" cy="3194581"/>
          </a:xfrm>
          <a:prstGeom prst="rect">
            <a:avLst/>
          </a:prstGeom>
        </p:spPr>
      </p:pic>
    </p:spTree>
    <p:extLst>
      <p:ext uri="{BB962C8B-B14F-4D97-AF65-F5344CB8AC3E}">
        <p14:creationId xmlns:p14="http://schemas.microsoft.com/office/powerpoint/2010/main" val="284381478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F3179329-30B4-AA2D-5842-7A64E9C187FC}"/>
              </a:ext>
            </a:extLst>
          </p:cNvPr>
          <p:cNvPicPr/>
          <p:nvPr/>
        </p:nvPicPr>
        <p:blipFill>
          <a:blip r:embed="rId3"/>
          <a:stretch>
            <a:fillRect/>
          </a:stretch>
        </p:blipFill>
        <p:spPr>
          <a:xfrm>
            <a:off x="6686550" y="536575"/>
            <a:ext cx="1928813" cy="195263"/>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378126" cy="2643693"/>
            <a:chOff x="0" y="-66675"/>
            <a:chExt cx="6878247" cy="7049848"/>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VIX Slumbers, But for How Long?</a:t>
              </a:r>
              <a:endParaRPr lang="en-US" sz="1400" dirty="0">
                <a:solidFill>
                  <a:schemeClr val="accent2"/>
                </a:solidFill>
                <a:latin typeface="Lato"/>
              </a:endParaRPr>
            </a:p>
          </p:txBody>
        </p:sp>
        <p:sp>
          <p:nvSpPr>
            <p:cNvPr id="12" name="TextBox 8">
              <a:extLst>
                <a:ext uri="{FF2B5EF4-FFF2-40B4-BE49-F238E27FC236}">
                  <a16:creationId xmlns:a16="http://schemas.microsoft.com/office/drawing/2014/main" id="{5C8484E0-B2CE-CC84-A79C-B236102B0883}"/>
                </a:ext>
              </a:extLst>
            </p:cNvPr>
            <p:cNvSpPr txBox="1"/>
            <p:nvPr/>
          </p:nvSpPr>
          <p:spPr>
            <a:xfrm>
              <a:off x="16388" y="801309"/>
              <a:ext cx="6861859" cy="6181864"/>
            </a:xfrm>
            <a:prstGeom prst="rect">
              <a:avLst/>
            </a:prstGeom>
          </p:spPr>
          <p:txBody>
            <a:bodyPr lIns="0" tIns="0" rIns="0" bIns="0" rtlCol="0" anchor="t">
              <a:spAutoFit/>
            </a:bodyPr>
            <a:lstStyle/>
            <a:p>
              <a:pPr>
                <a:lnSpc>
                  <a:spcPts val="1330"/>
                </a:lnSpc>
              </a:pPr>
              <a:r>
                <a:rPr lang="en-US" sz="949" dirty="0">
                  <a:solidFill>
                    <a:srgbClr val="000000"/>
                  </a:solidFill>
                  <a:latin typeface="Lato"/>
                </a:rPr>
                <a:t>The VIX is the option market's estimate of expected future stock volatility. Currently, it sits at the low end of its range at around 13. For reference, the long-term average of the VIX is 19.63, and the realized volatility of stocks since 1990 has been 15%. On a percentile basis, it currently sits in the 15th percentile versus the last 34 years. So it's low but not extremely or worryingly low. Like unemployment, the VIX is prone to spikes that occur when the stock market starts falling, and the demand for protective insurance surges. But now, there simply isn't a lot of fear or demand for that insurance. Sellers of option premiums, perhaps seeking income, are pushing prices for options down. But there may not be much juice left in this trade: option sellers make income in part because the price of expected volatility trades at a premium over realized volatility and gradually falls as options get closer to expiration, but currently, both metrics sit close to each other at 13%, so that premium is low. At some point, volatility will return to normal higher levels, but that catalyst remains off on the horizon.</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2</a:t>
            </a:r>
          </a:p>
        </p:txBody>
      </p:sp>
      <p:pic>
        <p:nvPicPr>
          <p:cNvPr id="13" name="Picture 12">
            <a:extLst>
              <a:ext uri="{FF2B5EF4-FFF2-40B4-BE49-F238E27FC236}">
                <a16:creationId xmlns:a16="http://schemas.microsoft.com/office/drawing/2014/main" id="{F702A23C-E703-A6A6-6CAE-C35155698F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55562" y="983081"/>
            <a:ext cx="3650949" cy="3194581"/>
          </a:xfrm>
          <a:prstGeom prst="rect">
            <a:avLst/>
          </a:prstGeom>
        </p:spPr>
      </p:pic>
    </p:spTree>
    <p:extLst>
      <p:ext uri="{BB962C8B-B14F-4D97-AF65-F5344CB8AC3E}">
        <p14:creationId xmlns:p14="http://schemas.microsoft.com/office/powerpoint/2010/main" val="34389743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93D74C8D-3AB2-B4DF-490C-FE48FE2E0FB3}"/>
              </a:ext>
            </a:extLst>
          </p:cNvPr>
          <p:cNvPicPr/>
          <p:nvPr/>
        </p:nvPicPr>
        <p:blipFill>
          <a:blip r:embed="rId3"/>
          <a:stretch>
            <a:fillRect/>
          </a:stretch>
        </p:blipFill>
        <p:spPr>
          <a:xfrm>
            <a:off x="6686550" y="536575"/>
            <a:ext cx="1928813" cy="195263"/>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225726" cy="2310268"/>
            <a:chOff x="0" y="-66675"/>
            <a:chExt cx="6861860" cy="6160714"/>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Inverted Yield Curve: An Abnormal Norm</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801309"/>
              <a:ext cx="6861860" cy="5292730"/>
            </a:xfrm>
            <a:prstGeom prst="rect">
              <a:avLst/>
            </a:prstGeom>
          </p:spPr>
          <p:txBody>
            <a:bodyPr lIns="0" tIns="0" rIns="0" bIns="0" rtlCol="0" anchor="t">
              <a:spAutoFit/>
            </a:bodyPr>
            <a:lstStyle/>
            <a:p>
              <a:pPr>
                <a:lnSpc>
                  <a:spcPts val="1330"/>
                </a:lnSpc>
              </a:pPr>
              <a:r>
                <a:rPr lang="en-US" sz="949" dirty="0">
                  <a:solidFill>
                    <a:srgbClr val="000000"/>
                  </a:solidFill>
                  <a:latin typeface="Lato"/>
                </a:rPr>
                <a:t>For the last 21 months, longer-term US bond yields have traded below shorter-term yields. This is not normal. Normal is when ten-year rates are higher than two-year rates. And there is a good reason for this. The longer you hold an asset, the greater the risk of default and inflation erosion when payments are fixed. This greater risk means that investors should receive a higher yield in return for bearing that additional risk. What is especially unusual is the sheer duration of the current inversion. Since 1976, the US has only seen one other period when the yield curve was inverted for this long, and that was in 1980 for 21 months when inflation was out of control. We are likely to easily surpass that duration and set a record in the coming months. When the Yield Curve will return to normal is largely a function of the Fed lowering rates and market expectations, and how the Treasury will choose to distribute the maturities of future debt issuance. Our hope is that we don't see a repeat of the early 80s when inflation comes roaring back, and the Yield Curve stays upside down.</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3</a:t>
            </a:r>
          </a:p>
        </p:txBody>
      </p:sp>
      <p:pic>
        <p:nvPicPr>
          <p:cNvPr id="13" name="Picture 12">
            <a:extLst>
              <a:ext uri="{FF2B5EF4-FFF2-40B4-BE49-F238E27FC236}">
                <a16:creationId xmlns:a16="http://schemas.microsoft.com/office/drawing/2014/main" id="{6A34600C-1898-361C-6CCF-E7C563AB9E02}"/>
              </a:ext>
            </a:extLst>
          </p:cNvPr>
          <p:cNvPicPr>
            <a:picLocks noChangeAspect="1"/>
          </p:cNvPicPr>
          <p:nvPr/>
        </p:nvPicPr>
        <p:blipFill>
          <a:blip r:embed="rId4"/>
          <a:stretch>
            <a:fillRect/>
          </a:stretch>
        </p:blipFill>
        <p:spPr>
          <a:xfrm>
            <a:off x="4957446" y="1076566"/>
            <a:ext cx="3657917" cy="3206774"/>
          </a:xfrm>
          <a:prstGeom prst="rect">
            <a:avLst/>
          </a:prstGeom>
        </p:spPr>
      </p:pic>
    </p:spTree>
    <p:extLst>
      <p:ext uri="{BB962C8B-B14F-4D97-AF65-F5344CB8AC3E}">
        <p14:creationId xmlns:p14="http://schemas.microsoft.com/office/powerpoint/2010/main" val="7890686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Equity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a:extLst>
              <a:ext uri="{FF2B5EF4-FFF2-40B4-BE49-F238E27FC236}">
                <a16:creationId xmlns:a16="http://schemas.microsoft.com/office/drawing/2014/main" id="{2EDE47F1-8831-2FC3-9460-6A450D3F16BE}"/>
              </a:ext>
            </a:extLst>
          </p:cNvPr>
          <p:cNvPicPr/>
          <p:nvPr/>
        </p:nvPicPr>
        <p:blipFill>
          <a:blip r:embed="rId2"/>
          <a:stretch>
            <a:fillRect/>
          </a:stretch>
        </p:blipFill>
        <p:spPr>
          <a:xfrm>
            <a:off x="515938" y="4473575"/>
            <a:ext cx="1928812" cy="195263"/>
          </a:xfrm>
          <a:prstGeom prst="rect">
            <a:avLst/>
          </a:prstGeom>
        </p:spPr>
      </p:pic>
    </p:spTree>
    <p:extLst>
      <p:ext uri="{BB962C8B-B14F-4D97-AF65-F5344CB8AC3E}">
        <p14:creationId xmlns:p14="http://schemas.microsoft.com/office/powerpoint/2010/main" val="1619495668"/>
      </p:ext>
    </p:extLst>
  </p:cSld>
  <p:clrMapOvr>
    <a:masterClrMapping/>
  </p:clrMapOvr>
  <p:transition spd="slow">
    <p:cover/>
  </p:transition>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B75812A148F4B89AEE287B12D0CED" ma:contentTypeVersion="12" ma:contentTypeDescription="Create a new document." ma:contentTypeScope="" ma:versionID="81671701d39e351c444b0a95cd2e3e08">
  <xsd:schema xmlns:xsd="http://www.w3.org/2001/XMLSchema" xmlns:xs="http://www.w3.org/2001/XMLSchema" xmlns:p="http://schemas.microsoft.com/office/2006/metadata/properties" xmlns:ns2="f9ce7d00-3a56-46b2-9a39-c0340b4bb120" xmlns:ns3="b994948e-061f-48f5-9f08-30a0fe402017" targetNamespace="http://schemas.microsoft.com/office/2006/metadata/properties" ma:root="true" ma:fieldsID="0a913ff37596f645c9904a613702d5d2" ns2:_="" ns3:_="">
    <xsd:import namespace="f9ce7d00-3a56-46b2-9a39-c0340b4bb120"/>
    <xsd:import namespace="b994948e-061f-48f5-9f08-30a0fe4020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e7d00-3a56-46b2-9a39-c0340b4b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d4e10e-a7aa-4c35-a14e-f18f297b4c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94948e-061f-48f5-9f08-30a0fe4020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598b16-c655-48e3-b230-7b9f05d2c088}" ma:internalName="TaxCatchAll" ma:showField="CatchAllData" ma:web="b994948e-061f-48f5-9f08-30a0fe402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6BDC1D-087A-4F3D-A7A5-F1A0589C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e7d00-3a56-46b2-9a39-c0340b4bb120"/>
    <ds:schemaRef ds:uri="b994948e-061f-48f5-9f08-30a0fe402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EF85E1-22D7-405A-B381-187089A55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Modelist Portrait</Template>
  <TotalTime>4137</TotalTime>
  <Words>2176</Words>
  <Application>Microsoft Office PowerPoint</Application>
  <PresentationFormat>On-screen Show (16:9)</PresentationFormat>
  <Paragraphs>268</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Lovelo Black</vt:lpstr>
      <vt:lpstr>Lovelo</vt:lpstr>
      <vt:lpstr>Arial</vt:lpstr>
      <vt:lpstr>Lato</vt:lpstr>
      <vt:lpstr>Lato 1 Bold</vt:lpstr>
      <vt:lpstr>Lato Bold</vt:lpstr>
      <vt:lpstr>Lato 1</vt:lpstr>
      <vt:lpstr>Calibri</vt:lpstr>
      <vt:lpstr>Modelist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Joe Mallen</dc:creator>
  <cp:lastModifiedBy>Joseph Mallen</cp:lastModifiedBy>
  <cp:revision>87</cp:revision>
  <dcterms:created xsi:type="dcterms:W3CDTF">2006-08-16T00:00:00Z</dcterms:created>
  <dcterms:modified xsi:type="dcterms:W3CDTF">2024-04-03T18:48:51Z</dcterms:modified>
  <dc:identifier>DAFoiBJ8gJQ</dc:identifier>
</cp:coreProperties>
</file>