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72" r:id="rId3"/>
  </p:sldMasterIdLst>
  <p:notesMasterIdLst>
    <p:notesMasterId r:id="rId38"/>
  </p:notesMasterIdLst>
  <p:sldIdLst>
    <p:sldId id="256" r:id="rId4"/>
    <p:sldId id="257" r:id="rId5"/>
    <p:sldId id="332" r:id="rId6"/>
    <p:sldId id="265" r:id="rId7"/>
    <p:sldId id="291" r:id="rId8"/>
    <p:sldId id="290" r:id="rId9"/>
    <p:sldId id="295" r:id="rId10"/>
    <p:sldId id="296" r:id="rId11"/>
    <p:sldId id="299" r:id="rId12"/>
    <p:sldId id="289" r:id="rId13"/>
    <p:sldId id="312" r:id="rId14"/>
    <p:sldId id="309" r:id="rId15"/>
    <p:sldId id="280" r:id="rId16"/>
    <p:sldId id="278" r:id="rId17"/>
    <p:sldId id="300" r:id="rId18"/>
    <p:sldId id="308" r:id="rId19"/>
    <p:sldId id="279" r:id="rId20"/>
    <p:sldId id="320" r:id="rId21"/>
    <p:sldId id="284" r:id="rId22"/>
    <p:sldId id="301" r:id="rId23"/>
    <p:sldId id="281" r:id="rId24"/>
    <p:sldId id="317" r:id="rId25"/>
    <p:sldId id="282" r:id="rId26"/>
    <p:sldId id="302" r:id="rId27"/>
    <p:sldId id="318" r:id="rId28"/>
    <p:sldId id="319" r:id="rId29"/>
    <p:sldId id="331" r:id="rId30"/>
    <p:sldId id="267" r:id="rId31"/>
    <p:sldId id="333" r:id="rId32"/>
    <p:sldId id="334" r:id="rId33"/>
    <p:sldId id="335" r:id="rId34"/>
    <p:sldId id="330" r:id="rId35"/>
    <p:sldId id="336" r:id="rId36"/>
    <p:sldId id="275" r:id="rId37"/>
  </p:sldIdLst>
  <p:sldSz cx="9144000" cy="5143500" type="screen16x9"/>
  <p:notesSz cx="6858000" cy="9144000"/>
  <p:embeddedFontLst>
    <p:embeddedFont>
      <p:font typeface="Lato" panose="020F0502020204030203" pitchFamily="34" charset="0"/>
      <p:regular r:id="rId39"/>
      <p:bold r:id="rId40"/>
      <p:italic r:id="rId41"/>
      <p:boldItalic r:id="rId42"/>
    </p:embeddedFont>
    <p:embeddedFont>
      <p:font typeface="Lovelo" panose="020B0604020202020204" charset="0"/>
      <p:regular r:id="rId43"/>
    </p:embeddedFont>
    <p:embeddedFont>
      <p:font typeface="Lovelo Black" panose="02000000000000000000" pitchFamily="50" charset="0"/>
      <p:bold r:id="rId4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80" userDrawn="1">
          <p15:clr>
            <a:srgbClr val="A4A3A4"/>
          </p15:clr>
        </p15:guide>
        <p15:guide id="2" pos="14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135" d="100"/>
          <a:sy n="135" d="100"/>
        </p:scale>
        <p:origin x="846" y="120"/>
      </p:cViewPr>
      <p:guideLst>
        <p:guide orient="horz" pos="1080"/>
        <p:guide pos="144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font" Target="fonts/font1.fntdata"/><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font" Target="fonts/font4.fntdata"/><Relationship Id="rId47" Type="http://schemas.openxmlformats.org/officeDocument/2006/relationships/theme" Target="theme/theme1.xml"/><Relationship Id="rId7" Type="http://schemas.openxmlformats.org/officeDocument/2006/relationships/slide" Target="slides/slide4.xml"/><Relationship Id="rId2" Type="http://schemas.openxmlformats.org/officeDocument/2006/relationships/customXml" Target="../customXml/item2.xml"/><Relationship Id="rId16" Type="http://schemas.openxmlformats.org/officeDocument/2006/relationships/slide" Target="slides/slide13.xml"/><Relationship Id="rId29" Type="http://schemas.openxmlformats.org/officeDocument/2006/relationships/slide" Target="slides/slide26.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font" Target="fonts/font2.fntdata"/><Relationship Id="rId45"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font" Target="fonts/font6.fntdata"/><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font" Target="fonts/font5.fntdata"/><Relationship Id="rId48" Type="http://schemas.openxmlformats.org/officeDocument/2006/relationships/tableStyles" Target="tableStyles.xml"/><Relationship Id="rId8" Type="http://schemas.openxmlformats.org/officeDocument/2006/relationships/slide" Target="slides/slide5.xml"/><Relationship Id="rId3" Type="http://schemas.openxmlformats.org/officeDocument/2006/relationships/slideMaster" Target="slideMasters/slideMaster1.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notesMaster" Target="notesMasters/notesMaster1.xml"/><Relationship Id="rId46" Type="http://schemas.openxmlformats.org/officeDocument/2006/relationships/viewProps" Target="viewProps.xml"/><Relationship Id="rId20" Type="http://schemas.openxmlformats.org/officeDocument/2006/relationships/slide" Target="slides/slide17.xml"/><Relationship Id="rId41" Type="http://schemas.openxmlformats.org/officeDocument/2006/relationships/font" Target="fonts/font3.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F13890A-C795-4707-9F29-371A15EE9CF9}" type="datetimeFigureOut">
              <a:rPr lang="en-US" smtClean="0"/>
              <a:t>6/5/2024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4E1862F-92CE-4DAA-92D9-2D6CCC9AC6E2}" type="slidenum">
              <a:rPr lang="en-US" smtClean="0"/>
              <a:t>‹#›</a:t>
            </a:fld>
            <a:endParaRPr lang="en-US"/>
          </a:p>
        </p:txBody>
      </p:sp>
    </p:spTree>
    <p:extLst>
      <p:ext uri="{BB962C8B-B14F-4D97-AF65-F5344CB8AC3E}">
        <p14:creationId xmlns:p14="http://schemas.microsoft.com/office/powerpoint/2010/main" val="163783556"/>
      </p:ext>
    </p:extLst>
  </p:cSld>
  <p:clrMap bg1="lt1" tx1="dk1" bg2="lt2" tx2="dk2" accent1="accent1" accent2="accent2" accent3="accent3" accent4="accent4" accent5="accent5" accent6="accent6" hlink="hlink" folHlink="folHlink"/>
  <p:notesStyle>
    <a:lvl1pPr marL="0" algn="l" defTabSz="457197" rtl="0" eaLnBrk="1" latinLnBrk="0" hangingPunct="1">
      <a:defRPr sz="600" kern="1200">
        <a:solidFill>
          <a:schemeClr val="tx1"/>
        </a:solidFill>
        <a:latin typeface="+mn-lt"/>
        <a:ea typeface="+mn-ea"/>
        <a:cs typeface="+mn-cs"/>
      </a:defRPr>
    </a:lvl1pPr>
    <a:lvl2pPr marL="228598" algn="l" defTabSz="457197" rtl="0" eaLnBrk="1" latinLnBrk="0" hangingPunct="1">
      <a:defRPr sz="600" kern="1200">
        <a:solidFill>
          <a:schemeClr val="tx1"/>
        </a:solidFill>
        <a:latin typeface="+mn-lt"/>
        <a:ea typeface="+mn-ea"/>
        <a:cs typeface="+mn-cs"/>
      </a:defRPr>
    </a:lvl2pPr>
    <a:lvl3pPr marL="457197" algn="l" defTabSz="457197" rtl="0" eaLnBrk="1" latinLnBrk="0" hangingPunct="1">
      <a:defRPr sz="600" kern="1200">
        <a:solidFill>
          <a:schemeClr val="tx1"/>
        </a:solidFill>
        <a:latin typeface="+mn-lt"/>
        <a:ea typeface="+mn-ea"/>
        <a:cs typeface="+mn-cs"/>
      </a:defRPr>
    </a:lvl3pPr>
    <a:lvl4pPr marL="685795" algn="l" defTabSz="457197" rtl="0" eaLnBrk="1" latinLnBrk="0" hangingPunct="1">
      <a:defRPr sz="600" kern="1200">
        <a:solidFill>
          <a:schemeClr val="tx1"/>
        </a:solidFill>
        <a:latin typeface="+mn-lt"/>
        <a:ea typeface="+mn-ea"/>
        <a:cs typeface="+mn-cs"/>
      </a:defRPr>
    </a:lvl4pPr>
    <a:lvl5pPr marL="914393" algn="l" defTabSz="457197" rtl="0" eaLnBrk="1" latinLnBrk="0" hangingPunct="1">
      <a:defRPr sz="600" kern="1200">
        <a:solidFill>
          <a:schemeClr val="tx1"/>
        </a:solidFill>
        <a:latin typeface="+mn-lt"/>
        <a:ea typeface="+mn-ea"/>
        <a:cs typeface="+mn-cs"/>
      </a:defRPr>
    </a:lvl5pPr>
    <a:lvl6pPr marL="1142991" algn="l" defTabSz="457197" rtl="0" eaLnBrk="1" latinLnBrk="0" hangingPunct="1">
      <a:defRPr sz="600" kern="1200">
        <a:solidFill>
          <a:schemeClr val="tx1"/>
        </a:solidFill>
        <a:latin typeface="+mn-lt"/>
        <a:ea typeface="+mn-ea"/>
        <a:cs typeface="+mn-cs"/>
      </a:defRPr>
    </a:lvl6pPr>
    <a:lvl7pPr marL="1371589" algn="l" defTabSz="457197" rtl="0" eaLnBrk="1" latinLnBrk="0" hangingPunct="1">
      <a:defRPr sz="600" kern="1200">
        <a:solidFill>
          <a:schemeClr val="tx1"/>
        </a:solidFill>
        <a:latin typeface="+mn-lt"/>
        <a:ea typeface="+mn-ea"/>
        <a:cs typeface="+mn-cs"/>
      </a:defRPr>
    </a:lvl7pPr>
    <a:lvl8pPr marL="1600187" algn="l" defTabSz="457197" rtl="0" eaLnBrk="1" latinLnBrk="0" hangingPunct="1">
      <a:defRPr sz="600" kern="1200">
        <a:solidFill>
          <a:schemeClr val="tx1"/>
        </a:solidFill>
        <a:latin typeface="+mn-lt"/>
        <a:ea typeface="+mn-ea"/>
        <a:cs typeface="+mn-cs"/>
      </a:defRPr>
    </a:lvl8pPr>
    <a:lvl9pPr marL="1828786" algn="l" defTabSz="457197" rtl="0" eaLnBrk="1" latinLnBrk="0" hangingPunct="1">
      <a:defRPr sz="6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2E4E65-B457-8E77-BF8F-2B52A8B67C42}"/>
              </a:ext>
            </a:extLst>
          </p:cNvPr>
          <p:cNvSpPr>
            <a:spLocks noGrp="1"/>
          </p:cNvSpPr>
          <p:nvPr>
            <p:ph type="ctrTitle"/>
          </p:nvPr>
        </p:nvSpPr>
        <p:spPr>
          <a:xfrm>
            <a:off x="1143000" y="841773"/>
            <a:ext cx="6858000" cy="17907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C3696D0-094A-917E-E14C-FEEE7BAD1B61}"/>
              </a:ext>
            </a:extLst>
          </p:cNvPr>
          <p:cNvSpPr>
            <a:spLocks noGrp="1"/>
          </p:cNvSpPr>
          <p:nvPr>
            <p:ph type="subTitle" idx="1"/>
          </p:nvPr>
        </p:nvSpPr>
        <p:spPr>
          <a:xfrm>
            <a:off x="1143000" y="2701529"/>
            <a:ext cx="6858000" cy="1241822"/>
          </a:xfrm>
        </p:spPr>
        <p:txBody>
          <a:bodyPr/>
          <a:lstStyle>
            <a:lvl1pPr marL="0" indent="0" algn="ctr">
              <a:buNone/>
              <a:defRPr sz="2400"/>
            </a:lvl1pPr>
            <a:lvl2pPr marL="457206" indent="0" algn="ctr">
              <a:buNone/>
              <a:defRPr sz="2000"/>
            </a:lvl2pPr>
            <a:lvl3pPr marL="914411" indent="0" algn="ctr">
              <a:buNone/>
              <a:defRPr sz="1800"/>
            </a:lvl3pPr>
            <a:lvl4pPr marL="1371617" indent="0" algn="ctr">
              <a:buNone/>
              <a:defRPr sz="1600"/>
            </a:lvl4pPr>
            <a:lvl5pPr marL="1828823" indent="0" algn="ctr">
              <a:buNone/>
              <a:defRPr sz="1600"/>
            </a:lvl5pPr>
            <a:lvl6pPr marL="2286029" indent="0" algn="ctr">
              <a:buNone/>
              <a:defRPr sz="1600"/>
            </a:lvl6pPr>
            <a:lvl7pPr marL="2743234" indent="0" algn="ctr">
              <a:buNone/>
              <a:defRPr sz="1600"/>
            </a:lvl7pPr>
            <a:lvl8pPr marL="3200440" indent="0" algn="ctr">
              <a:buNone/>
              <a:defRPr sz="1600"/>
            </a:lvl8pPr>
            <a:lvl9pPr marL="3657646"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A3EFD74-0613-E639-51E3-E01186BE7AB8}"/>
              </a:ext>
            </a:extLst>
          </p:cNvPr>
          <p:cNvSpPr>
            <a:spLocks noGrp="1"/>
          </p:cNvSpPr>
          <p:nvPr>
            <p:ph type="dt" sz="half" idx="10"/>
          </p:nvPr>
        </p:nvSpPr>
        <p:spPr/>
        <p:txBody>
          <a:bodyPr/>
          <a:lstStyle/>
          <a:p>
            <a:fld id="{778C6E43-7D48-46CF-BE56-D3D61525EFE6}" type="datetime1">
              <a:rPr lang="en-US" smtClean="0"/>
              <a:t>6/5/2024</a:t>
            </a:fld>
            <a:endParaRPr lang="en-US"/>
          </a:p>
        </p:txBody>
      </p:sp>
      <p:sp>
        <p:nvSpPr>
          <p:cNvPr id="5" name="Footer Placeholder 4">
            <a:extLst>
              <a:ext uri="{FF2B5EF4-FFF2-40B4-BE49-F238E27FC236}">
                <a16:creationId xmlns:a16="http://schemas.microsoft.com/office/drawing/2014/main" id="{7FB5EA34-02C9-A408-3839-FB752B8C84B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947FDC5-8BF8-314D-7BFB-69BCF85E91F3}"/>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1968315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6441B6-CEF5-9FF3-05DF-BC91FEFB54A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817AF98-8384-C66A-A005-8629B70D48C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3D60905-9317-95F6-2837-8CBEF1379E2B}"/>
              </a:ext>
            </a:extLst>
          </p:cNvPr>
          <p:cNvSpPr>
            <a:spLocks noGrp="1"/>
          </p:cNvSpPr>
          <p:nvPr>
            <p:ph type="dt" sz="half" idx="10"/>
          </p:nvPr>
        </p:nvSpPr>
        <p:spPr/>
        <p:txBody>
          <a:bodyPr/>
          <a:lstStyle/>
          <a:p>
            <a:fld id="{CA2D92A5-E110-4AC5-81FB-A05649FDD534}" type="datetime1">
              <a:rPr lang="en-US" smtClean="0"/>
              <a:t>6/5/2024</a:t>
            </a:fld>
            <a:endParaRPr lang="en-US"/>
          </a:p>
        </p:txBody>
      </p:sp>
      <p:sp>
        <p:nvSpPr>
          <p:cNvPr id="5" name="Footer Placeholder 4">
            <a:extLst>
              <a:ext uri="{FF2B5EF4-FFF2-40B4-BE49-F238E27FC236}">
                <a16:creationId xmlns:a16="http://schemas.microsoft.com/office/drawing/2014/main" id="{1F48571E-1614-313C-CED9-70F6B08817E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8DE938F-0774-BA10-93D9-88FBC70AC0D3}"/>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3696527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12AD218-B59F-BE88-DCDA-51F28A4B4A39}"/>
              </a:ext>
            </a:extLst>
          </p:cNvPr>
          <p:cNvSpPr>
            <a:spLocks noGrp="1"/>
          </p:cNvSpPr>
          <p:nvPr>
            <p:ph type="title" orient="vert"/>
          </p:nvPr>
        </p:nvSpPr>
        <p:spPr>
          <a:xfrm>
            <a:off x="6543675" y="273844"/>
            <a:ext cx="1971675" cy="435887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2FEEA64-5EA1-DA96-645D-5C0A6D0D89F1}"/>
              </a:ext>
            </a:extLst>
          </p:cNvPr>
          <p:cNvSpPr>
            <a:spLocks noGrp="1"/>
          </p:cNvSpPr>
          <p:nvPr>
            <p:ph type="body" orient="vert" idx="1"/>
          </p:nvPr>
        </p:nvSpPr>
        <p:spPr>
          <a:xfrm>
            <a:off x="628650" y="273844"/>
            <a:ext cx="5800725" cy="435887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120943D-F7E1-AF7F-8E9E-3679DF93F443}"/>
              </a:ext>
            </a:extLst>
          </p:cNvPr>
          <p:cNvSpPr>
            <a:spLocks noGrp="1"/>
          </p:cNvSpPr>
          <p:nvPr>
            <p:ph type="dt" sz="half" idx="10"/>
          </p:nvPr>
        </p:nvSpPr>
        <p:spPr/>
        <p:txBody>
          <a:bodyPr/>
          <a:lstStyle/>
          <a:p>
            <a:fld id="{904919B9-C75E-413C-BC9E-B9C9F4A27B5D}" type="datetime1">
              <a:rPr lang="en-US" smtClean="0"/>
              <a:t>6/5/2024</a:t>
            </a:fld>
            <a:endParaRPr lang="en-US"/>
          </a:p>
        </p:txBody>
      </p:sp>
      <p:sp>
        <p:nvSpPr>
          <p:cNvPr id="5" name="Footer Placeholder 4">
            <a:extLst>
              <a:ext uri="{FF2B5EF4-FFF2-40B4-BE49-F238E27FC236}">
                <a16:creationId xmlns:a16="http://schemas.microsoft.com/office/drawing/2014/main" id="{F12C45ED-76B8-4061-39BC-A6B2640BF8B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6730F4F-81DC-457C-D5D7-07CA4BDE63B9}"/>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1787315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D891B7-C203-75C3-41A9-771D040E472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0F9C9FF-6583-582E-7AB6-3B54C490434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C3CECAF-3221-83C1-2094-B6F4816982E5}"/>
              </a:ext>
            </a:extLst>
          </p:cNvPr>
          <p:cNvSpPr>
            <a:spLocks noGrp="1"/>
          </p:cNvSpPr>
          <p:nvPr>
            <p:ph type="dt" sz="half" idx="10"/>
          </p:nvPr>
        </p:nvSpPr>
        <p:spPr/>
        <p:txBody>
          <a:bodyPr/>
          <a:lstStyle/>
          <a:p>
            <a:fld id="{CC84BEB5-6DF2-4663-9930-E79167E4123F}" type="datetime1">
              <a:rPr lang="en-US" smtClean="0"/>
              <a:t>6/5/2024</a:t>
            </a:fld>
            <a:endParaRPr lang="en-US"/>
          </a:p>
        </p:txBody>
      </p:sp>
      <p:sp>
        <p:nvSpPr>
          <p:cNvPr id="5" name="Footer Placeholder 4">
            <a:extLst>
              <a:ext uri="{FF2B5EF4-FFF2-40B4-BE49-F238E27FC236}">
                <a16:creationId xmlns:a16="http://schemas.microsoft.com/office/drawing/2014/main" id="{20E9FD04-7714-D580-71B7-6B5BB6ECF8A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A6A4652-9873-B280-8D7A-059134FD6775}"/>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8303149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939E99-CACA-7E64-D889-A7CA5C342216}"/>
              </a:ext>
            </a:extLst>
          </p:cNvPr>
          <p:cNvSpPr>
            <a:spLocks noGrp="1"/>
          </p:cNvSpPr>
          <p:nvPr>
            <p:ph type="title"/>
          </p:nvPr>
        </p:nvSpPr>
        <p:spPr>
          <a:xfrm>
            <a:off x="623890" y="1282304"/>
            <a:ext cx="7886700" cy="2139553"/>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ED00BEB-3A0B-C8E6-41CF-CAE46225965A}"/>
              </a:ext>
            </a:extLst>
          </p:cNvPr>
          <p:cNvSpPr>
            <a:spLocks noGrp="1"/>
          </p:cNvSpPr>
          <p:nvPr>
            <p:ph type="body" idx="1"/>
          </p:nvPr>
        </p:nvSpPr>
        <p:spPr>
          <a:xfrm>
            <a:off x="623890" y="3442098"/>
            <a:ext cx="7886700" cy="1125140"/>
          </a:xfrm>
        </p:spPr>
        <p:txBody>
          <a:bodyPr/>
          <a:lstStyle>
            <a:lvl1pPr marL="0" indent="0">
              <a:buNone/>
              <a:defRPr sz="2400">
                <a:solidFill>
                  <a:schemeClr val="tx1">
                    <a:tint val="75000"/>
                  </a:schemeClr>
                </a:solidFill>
              </a:defRPr>
            </a:lvl1pPr>
            <a:lvl2pPr marL="457206" indent="0">
              <a:buNone/>
              <a:defRPr sz="2000">
                <a:solidFill>
                  <a:schemeClr val="tx1">
                    <a:tint val="75000"/>
                  </a:schemeClr>
                </a:solidFill>
              </a:defRPr>
            </a:lvl2pPr>
            <a:lvl3pPr marL="914411" indent="0">
              <a:buNone/>
              <a:defRPr sz="1800">
                <a:solidFill>
                  <a:schemeClr val="tx1">
                    <a:tint val="75000"/>
                  </a:schemeClr>
                </a:solidFill>
              </a:defRPr>
            </a:lvl3pPr>
            <a:lvl4pPr marL="1371617" indent="0">
              <a:buNone/>
              <a:defRPr sz="1600">
                <a:solidFill>
                  <a:schemeClr val="tx1">
                    <a:tint val="75000"/>
                  </a:schemeClr>
                </a:solidFill>
              </a:defRPr>
            </a:lvl4pPr>
            <a:lvl5pPr marL="1828823" indent="0">
              <a:buNone/>
              <a:defRPr sz="1600">
                <a:solidFill>
                  <a:schemeClr val="tx1">
                    <a:tint val="75000"/>
                  </a:schemeClr>
                </a:solidFill>
              </a:defRPr>
            </a:lvl5pPr>
            <a:lvl6pPr marL="2286029" indent="0">
              <a:buNone/>
              <a:defRPr sz="1600">
                <a:solidFill>
                  <a:schemeClr val="tx1">
                    <a:tint val="75000"/>
                  </a:schemeClr>
                </a:solidFill>
              </a:defRPr>
            </a:lvl6pPr>
            <a:lvl7pPr marL="2743234" indent="0">
              <a:buNone/>
              <a:defRPr sz="1600">
                <a:solidFill>
                  <a:schemeClr val="tx1">
                    <a:tint val="75000"/>
                  </a:schemeClr>
                </a:solidFill>
              </a:defRPr>
            </a:lvl7pPr>
            <a:lvl8pPr marL="3200440" indent="0">
              <a:buNone/>
              <a:defRPr sz="1600">
                <a:solidFill>
                  <a:schemeClr val="tx1">
                    <a:tint val="75000"/>
                  </a:schemeClr>
                </a:solidFill>
              </a:defRPr>
            </a:lvl8pPr>
            <a:lvl9pPr marL="3657646"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FC5A37D-D642-FB3E-ED3F-E82334FACBE1}"/>
              </a:ext>
            </a:extLst>
          </p:cNvPr>
          <p:cNvSpPr>
            <a:spLocks noGrp="1"/>
          </p:cNvSpPr>
          <p:nvPr>
            <p:ph type="dt" sz="half" idx="10"/>
          </p:nvPr>
        </p:nvSpPr>
        <p:spPr/>
        <p:txBody>
          <a:bodyPr/>
          <a:lstStyle/>
          <a:p>
            <a:fld id="{C70F75A8-37FD-4C1E-AA57-6DD20CF963BA}" type="datetime1">
              <a:rPr lang="en-US" smtClean="0"/>
              <a:t>6/5/2024</a:t>
            </a:fld>
            <a:endParaRPr lang="en-US"/>
          </a:p>
        </p:txBody>
      </p:sp>
      <p:sp>
        <p:nvSpPr>
          <p:cNvPr id="5" name="Footer Placeholder 4">
            <a:extLst>
              <a:ext uri="{FF2B5EF4-FFF2-40B4-BE49-F238E27FC236}">
                <a16:creationId xmlns:a16="http://schemas.microsoft.com/office/drawing/2014/main" id="{09909E1E-5094-766F-07E9-D54A1F523AB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2B26268-64BD-9866-652F-7CF515EC5F45}"/>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383820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BDF4C0-75FB-C18E-D3E4-987356CBA7E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F5BC759-7459-2631-4EC4-454D62C976C9}"/>
              </a:ext>
            </a:extLst>
          </p:cNvPr>
          <p:cNvSpPr>
            <a:spLocks noGrp="1"/>
          </p:cNvSpPr>
          <p:nvPr>
            <p:ph sz="half" idx="1"/>
          </p:nvPr>
        </p:nvSpPr>
        <p:spPr>
          <a:xfrm>
            <a:off x="628651"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E718050-4BC1-951D-6DF4-7C9DF7113B95}"/>
              </a:ext>
            </a:extLst>
          </p:cNvPr>
          <p:cNvSpPr>
            <a:spLocks noGrp="1"/>
          </p:cNvSpPr>
          <p:nvPr>
            <p:ph sz="half" idx="2"/>
          </p:nvPr>
        </p:nvSpPr>
        <p:spPr>
          <a:xfrm>
            <a:off x="4629151"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C99D893-9402-AB23-90E8-1CF6E1C4B644}"/>
              </a:ext>
            </a:extLst>
          </p:cNvPr>
          <p:cNvSpPr>
            <a:spLocks noGrp="1"/>
          </p:cNvSpPr>
          <p:nvPr>
            <p:ph type="dt" sz="half" idx="10"/>
          </p:nvPr>
        </p:nvSpPr>
        <p:spPr/>
        <p:txBody>
          <a:bodyPr/>
          <a:lstStyle/>
          <a:p>
            <a:fld id="{2E7E6DBE-9FBF-42AA-859C-DAE4138E7299}" type="datetime1">
              <a:rPr lang="en-US" smtClean="0"/>
              <a:t>6/5/2024</a:t>
            </a:fld>
            <a:endParaRPr lang="en-US"/>
          </a:p>
        </p:txBody>
      </p:sp>
      <p:sp>
        <p:nvSpPr>
          <p:cNvPr id="6" name="Footer Placeholder 5">
            <a:extLst>
              <a:ext uri="{FF2B5EF4-FFF2-40B4-BE49-F238E27FC236}">
                <a16:creationId xmlns:a16="http://schemas.microsoft.com/office/drawing/2014/main" id="{6F76E3F6-8ED3-EADD-791C-9E43E731461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B1A0B40-CDF2-C77C-E5B8-A0678A0ED497}"/>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1272784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EDA685-6A76-AB55-BE57-D8FC4872526D}"/>
              </a:ext>
            </a:extLst>
          </p:cNvPr>
          <p:cNvSpPr>
            <a:spLocks noGrp="1"/>
          </p:cNvSpPr>
          <p:nvPr>
            <p:ph type="title"/>
          </p:nvPr>
        </p:nvSpPr>
        <p:spPr>
          <a:xfrm>
            <a:off x="629843" y="273844"/>
            <a:ext cx="7886700" cy="994172"/>
          </a:xfrm>
        </p:spPr>
        <p:txBody>
          <a:bodyPr/>
          <a:lstStyle/>
          <a:p>
            <a:r>
              <a:rPr lang="en-US"/>
              <a:t>Click to edit Master title style</a:t>
            </a:r>
          </a:p>
        </p:txBody>
      </p:sp>
      <p:sp>
        <p:nvSpPr>
          <p:cNvPr id="3" name="Text Placeholder 2">
            <a:extLst>
              <a:ext uri="{FF2B5EF4-FFF2-40B4-BE49-F238E27FC236}">
                <a16:creationId xmlns:a16="http://schemas.microsoft.com/office/drawing/2014/main" id="{2C8DD187-50C0-8D63-EED5-8A3133CE2DDA}"/>
              </a:ext>
            </a:extLst>
          </p:cNvPr>
          <p:cNvSpPr>
            <a:spLocks noGrp="1"/>
          </p:cNvSpPr>
          <p:nvPr>
            <p:ph type="body" idx="1"/>
          </p:nvPr>
        </p:nvSpPr>
        <p:spPr>
          <a:xfrm>
            <a:off x="629842" y="1260873"/>
            <a:ext cx="3868340" cy="617934"/>
          </a:xfrm>
        </p:spPr>
        <p:txBody>
          <a:bodyPr anchor="b"/>
          <a:lstStyle>
            <a:lvl1pPr marL="0" indent="0">
              <a:buNone/>
              <a:defRPr sz="2400" b="1"/>
            </a:lvl1pPr>
            <a:lvl2pPr marL="457206" indent="0">
              <a:buNone/>
              <a:defRPr sz="2000" b="1"/>
            </a:lvl2pPr>
            <a:lvl3pPr marL="914411" indent="0">
              <a:buNone/>
              <a:defRPr sz="1800" b="1"/>
            </a:lvl3pPr>
            <a:lvl4pPr marL="1371617" indent="0">
              <a:buNone/>
              <a:defRPr sz="1600" b="1"/>
            </a:lvl4pPr>
            <a:lvl5pPr marL="1828823" indent="0">
              <a:buNone/>
              <a:defRPr sz="1600" b="1"/>
            </a:lvl5pPr>
            <a:lvl6pPr marL="2286029" indent="0">
              <a:buNone/>
              <a:defRPr sz="1600" b="1"/>
            </a:lvl6pPr>
            <a:lvl7pPr marL="2743234" indent="0">
              <a:buNone/>
              <a:defRPr sz="1600" b="1"/>
            </a:lvl7pPr>
            <a:lvl8pPr marL="3200440" indent="0">
              <a:buNone/>
              <a:defRPr sz="1600" b="1"/>
            </a:lvl8pPr>
            <a:lvl9pPr marL="3657646"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5708346-293B-F9B6-6E5A-D6830140D37E}"/>
              </a:ext>
            </a:extLst>
          </p:cNvPr>
          <p:cNvSpPr>
            <a:spLocks noGrp="1"/>
          </p:cNvSpPr>
          <p:nvPr>
            <p:ph sz="half" idx="2"/>
          </p:nvPr>
        </p:nvSpPr>
        <p:spPr>
          <a:xfrm>
            <a:off x="629842" y="1878807"/>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CB34B73-6099-D9D6-E9D8-8BD3808CB6AE}"/>
              </a:ext>
            </a:extLst>
          </p:cNvPr>
          <p:cNvSpPr>
            <a:spLocks noGrp="1"/>
          </p:cNvSpPr>
          <p:nvPr>
            <p:ph type="body" sz="quarter" idx="3"/>
          </p:nvPr>
        </p:nvSpPr>
        <p:spPr>
          <a:xfrm>
            <a:off x="4629153" y="1260873"/>
            <a:ext cx="3887391" cy="617934"/>
          </a:xfrm>
        </p:spPr>
        <p:txBody>
          <a:bodyPr anchor="b"/>
          <a:lstStyle>
            <a:lvl1pPr marL="0" indent="0">
              <a:buNone/>
              <a:defRPr sz="2400" b="1"/>
            </a:lvl1pPr>
            <a:lvl2pPr marL="457206" indent="0">
              <a:buNone/>
              <a:defRPr sz="2000" b="1"/>
            </a:lvl2pPr>
            <a:lvl3pPr marL="914411" indent="0">
              <a:buNone/>
              <a:defRPr sz="1800" b="1"/>
            </a:lvl3pPr>
            <a:lvl4pPr marL="1371617" indent="0">
              <a:buNone/>
              <a:defRPr sz="1600" b="1"/>
            </a:lvl4pPr>
            <a:lvl5pPr marL="1828823" indent="0">
              <a:buNone/>
              <a:defRPr sz="1600" b="1"/>
            </a:lvl5pPr>
            <a:lvl6pPr marL="2286029" indent="0">
              <a:buNone/>
              <a:defRPr sz="1600" b="1"/>
            </a:lvl6pPr>
            <a:lvl7pPr marL="2743234" indent="0">
              <a:buNone/>
              <a:defRPr sz="1600" b="1"/>
            </a:lvl7pPr>
            <a:lvl8pPr marL="3200440" indent="0">
              <a:buNone/>
              <a:defRPr sz="1600" b="1"/>
            </a:lvl8pPr>
            <a:lvl9pPr marL="3657646"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AFF74B2-2984-C4F4-5816-A73093ECB662}"/>
              </a:ext>
            </a:extLst>
          </p:cNvPr>
          <p:cNvSpPr>
            <a:spLocks noGrp="1"/>
          </p:cNvSpPr>
          <p:nvPr>
            <p:ph sz="quarter" idx="4"/>
          </p:nvPr>
        </p:nvSpPr>
        <p:spPr>
          <a:xfrm>
            <a:off x="4629153" y="1878807"/>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A85E323-7D7F-7765-23CE-51D81D8500C2}"/>
              </a:ext>
            </a:extLst>
          </p:cNvPr>
          <p:cNvSpPr>
            <a:spLocks noGrp="1"/>
          </p:cNvSpPr>
          <p:nvPr>
            <p:ph type="dt" sz="half" idx="10"/>
          </p:nvPr>
        </p:nvSpPr>
        <p:spPr/>
        <p:txBody>
          <a:bodyPr/>
          <a:lstStyle/>
          <a:p>
            <a:fld id="{4D00CB94-AFC3-4E15-A8F2-6512C4523148}" type="datetime1">
              <a:rPr lang="en-US" smtClean="0"/>
              <a:t>6/5/2024</a:t>
            </a:fld>
            <a:endParaRPr lang="en-US"/>
          </a:p>
        </p:txBody>
      </p:sp>
      <p:sp>
        <p:nvSpPr>
          <p:cNvPr id="8" name="Footer Placeholder 7">
            <a:extLst>
              <a:ext uri="{FF2B5EF4-FFF2-40B4-BE49-F238E27FC236}">
                <a16:creationId xmlns:a16="http://schemas.microsoft.com/office/drawing/2014/main" id="{C959772C-B0FC-52BC-273A-3CCD48E84AA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2713DE7-713B-372B-0888-403B045E73B4}"/>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6682198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A11D8E-206B-D0D3-8F94-513CF1C5FA6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1C592C8-6F48-2205-CB42-BC2F35AABC01}"/>
              </a:ext>
            </a:extLst>
          </p:cNvPr>
          <p:cNvSpPr>
            <a:spLocks noGrp="1"/>
          </p:cNvSpPr>
          <p:nvPr>
            <p:ph type="dt" sz="half" idx="10"/>
          </p:nvPr>
        </p:nvSpPr>
        <p:spPr/>
        <p:txBody>
          <a:bodyPr/>
          <a:lstStyle/>
          <a:p>
            <a:fld id="{4DCAB726-EA55-4C18-AD45-2046B2A74D77}" type="datetime1">
              <a:rPr lang="en-US" smtClean="0"/>
              <a:t>6/5/2024</a:t>
            </a:fld>
            <a:endParaRPr lang="en-US"/>
          </a:p>
        </p:txBody>
      </p:sp>
      <p:sp>
        <p:nvSpPr>
          <p:cNvPr id="4" name="Footer Placeholder 3">
            <a:extLst>
              <a:ext uri="{FF2B5EF4-FFF2-40B4-BE49-F238E27FC236}">
                <a16:creationId xmlns:a16="http://schemas.microsoft.com/office/drawing/2014/main" id="{B9159562-2BE3-8B42-8402-702886BCA92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A4A780B-3AF6-DCE7-CE63-693583492C86}"/>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3446653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052ED30-58C9-15C4-4140-5F944AB1E5FA}"/>
              </a:ext>
            </a:extLst>
          </p:cNvPr>
          <p:cNvSpPr>
            <a:spLocks noGrp="1"/>
          </p:cNvSpPr>
          <p:nvPr>
            <p:ph type="dt" sz="half" idx="10"/>
          </p:nvPr>
        </p:nvSpPr>
        <p:spPr/>
        <p:txBody>
          <a:bodyPr/>
          <a:lstStyle/>
          <a:p>
            <a:fld id="{F66FD431-1F4C-41A6-A2C7-BC4DA06C764F}" type="datetime1">
              <a:rPr lang="en-US" smtClean="0"/>
              <a:t>6/5/2024</a:t>
            </a:fld>
            <a:endParaRPr lang="en-US"/>
          </a:p>
        </p:txBody>
      </p:sp>
      <p:sp>
        <p:nvSpPr>
          <p:cNvPr id="3" name="Footer Placeholder 2">
            <a:extLst>
              <a:ext uri="{FF2B5EF4-FFF2-40B4-BE49-F238E27FC236}">
                <a16:creationId xmlns:a16="http://schemas.microsoft.com/office/drawing/2014/main" id="{55156BB7-21D7-5990-0E53-DCCB168068B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B2F6CC0-13BF-A7EE-FAB7-F7A04E069892}"/>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6950850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2AEED8-EE85-5D6C-7487-B9107B0EB6C5}"/>
              </a:ext>
            </a:extLst>
          </p:cNvPr>
          <p:cNvSpPr>
            <a:spLocks noGrp="1"/>
          </p:cNvSpPr>
          <p:nvPr>
            <p:ph type="title"/>
          </p:nvPr>
        </p:nvSpPr>
        <p:spPr>
          <a:xfrm>
            <a:off x="629844" y="342900"/>
            <a:ext cx="2949177" cy="120015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84D83BF-FF56-1F63-6467-1A1B181418AA}"/>
              </a:ext>
            </a:extLst>
          </p:cNvPr>
          <p:cNvSpPr>
            <a:spLocks noGrp="1"/>
          </p:cNvSpPr>
          <p:nvPr>
            <p:ph idx="1"/>
          </p:nvPr>
        </p:nvSpPr>
        <p:spPr>
          <a:xfrm>
            <a:off x="3887393" y="740569"/>
            <a:ext cx="4629151" cy="365521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022E9D5-3962-C74D-FE6D-61B2EBDC1444}"/>
              </a:ext>
            </a:extLst>
          </p:cNvPr>
          <p:cNvSpPr>
            <a:spLocks noGrp="1"/>
          </p:cNvSpPr>
          <p:nvPr>
            <p:ph type="body" sz="half" idx="2"/>
          </p:nvPr>
        </p:nvSpPr>
        <p:spPr>
          <a:xfrm>
            <a:off x="629844" y="1543050"/>
            <a:ext cx="2949177" cy="2858691"/>
          </a:xfrm>
        </p:spPr>
        <p:txBody>
          <a:bodyPr/>
          <a:lstStyle>
            <a:lvl1pPr marL="0" indent="0">
              <a:buNone/>
              <a:defRPr sz="1600"/>
            </a:lvl1pPr>
            <a:lvl2pPr marL="457206" indent="0">
              <a:buNone/>
              <a:defRPr sz="1400"/>
            </a:lvl2pPr>
            <a:lvl3pPr marL="914411" indent="0">
              <a:buNone/>
              <a:defRPr sz="1200"/>
            </a:lvl3pPr>
            <a:lvl4pPr marL="1371617" indent="0">
              <a:buNone/>
              <a:defRPr sz="1000"/>
            </a:lvl4pPr>
            <a:lvl5pPr marL="1828823" indent="0">
              <a:buNone/>
              <a:defRPr sz="1000"/>
            </a:lvl5pPr>
            <a:lvl6pPr marL="2286029" indent="0">
              <a:buNone/>
              <a:defRPr sz="1000"/>
            </a:lvl6pPr>
            <a:lvl7pPr marL="2743234" indent="0">
              <a:buNone/>
              <a:defRPr sz="1000"/>
            </a:lvl7pPr>
            <a:lvl8pPr marL="3200440" indent="0">
              <a:buNone/>
              <a:defRPr sz="1000"/>
            </a:lvl8pPr>
            <a:lvl9pPr marL="3657646"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BDE7911-E9F7-6533-C933-5D47D64E392C}"/>
              </a:ext>
            </a:extLst>
          </p:cNvPr>
          <p:cNvSpPr>
            <a:spLocks noGrp="1"/>
          </p:cNvSpPr>
          <p:nvPr>
            <p:ph type="dt" sz="half" idx="10"/>
          </p:nvPr>
        </p:nvSpPr>
        <p:spPr/>
        <p:txBody>
          <a:bodyPr/>
          <a:lstStyle/>
          <a:p>
            <a:fld id="{1635969A-B359-4189-A359-B669B57D8EAE}" type="datetime1">
              <a:rPr lang="en-US" smtClean="0"/>
              <a:t>6/5/2024</a:t>
            </a:fld>
            <a:endParaRPr lang="en-US"/>
          </a:p>
        </p:txBody>
      </p:sp>
      <p:sp>
        <p:nvSpPr>
          <p:cNvPr id="6" name="Footer Placeholder 5">
            <a:extLst>
              <a:ext uri="{FF2B5EF4-FFF2-40B4-BE49-F238E27FC236}">
                <a16:creationId xmlns:a16="http://schemas.microsoft.com/office/drawing/2014/main" id="{34C27107-F6E5-34CA-5258-88A6A59B3B6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F0C02B7-2DF8-BA6C-E2D0-47B7A881DE48}"/>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987873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1FEBE6-B29B-C575-2E29-66CB3D4651A1}"/>
              </a:ext>
            </a:extLst>
          </p:cNvPr>
          <p:cNvSpPr>
            <a:spLocks noGrp="1"/>
          </p:cNvSpPr>
          <p:nvPr>
            <p:ph type="title"/>
          </p:nvPr>
        </p:nvSpPr>
        <p:spPr>
          <a:xfrm>
            <a:off x="629844" y="342900"/>
            <a:ext cx="2949177" cy="120015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7222C62-2CB2-4E12-28B1-CFFF05F18FE4}"/>
              </a:ext>
            </a:extLst>
          </p:cNvPr>
          <p:cNvSpPr>
            <a:spLocks noGrp="1"/>
          </p:cNvSpPr>
          <p:nvPr>
            <p:ph type="pic" idx="1"/>
          </p:nvPr>
        </p:nvSpPr>
        <p:spPr>
          <a:xfrm>
            <a:off x="3887393" y="740569"/>
            <a:ext cx="4629151" cy="3655219"/>
          </a:xfrm>
        </p:spPr>
        <p:txBody>
          <a:bodyPr/>
          <a:lstStyle>
            <a:lvl1pPr marL="0" indent="0">
              <a:buNone/>
              <a:defRPr sz="3200"/>
            </a:lvl1pPr>
            <a:lvl2pPr marL="457206" indent="0">
              <a:buNone/>
              <a:defRPr sz="2800"/>
            </a:lvl2pPr>
            <a:lvl3pPr marL="914411" indent="0">
              <a:buNone/>
              <a:defRPr sz="2400"/>
            </a:lvl3pPr>
            <a:lvl4pPr marL="1371617" indent="0">
              <a:buNone/>
              <a:defRPr sz="2000"/>
            </a:lvl4pPr>
            <a:lvl5pPr marL="1828823" indent="0">
              <a:buNone/>
              <a:defRPr sz="2000"/>
            </a:lvl5pPr>
            <a:lvl6pPr marL="2286029" indent="0">
              <a:buNone/>
              <a:defRPr sz="2000"/>
            </a:lvl6pPr>
            <a:lvl7pPr marL="2743234" indent="0">
              <a:buNone/>
              <a:defRPr sz="2000"/>
            </a:lvl7pPr>
            <a:lvl8pPr marL="3200440" indent="0">
              <a:buNone/>
              <a:defRPr sz="2000"/>
            </a:lvl8pPr>
            <a:lvl9pPr marL="3657646"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A04D1B4F-1455-3A5B-7397-0233A397BC1D}"/>
              </a:ext>
            </a:extLst>
          </p:cNvPr>
          <p:cNvSpPr>
            <a:spLocks noGrp="1"/>
          </p:cNvSpPr>
          <p:nvPr>
            <p:ph type="body" sz="half" idx="2"/>
          </p:nvPr>
        </p:nvSpPr>
        <p:spPr>
          <a:xfrm>
            <a:off x="629844" y="1543050"/>
            <a:ext cx="2949177" cy="2858691"/>
          </a:xfrm>
        </p:spPr>
        <p:txBody>
          <a:bodyPr/>
          <a:lstStyle>
            <a:lvl1pPr marL="0" indent="0">
              <a:buNone/>
              <a:defRPr sz="1600"/>
            </a:lvl1pPr>
            <a:lvl2pPr marL="457206" indent="0">
              <a:buNone/>
              <a:defRPr sz="1400"/>
            </a:lvl2pPr>
            <a:lvl3pPr marL="914411" indent="0">
              <a:buNone/>
              <a:defRPr sz="1200"/>
            </a:lvl3pPr>
            <a:lvl4pPr marL="1371617" indent="0">
              <a:buNone/>
              <a:defRPr sz="1000"/>
            </a:lvl4pPr>
            <a:lvl5pPr marL="1828823" indent="0">
              <a:buNone/>
              <a:defRPr sz="1000"/>
            </a:lvl5pPr>
            <a:lvl6pPr marL="2286029" indent="0">
              <a:buNone/>
              <a:defRPr sz="1000"/>
            </a:lvl6pPr>
            <a:lvl7pPr marL="2743234" indent="0">
              <a:buNone/>
              <a:defRPr sz="1000"/>
            </a:lvl7pPr>
            <a:lvl8pPr marL="3200440" indent="0">
              <a:buNone/>
              <a:defRPr sz="1000"/>
            </a:lvl8pPr>
            <a:lvl9pPr marL="3657646"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A52E118-789D-E004-82DC-C99F0EF1AAFF}"/>
              </a:ext>
            </a:extLst>
          </p:cNvPr>
          <p:cNvSpPr>
            <a:spLocks noGrp="1"/>
          </p:cNvSpPr>
          <p:nvPr>
            <p:ph type="dt" sz="half" idx="10"/>
          </p:nvPr>
        </p:nvSpPr>
        <p:spPr/>
        <p:txBody>
          <a:bodyPr/>
          <a:lstStyle/>
          <a:p>
            <a:fld id="{D8174B7E-0DCE-4CBF-B736-D8058EBF28B2}" type="datetime1">
              <a:rPr lang="en-US" smtClean="0"/>
              <a:t>6/5/2024</a:t>
            </a:fld>
            <a:endParaRPr lang="en-US"/>
          </a:p>
        </p:txBody>
      </p:sp>
      <p:sp>
        <p:nvSpPr>
          <p:cNvPr id="6" name="Footer Placeholder 5">
            <a:extLst>
              <a:ext uri="{FF2B5EF4-FFF2-40B4-BE49-F238E27FC236}">
                <a16:creationId xmlns:a16="http://schemas.microsoft.com/office/drawing/2014/main" id="{D231C9C0-B1E9-0DB5-2B9F-413ED851271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6F28E7D-6A15-5BAE-946B-C7CDFD67B468}"/>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4361932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1423655-5FCA-EC0C-F839-1D38F7E1A308}"/>
              </a:ext>
            </a:extLst>
          </p:cNvPr>
          <p:cNvSpPr>
            <a:spLocks noGrp="1"/>
          </p:cNvSpPr>
          <p:nvPr>
            <p:ph type="title"/>
          </p:nvPr>
        </p:nvSpPr>
        <p:spPr>
          <a:xfrm>
            <a:off x="628653" y="273844"/>
            <a:ext cx="7886700" cy="994172"/>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6DC8CBE8-6738-7796-28EE-4E66597E6164}"/>
              </a:ext>
            </a:extLst>
          </p:cNvPr>
          <p:cNvSpPr>
            <a:spLocks noGrp="1"/>
          </p:cNvSpPr>
          <p:nvPr>
            <p:ph type="body" idx="1"/>
          </p:nvPr>
        </p:nvSpPr>
        <p:spPr>
          <a:xfrm>
            <a:off x="628653"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2A7265AF-5F25-E177-413D-FFA770BDAD49}"/>
              </a:ext>
            </a:extLst>
          </p:cNvPr>
          <p:cNvSpPr>
            <a:spLocks noGrp="1"/>
          </p:cNvSpPr>
          <p:nvPr>
            <p:ph type="dt" sz="half" idx="2"/>
          </p:nvPr>
        </p:nvSpPr>
        <p:spPr>
          <a:xfrm>
            <a:off x="628651" y="4767264"/>
            <a:ext cx="20574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9B4CF9F4-6D11-4434-AA2E-F92E6AA0A082}" type="datetime1">
              <a:rPr lang="en-US" smtClean="0"/>
              <a:t>6/5/2024</a:t>
            </a:fld>
            <a:endParaRPr lang="en-US"/>
          </a:p>
        </p:txBody>
      </p:sp>
      <p:sp>
        <p:nvSpPr>
          <p:cNvPr id="5" name="Footer Placeholder 4">
            <a:extLst>
              <a:ext uri="{FF2B5EF4-FFF2-40B4-BE49-F238E27FC236}">
                <a16:creationId xmlns:a16="http://schemas.microsoft.com/office/drawing/2014/main" id="{FEE2C346-04ED-755C-03E4-7F4722BC31F2}"/>
              </a:ext>
            </a:extLst>
          </p:cNvPr>
          <p:cNvSpPr>
            <a:spLocks noGrp="1"/>
          </p:cNvSpPr>
          <p:nvPr>
            <p:ph type="ftr" sz="quarter" idx="3"/>
          </p:nvPr>
        </p:nvSpPr>
        <p:spPr>
          <a:xfrm>
            <a:off x="3028953" y="4767264"/>
            <a:ext cx="30861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A569B31-2DC0-6749-A38F-1957F0C6592A}"/>
              </a:ext>
            </a:extLst>
          </p:cNvPr>
          <p:cNvSpPr>
            <a:spLocks noGrp="1"/>
          </p:cNvSpPr>
          <p:nvPr>
            <p:ph type="sldNum" sz="quarter" idx="4"/>
          </p:nvPr>
        </p:nvSpPr>
        <p:spPr>
          <a:xfrm>
            <a:off x="6457951" y="4767264"/>
            <a:ext cx="20574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11678349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914411" rtl="0" eaLnBrk="1" latinLnBrk="0" hangingPunct="1">
        <a:lnSpc>
          <a:spcPct val="90000"/>
        </a:lnSpc>
        <a:spcBef>
          <a:spcPct val="0"/>
        </a:spcBef>
        <a:buNone/>
        <a:defRPr sz="2475" kern="1200">
          <a:solidFill>
            <a:schemeClr val="tx1"/>
          </a:solidFill>
          <a:latin typeface="+mj-lt"/>
          <a:ea typeface="+mj-ea"/>
          <a:cs typeface="+mj-cs"/>
        </a:defRPr>
      </a:lvl1pPr>
    </p:titleStyle>
    <p:bodyStyle>
      <a:lvl1pPr marL="228603" indent="-228603" algn="l" defTabSz="914411" rtl="0" eaLnBrk="1" latinLnBrk="0" hangingPunct="1">
        <a:lnSpc>
          <a:spcPct val="90000"/>
        </a:lnSpc>
        <a:spcBef>
          <a:spcPts val="1000"/>
        </a:spcBef>
        <a:buFont typeface="Arial" panose="020B0604020202020204" pitchFamily="34" charset="0"/>
        <a:buChar char="•"/>
        <a:defRPr sz="2025" kern="1200">
          <a:solidFill>
            <a:schemeClr val="tx1"/>
          </a:solidFill>
          <a:latin typeface="+mn-lt"/>
          <a:ea typeface="+mn-ea"/>
          <a:cs typeface="+mn-cs"/>
        </a:defRPr>
      </a:lvl1pPr>
      <a:lvl2pPr marL="685808" indent="-228603" algn="l" defTabSz="914411"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14" indent="-228603" algn="l" defTabSz="914411"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20"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26"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32"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37"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43"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48"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11" rtl="0" eaLnBrk="1" latinLnBrk="0" hangingPunct="1">
        <a:defRPr sz="1800" kern="1200">
          <a:solidFill>
            <a:schemeClr val="tx1"/>
          </a:solidFill>
          <a:latin typeface="+mn-lt"/>
          <a:ea typeface="+mn-ea"/>
          <a:cs typeface="+mn-cs"/>
        </a:defRPr>
      </a:lvl1pPr>
      <a:lvl2pPr marL="457206" algn="l" defTabSz="914411" rtl="0" eaLnBrk="1" latinLnBrk="0" hangingPunct="1">
        <a:defRPr sz="1800" kern="1200">
          <a:solidFill>
            <a:schemeClr val="tx1"/>
          </a:solidFill>
          <a:latin typeface="+mn-lt"/>
          <a:ea typeface="+mn-ea"/>
          <a:cs typeface="+mn-cs"/>
        </a:defRPr>
      </a:lvl2pPr>
      <a:lvl3pPr marL="914411" algn="l" defTabSz="914411" rtl="0" eaLnBrk="1" latinLnBrk="0" hangingPunct="1">
        <a:defRPr sz="1800" kern="1200">
          <a:solidFill>
            <a:schemeClr val="tx1"/>
          </a:solidFill>
          <a:latin typeface="+mn-lt"/>
          <a:ea typeface="+mn-ea"/>
          <a:cs typeface="+mn-cs"/>
        </a:defRPr>
      </a:lvl3pPr>
      <a:lvl4pPr marL="1371617" algn="l" defTabSz="914411" rtl="0" eaLnBrk="1" latinLnBrk="0" hangingPunct="1">
        <a:defRPr sz="1800" kern="1200">
          <a:solidFill>
            <a:schemeClr val="tx1"/>
          </a:solidFill>
          <a:latin typeface="+mn-lt"/>
          <a:ea typeface="+mn-ea"/>
          <a:cs typeface="+mn-cs"/>
        </a:defRPr>
      </a:lvl4pPr>
      <a:lvl5pPr marL="1828823" algn="l" defTabSz="914411" rtl="0" eaLnBrk="1" latinLnBrk="0" hangingPunct="1">
        <a:defRPr sz="1800" kern="1200">
          <a:solidFill>
            <a:schemeClr val="tx1"/>
          </a:solidFill>
          <a:latin typeface="+mn-lt"/>
          <a:ea typeface="+mn-ea"/>
          <a:cs typeface="+mn-cs"/>
        </a:defRPr>
      </a:lvl5pPr>
      <a:lvl6pPr marL="2286029" algn="l" defTabSz="914411" rtl="0" eaLnBrk="1" latinLnBrk="0" hangingPunct="1">
        <a:defRPr sz="1800" kern="1200">
          <a:solidFill>
            <a:schemeClr val="tx1"/>
          </a:solidFill>
          <a:latin typeface="+mn-lt"/>
          <a:ea typeface="+mn-ea"/>
          <a:cs typeface="+mn-cs"/>
        </a:defRPr>
      </a:lvl6pPr>
      <a:lvl7pPr marL="2743234" algn="l" defTabSz="914411" rtl="0" eaLnBrk="1" latinLnBrk="0" hangingPunct="1">
        <a:defRPr sz="1800" kern="1200">
          <a:solidFill>
            <a:schemeClr val="tx1"/>
          </a:solidFill>
          <a:latin typeface="+mn-lt"/>
          <a:ea typeface="+mn-ea"/>
          <a:cs typeface="+mn-cs"/>
        </a:defRPr>
      </a:lvl7pPr>
      <a:lvl8pPr marL="3200440" algn="l" defTabSz="914411" rtl="0" eaLnBrk="1" latinLnBrk="0" hangingPunct="1">
        <a:defRPr sz="1800" kern="1200">
          <a:solidFill>
            <a:schemeClr val="tx1"/>
          </a:solidFill>
          <a:latin typeface="+mn-lt"/>
          <a:ea typeface="+mn-ea"/>
          <a:cs typeface="+mn-cs"/>
        </a:defRPr>
      </a:lvl8pPr>
      <a:lvl9pPr marL="3657646" algn="l" defTabSz="914411"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5.emf"/><Relationship Id="rId7" Type="http://schemas.openxmlformats.org/officeDocument/2006/relationships/image" Target="../media/image19.emf"/><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image" Target="../media/image18.emf"/><Relationship Id="rId5" Type="http://schemas.openxmlformats.org/officeDocument/2006/relationships/image" Target="../media/image17.emf"/><Relationship Id="rId4" Type="http://schemas.openxmlformats.org/officeDocument/2006/relationships/image" Target="../media/image16.emf"/></Relationships>
</file>

<file path=ppt/slides/_rels/slide11.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emf"/><Relationship Id="rId1" Type="http://schemas.openxmlformats.org/officeDocument/2006/relationships/slideLayout" Target="../slideLayouts/slideLayout7.xml"/><Relationship Id="rId6" Type="http://schemas.openxmlformats.org/officeDocument/2006/relationships/image" Target="../media/image24.emf"/><Relationship Id="rId5" Type="http://schemas.openxmlformats.org/officeDocument/2006/relationships/image" Target="../media/image23.emf"/><Relationship Id="rId4" Type="http://schemas.openxmlformats.org/officeDocument/2006/relationships/image" Target="../media/image22.emf"/></Relationships>
</file>

<file path=ppt/slides/_rels/slide12.xml.rels><?xml version="1.0" encoding="UTF-8" standalone="yes"?>
<Relationships xmlns="http://schemas.openxmlformats.org/package/2006/relationships"><Relationship Id="rId3" Type="http://schemas.openxmlformats.org/officeDocument/2006/relationships/image" Target="../media/image25.emf"/><Relationship Id="rId7" Type="http://schemas.openxmlformats.org/officeDocument/2006/relationships/image" Target="../media/image28.emf"/><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image" Target="../media/image27.emf"/><Relationship Id="rId5" Type="http://schemas.openxmlformats.org/officeDocument/2006/relationships/image" Target="../media/image26.emf"/><Relationship Id="rId4" Type="http://schemas.openxmlformats.org/officeDocument/2006/relationships/image" Target="../media/image5.emf"/></Relationships>
</file>

<file path=ppt/slides/_rels/slide13.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5.emf"/></Relationships>
</file>

<file path=ppt/slides/_rels/slide14.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5.emf"/></Relationships>
</file>

<file path=ppt/slides/_rels/slide1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image" Target="../media/image33.emf"/><Relationship Id="rId5" Type="http://schemas.openxmlformats.org/officeDocument/2006/relationships/image" Target="../media/image32.emf"/><Relationship Id="rId4" Type="http://schemas.openxmlformats.org/officeDocument/2006/relationships/image" Target="../media/image31.emf"/></Relationships>
</file>

<file path=ppt/slides/_rels/slide17.xml.rels><?xml version="1.0" encoding="UTF-8" standalone="yes"?>
<Relationships xmlns="http://schemas.openxmlformats.org/package/2006/relationships"><Relationship Id="rId3" Type="http://schemas.openxmlformats.org/officeDocument/2006/relationships/image" Target="../media/image34.emf"/><Relationship Id="rId7" Type="http://schemas.openxmlformats.org/officeDocument/2006/relationships/image" Target="../media/image5.emf"/><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image" Target="../media/image37.emf"/><Relationship Id="rId5" Type="http://schemas.openxmlformats.org/officeDocument/2006/relationships/image" Target="../media/image36.emf"/><Relationship Id="rId4" Type="http://schemas.openxmlformats.org/officeDocument/2006/relationships/image" Target="../media/image35.emf"/></Relationships>
</file>

<file path=ppt/slides/_rels/slide18.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38.png"/></Relationships>
</file>

<file path=ppt/slides/_rels/slide19.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5.emf"/></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5.emf"/></Relationships>
</file>

<file path=ppt/slides/_rels/slide2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image" Target="../media/image42.emf"/><Relationship Id="rId5" Type="http://schemas.openxmlformats.org/officeDocument/2006/relationships/image" Target="../media/image41.emf"/><Relationship Id="rId4" Type="http://schemas.openxmlformats.org/officeDocument/2006/relationships/image" Target="../media/image40.emf"/></Relationships>
</file>

<file path=ppt/slides/_rels/slide2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image" Target="../media/image45.emf"/><Relationship Id="rId5" Type="http://schemas.openxmlformats.org/officeDocument/2006/relationships/image" Target="../media/image44.emf"/><Relationship Id="rId4" Type="http://schemas.openxmlformats.org/officeDocument/2006/relationships/image" Target="../media/image43.emf"/></Relationships>
</file>

<file path=ppt/slides/_rels/slide2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46.emf"/></Relationships>
</file>

<file path=ppt/slides/_rels/slide2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image" Target="../media/image49.emf"/><Relationship Id="rId5" Type="http://schemas.openxmlformats.org/officeDocument/2006/relationships/image" Target="../media/image48.svg"/><Relationship Id="rId4" Type="http://schemas.openxmlformats.org/officeDocument/2006/relationships/image" Target="../media/image47.png"/></Relationships>
</file>

<file path=ppt/slides/_rels/slide2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jpeg"/><Relationship Id="rId1" Type="http://schemas.openxmlformats.org/officeDocument/2006/relationships/slideLayout" Target="../slideLayouts/slideLayout7.xml"/><Relationship Id="rId5" Type="http://schemas.openxmlformats.org/officeDocument/2006/relationships/image" Target="../media/image51.svg"/><Relationship Id="rId4" Type="http://schemas.openxmlformats.org/officeDocument/2006/relationships/image" Target="../media/image50.png"/></Relationships>
</file>

<file path=ppt/slides/_rels/slide27.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 Id="rId5" Type="http://schemas.openxmlformats.org/officeDocument/2006/relationships/image" Target="../media/image9.svg"/><Relationship Id="rId4" Type="http://schemas.openxmlformats.org/officeDocument/2006/relationships/image" Target="../media/image8.png"/></Relationships>
</file>

<file path=ppt/slides/_rels/slide30.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9.svg"/></Relationships>
</file>

<file path=ppt/slides/_rels/slide32.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12.emf"/></Relationships>
</file>

<file path=ppt/slides/_rels/slide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15.emf"/></Relationships>
</file>

<file path=ppt/slides/_rels/slide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flipV="1">
            <a:off x="514354" y="2257384"/>
            <a:ext cx="8115297" cy="19255"/>
          </a:xfrm>
          <a:prstGeom prst="line">
            <a:avLst/>
          </a:prstGeom>
          <a:ln w="9525" cap="flat">
            <a:solidFill>
              <a:srgbClr val="000000"/>
            </a:solidFill>
            <a:prstDash val="solid"/>
            <a:headEnd type="none" w="sm" len="sm"/>
            <a:tailEnd type="none" w="sm" len="sm"/>
          </a:ln>
        </p:spPr>
        <p:txBody>
          <a:bodyPr/>
          <a:lstStyle/>
          <a:p>
            <a:endParaRPr lang="en-US"/>
          </a:p>
        </p:txBody>
      </p:sp>
      <p:sp>
        <p:nvSpPr>
          <p:cNvPr id="3" name="Freeform 3"/>
          <p:cNvSpPr/>
          <p:nvPr/>
        </p:nvSpPr>
        <p:spPr>
          <a:xfrm>
            <a:off x="8130409" y="4080331"/>
            <a:ext cx="488332" cy="591683"/>
          </a:xfrm>
          <a:custGeom>
            <a:avLst/>
            <a:gdLst/>
            <a:ahLst/>
            <a:cxnLst/>
            <a:rect l="l" t="t" r="r" b="b"/>
            <a:pathLst>
              <a:path w="976664" h="1183366">
                <a:moveTo>
                  <a:pt x="0" y="0"/>
                </a:moveTo>
                <a:lnTo>
                  <a:pt x="976664" y="0"/>
                </a:lnTo>
                <a:lnTo>
                  <a:pt x="976664" y="1183366"/>
                </a:lnTo>
                <a:lnTo>
                  <a:pt x="0" y="1183366"/>
                </a:lnTo>
                <a:lnTo>
                  <a:pt x="0" y="0"/>
                </a:lnTo>
                <a:close/>
              </a:path>
            </a:pathLst>
          </a:custGeom>
          <a:blipFill>
            <a:blip r:embed="rId2"/>
            <a:stretch>
              <a:fillRect l="-41977" t="-19883" r="-41216" b="-31310"/>
            </a:stretch>
          </a:blipFill>
        </p:spPr>
        <p:txBody>
          <a:bodyPr/>
          <a:lstStyle/>
          <a:p>
            <a:endParaRPr lang="en-US"/>
          </a:p>
        </p:txBody>
      </p:sp>
      <p:sp>
        <p:nvSpPr>
          <p:cNvPr id="4" name="TextBox 4"/>
          <p:cNvSpPr txBox="1"/>
          <p:nvPr/>
        </p:nvSpPr>
        <p:spPr>
          <a:xfrm>
            <a:off x="503441" y="2364397"/>
            <a:ext cx="8115300" cy="300788"/>
          </a:xfrm>
          <a:prstGeom prst="rect">
            <a:avLst/>
          </a:prstGeom>
        </p:spPr>
        <p:txBody>
          <a:bodyPr lIns="0" tIns="0" rIns="0" bIns="0" rtlCol="0" anchor="t">
            <a:spAutoFit/>
          </a:bodyPr>
          <a:lstStyle/>
          <a:p>
            <a:pPr>
              <a:lnSpc>
                <a:spcPts val="2600"/>
              </a:lnSpc>
              <a:spcBef>
                <a:spcPct val="0"/>
              </a:spcBef>
            </a:pPr>
            <a:r>
              <a:rPr lang="en-US" sz="1857" dirty="0">
                <a:solidFill>
                  <a:srgbClr val="000000"/>
                </a:solidFill>
                <a:latin typeface="Lato"/>
              </a:rPr>
              <a:t>Your Monthly Investment Review &amp; Outlook</a:t>
            </a:r>
          </a:p>
        </p:txBody>
      </p:sp>
      <p:sp>
        <p:nvSpPr>
          <p:cNvPr id="5" name="TextBox 5"/>
          <p:cNvSpPr txBox="1"/>
          <p:nvPr/>
        </p:nvSpPr>
        <p:spPr>
          <a:xfrm>
            <a:off x="503441" y="1000044"/>
            <a:ext cx="8204166" cy="1231106"/>
          </a:xfrm>
          <a:prstGeom prst="rect">
            <a:avLst/>
          </a:prstGeom>
        </p:spPr>
        <p:txBody>
          <a:bodyPr lIns="0" tIns="0" rIns="0" bIns="0" rtlCol="0" anchor="t">
            <a:spAutoFit/>
          </a:bodyPr>
          <a:lstStyle/>
          <a:p>
            <a:r>
              <a:rPr lang="en-US" sz="4000" dirty="0">
                <a:solidFill>
                  <a:srgbClr val="000000"/>
                </a:solidFill>
                <a:latin typeface="Lovelo"/>
              </a:rPr>
              <a:t>Modelist Market </a:t>
            </a:r>
          </a:p>
          <a:p>
            <a:r>
              <a:rPr lang="en-US" sz="4000" dirty="0">
                <a:solidFill>
                  <a:srgbClr val="000000"/>
                </a:solidFill>
                <a:latin typeface="Lovelo"/>
              </a:rPr>
              <a:t>Insights</a:t>
            </a:r>
          </a:p>
        </p:txBody>
      </p:sp>
      <p:sp>
        <p:nvSpPr>
          <p:cNvPr id="8" name="Slide Number Placeholder 7">
            <a:extLst>
              <a:ext uri="{FF2B5EF4-FFF2-40B4-BE49-F238E27FC236}">
                <a16:creationId xmlns:a16="http://schemas.microsoft.com/office/drawing/2014/main" id="{5CCB0EA3-3F24-9CC4-F04A-1BFE5998B6B5}"/>
              </a:ext>
            </a:extLst>
          </p:cNvPr>
          <p:cNvSpPr>
            <a:spLocks noGrp="1"/>
          </p:cNvSpPr>
          <p:nvPr>
            <p:ph type="sldNum" sz="quarter" idx="12"/>
          </p:nvPr>
        </p:nvSpPr>
        <p:spPr/>
        <p:txBody>
          <a:bodyPr/>
          <a:lstStyle/>
          <a:p>
            <a:fld id="{B6F15528-21DE-4FAA-801E-634DDDAF4B2B}" type="slidenum">
              <a:rPr lang="en-US" smtClean="0"/>
              <a:pPr/>
              <a:t>1</a:t>
            </a:fld>
            <a:endParaRPr lang="en-US"/>
          </a:p>
        </p:txBody>
      </p:sp>
      <p:pic>
        <p:nvPicPr>
          <p:cNvPr id="6" name="Picture 5">
            <a:extLst>
              <a:ext uri="{FF2B5EF4-FFF2-40B4-BE49-F238E27FC236}">
                <a16:creationId xmlns:a16="http://schemas.microsoft.com/office/drawing/2014/main" id="{67DF4B1E-023C-D47C-222B-37D10DDC753C}"/>
              </a:ext>
            </a:extLst>
          </p:cNvPr>
          <p:cNvPicPr/>
          <p:nvPr/>
        </p:nvPicPr>
        <p:blipFill>
          <a:blip r:embed="rId3"/>
          <a:stretch>
            <a:fillRect/>
          </a:stretch>
        </p:blipFill>
        <p:spPr>
          <a:xfrm>
            <a:off x="514350" y="4471988"/>
            <a:ext cx="1933575" cy="200025"/>
          </a:xfrm>
          <a:prstGeom prst="rect">
            <a:avLst/>
          </a:prstGeom>
        </p:spPr>
      </p:pic>
    </p:spTree>
  </p:cSld>
  <p:clrMapOvr>
    <a:masterClrMapping/>
  </p:clrMapOvr>
  <p:transition spd="slow">
    <p:cove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p:nvPr/>
        </p:nvSpPr>
        <p:spPr>
          <a:xfrm>
            <a:off x="498674" y="471488"/>
            <a:ext cx="8115300" cy="317459"/>
          </a:xfrm>
          <a:prstGeom prst="rect">
            <a:avLst/>
          </a:prstGeom>
        </p:spPr>
        <p:txBody>
          <a:bodyPr lIns="0" tIns="0" rIns="0" bIns="0" rtlCol="0" anchor="t">
            <a:spAutoFit/>
          </a:bodyPr>
          <a:lstStyle/>
          <a:p>
            <a:pPr>
              <a:lnSpc>
                <a:spcPts val="2600"/>
              </a:lnSpc>
              <a:spcBef>
                <a:spcPct val="0"/>
              </a:spcBef>
            </a:pPr>
            <a:r>
              <a:rPr lang="en-US" sz="1857" dirty="0">
                <a:solidFill>
                  <a:srgbClr val="000000"/>
                </a:solidFill>
                <a:latin typeface="Lovelo" panose="020B0604020202020204" charset="0"/>
              </a:rPr>
              <a:t>US Equity markets</a:t>
            </a:r>
          </a:p>
        </p:txBody>
      </p:sp>
      <p:sp>
        <p:nvSpPr>
          <p:cNvPr id="4" name="AutoShape 4"/>
          <p:cNvSpPr/>
          <p:nvPr/>
        </p:nvSpPr>
        <p:spPr>
          <a:xfrm flipV="1">
            <a:off x="498674" y="880382"/>
            <a:ext cx="8115297" cy="19255"/>
          </a:xfrm>
          <a:prstGeom prst="line">
            <a:avLst/>
          </a:prstGeom>
          <a:ln w="9525" cap="flat">
            <a:solidFill>
              <a:srgbClr val="000000"/>
            </a:solidFill>
            <a:prstDash val="solid"/>
            <a:headEnd type="none" w="sm" len="sm"/>
            <a:tailEnd type="none" w="sm" len="sm"/>
          </a:ln>
        </p:spPr>
        <p:txBody>
          <a:bodyPr/>
          <a:lstStyle/>
          <a:p>
            <a:endParaRPr lang="en-US"/>
          </a:p>
        </p:txBody>
      </p:sp>
      <p:sp>
        <p:nvSpPr>
          <p:cNvPr id="8" name="AutoShape 4">
            <a:extLst>
              <a:ext uri="{FF2B5EF4-FFF2-40B4-BE49-F238E27FC236}">
                <a16:creationId xmlns:a16="http://schemas.microsoft.com/office/drawing/2014/main" id="{615F2E3D-4170-C167-891E-284D13A21385}"/>
              </a:ext>
            </a:extLst>
          </p:cNvPr>
          <p:cNvSpPr/>
          <p:nvPr/>
        </p:nvSpPr>
        <p:spPr>
          <a:xfrm flipV="1">
            <a:off x="498674" y="4570960"/>
            <a:ext cx="8115297" cy="19255"/>
          </a:xfrm>
          <a:prstGeom prst="line">
            <a:avLst/>
          </a:prstGeom>
          <a:ln w="9525" cap="flat">
            <a:solidFill>
              <a:srgbClr val="000000"/>
            </a:solidFill>
            <a:prstDash val="solid"/>
            <a:headEnd type="none" w="sm" len="sm"/>
            <a:tailEnd type="none" w="sm" len="sm"/>
          </a:ln>
        </p:spPr>
        <p:txBody>
          <a:bodyPr/>
          <a:lstStyle/>
          <a:p>
            <a:endParaRPr lang="en-US"/>
          </a:p>
        </p:txBody>
      </p:sp>
      <p:pic>
        <p:nvPicPr>
          <p:cNvPr id="10" name="Picture 9" descr="A black text on a white background&#10;&#10;Description automatically generated">
            <a:extLst>
              <a:ext uri="{FF2B5EF4-FFF2-40B4-BE49-F238E27FC236}">
                <a16:creationId xmlns:a16="http://schemas.microsoft.com/office/drawing/2014/main" id="{A8B7339E-0DA1-3AFE-F16D-EA0DC9FC9AE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96101" y="4708767"/>
            <a:ext cx="1285875" cy="257175"/>
          </a:xfrm>
          <a:prstGeom prst="rect">
            <a:avLst/>
          </a:prstGeom>
        </p:spPr>
      </p:pic>
      <p:sp>
        <p:nvSpPr>
          <p:cNvPr id="11" name="Slide Number Placeholder 10">
            <a:extLst>
              <a:ext uri="{FF2B5EF4-FFF2-40B4-BE49-F238E27FC236}">
                <a16:creationId xmlns:a16="http://schemas.microsoft.com/office/drawing/2014/main" id="{C84F2CDF-7838-90E0-7ED0-2BA3F1260A60}"/>
              </a:ext>
            </a:extLst>
          </p:cNvPr>
          <p:cNvSpPr>
            <a:spLocks noGrp="1"/>
          </p:cNvSpPr>
          <p:nvPr>
            <p:ph type="sldNum" sz="quarter" idx="12"/>
          </p:nvPr>
        </p:nvSpPr>
        <p:spPr>
          <a:xfrm>
            <a:off x="8192885" y="4746073"/>
            <a:ext cx="436761" cy="182563"/>
          </a:xfrm>
        </p:spPr>
        <p:txBody>
          <a:bodyPr/>
          <a:lstStyle/>
          <a:p>
            <a:fld id="{B6F15528-21DE-4FAA-801E-634DDDAF4B2B}" type="slidenum">
              <a:rPr lang="en-US" sz="900">
                <a:solidFill>
                  <a:schemeClr val="tx1"/>
                </a:solidFill>
                <a:latin typeface="Lato" panose="020F0502020204030203" pitchFamily="34" charset="0"/>
                <a:ea typeface="Lato" panose="020F0502020204030203" pitchFamily="34" charset="0"/>
                <a:cs typeface="Lato" panose="020F0502020204030203" pitchFamily="34" charset="0"/>
              </a:rPr>
              <a:pPr/>
              <a:t>10</a:t>
            </a:fld>
            <a:endParaRPr lang="en-US" sz="900" dirty="0">
              <a:solidFill>
                <a:schemeClr val="tx1"/>
              </a:solidFill>
              <a:latin typeface="Lato" panose="020F0502020204030203" pitchFamily="34" charset="0"/>
              <a:ea typeface="Lato" panose="020F0502020204030203" pitchFamily="34" charset="0"/>
              <a:cs typeface="Lato" panose="020F0502020204030203" pitchFamily="34" charset="0"/>
            </a:endParaRPr>
          </a:p>
        </p:txBody>
      </p:sp>
      <p:sp>
        <p:nvSpPr>
          <p:cNvPr id="13" name="TextBox 12">
            <a:extLst>
              <a:ext uri="{FF2B5EF4-FFF2-40B4-BE49-F238E27FC236}">
                <a16:creationId xmlns:a16="http://schemas.microsoft.com/office/drawing/2014/main" id="{C89ED98F-7409-1B1F-35A0-813601B9D5D5}"/>
              </a:ext>
            </a:extLst>
          </p:cNvPr>
          <p:cNvSpPr txBox="1"/>
          <p:nvPr/>
        </p:nvSpPr>
        <p:spPr>
          <a:xfrm>
            <a:off x="498674" y="4590215"/>
            <a:ext cx="5638800" cy="215444"/>
          </a:xfrm>
          <a:prstGeom prst="rect">
            <a:avLst/>
          </a:prstGeom>
          <a:noFill/>
        </p:spPr>
        <p:txBody>
          <a:bodyPr wrap="square" rtlCol="0">
            <a:spAutoFit/>
          </a:bodyPr>
          <a:lstStyle/>
          <a:p>
            <a:r>
              <a:rPr lang="en-US" sz="800" dirty="0"/>
              <a:t>Source:  Bloomberg, Modelist</a:t>
            </a:r>
          </a:p>
        </p:txBody>
      </p:sp>
      <p:pic>
        <p:nvPicPr>
          <p:cNvPr id="9" name="Picture 8">
            <a:extLst>
              <a:ext uri="{FF2B5EF4-FFF2-40B4-BE49-F238E27FC236}">
                <a16:creationId xmlns:a16="http://schemas.microsoft.com/office/drawing/2014/main" id="{C813EBAA-F9A6-3AA7-E9BB-E438996174FA}"/>
              </a:ext>
            </a:extLst>
          </p:cNvPr>
          <p:cNvPicPr/>
          <p:nvPr/>
        </p:nvPicPr>
        <p:blipFill>
          <a:blip r:embed="rId3"/>
          <a:stretch>
            <a:fillRect/>
          </a:stretch>
        </p:blipFill>
        <p:spPr>
          <a:xfrm>
            <a:off x="6684963" y="534988"/>
            <a:ext cx="1933575" cy="200025"/>
          </a:xfrm>
          <a:prstGeom prst="rect">
            <a:avLst/>
          </a:prstGeom>
        </p:spPr>
      </p:pic>
      <p:sp>
        <p:nvSpPr>
          <p:cNvPr id="16" name="TextBox 15">
            <a:extLst>
              <a:ext uri="{FF2B5EF4-FFF2-40B4-BE49-F238E27FC236}">
                <a16:creationId xmlns:a16="http://schemas.microsoft.com/office/drawing/2014/main" id="{F2A2AF1C-845D-348D-7C93-EF6B90A3C35D}"/>
              </a:ext>
            </a:extLst>
          </p:cNvPr>
          <p:cNvSpPr txBox="1"/>
          <p:nvPr/>
        </p:nvSpPr>
        <p:spPr>
          <a:xfrm>
            <a:off x="498674" y="1018596"/>
            <a:ext cx="4073326" cy="246221"/>
          </a:xfrm>
          <a:prstGeom prst="rect">
            <a:avLst/>
          </a:prstGeom>
          <a:noFill/>
        </p:spPr>
        <p:txBody>
          <a:bodyPr wrap="square" rtlCol="0">
            <a:spAutoFit/>
          </a:bodyPr>
          <a:lstStyle/>
          <a:p>
            <a:r>
              <a:rPr lang="en-US" sz="1000" b="1" dirty="0">
                <a:solidFill>
                  <a:schemeClr val="tx2"/>
                </a:solidFill>
              </a:rPr>
              <a:t>VIX Index</a:t>
            </a:r>
            <a:endParaRPr lang="en-US" sz="1000" dirty="0"/>
          </a:p>
        </p:txBody>
      </p:sp>
      <p:sp>
        <p:nvSpPr>
          <p:cNvPr id="17" name="TextBox 16">
            <a:extLst>
              <a:ext uri="{FF2B5EF4-FFF2-40B4-BE49-F238E27FC236}">
                <a16:creationId xmlns:a16="http://schemas.microsoft.com/office/drawing/2014/main" id="{073E8B86-4A5C-9542-E142-28E929D32165}"/>
              </a:ext>
            </a:extLst>
          </p:cNvPr>
          <p:cNvSpPr txBox="1"/>
          <p:nvPr/>
        </p:nvSpPr>
        <p:spPr>
          <a:xfrm>
            <a:off x="4572000" y="1018596"/>
            <a:ext cx="4073326" cy="246221"/>
          </a:xfrm>
          <a:prstGeom prst="rect">
            <a:avLst/>
          </a:prstGeom>
          <a:noFill/>
        </p:spPr>
        <p:txBody>
          <a:bodyPr wrap="square" rtlCol="0">
            <a:spAutoFit/>
          </a:bodyPr>
          <a:lstStyle/>
          <a:p>
            <a:r>
              <a:rPr lang="en-US" sz="1000" b="1" dirty="0">
                <a:solidFill>
                  <a:schemeClr val="tx2"/>
                </a:solidFill>
              </a:rPr>
              <a:t>S&amp;P 500 Index Trailing P/E Ratio </a:t>
            </a:r>
            <a:r>
              <a:rPr lang="en-US" sz="1000" dirty="0"/>
              <a:t>&amp; </a:t>
            </a:r>
            <a:r>
              <a:rPr lang="en-US" sz="1000" b="1" dirty="0">
                <a:solidFill>
                  <a:schemeClr val="accent2"/>
                </a:solidFill>
              </a:rPr>
              <a:t>10-Year Average</a:t>
            </a:r>
            <a:endParaRPr lang="en-US" sz="1000" dirty="0"/>
          </a:p>
        </p:txBody>
      </p:sp>
      <p:sp>
        <p:nvSpPr>
          <p:cNvPr id="18" name="TextBox 17">
            <a:extLst>
              <a:ext uri="{FF2B5EF4-FFF2-40B4-BE49-F238E27FC236}">
                <a16:creationId xmlns:a16="http://schemas.microsoft.com/office/drawing/2014/main" id="{36E83E3B-2B6F-5049-53C0-37525C1C371E}"/>
              </a:ext>
            </a:extLst>
          </p:cNvPr>
          <p:cNvSpPr txBox="1"/>
          <p:nvPr/>
        </p:nvSpPr>
        <p:spPr>
          <a:xfrm>
            <a:off x="498674" y="2755763"/>
            <a:ext cx="4073326" cy="246221"/>
          </a:xfrm>
          <a:prstGeom prst="rect">
            <a:avLst/>
          </a:prstGeom>
          <a:noFill/>
        </p:spPr>
        <p:txBody>
          <a:bodyPr wrap="square" rtlCol="0">
            <a:spAutoFit/>
          </a:bodyPr>
          <a:lstStyle/>
          <a:p>
            <a:r>
              <a:rPr lang="en-US" sz="1000" b="1" dirty="0">
                <a:solidFill>
                  <a:schemeClr val="tx2"/>
                </a:solidFill>
              </a:rPr>
              <a:t>S&amp;P 500 Index </a:t>
            </a:r>
            <a:r>
              <a:rPr lang="en-US" sz="1000" dirty="0"/>
              <a:t>&amp; </a:t>
            </a:r>
            <a:r>
              <a:rPr lang="en-US" sz="1000" b="1" dirty="0">
                <a:solidFill>
                  <a:schemeClr val="accent2"/>
                </a:solidFill>
              </a:rPr>
              <a:t>30-Day SMA (2 Standard Deviations)</a:t>
            </a:r>
            <a:endParaRPr lang="en-US" sz="1000" dirty="0"/>
          </a:p>
        </p:txBody>
      </p:sp>
      <p:sp>
        <p:nvSpPr>
          <p:cNvPr id="19" name="TextBox 18">
            <a:extLst>
              <a:ext uri="{FF2B5EF4-FFF2-40B4-BE49-F238E27FC236}">
                <a16:creationId xmlns:a16="http://schemas.microsoft.com/office/drawing/2014/main" id="{0E35E064-7E1D-7DD9-480D-0CB78CDF9EF0}"/>
              </a:ext>
            </a:extLst>
          </p:cNvPr>
          <p:cNvSpPr txBox="1"/>
          <p:nvPr/>
        </p:nvSpPr>
        <p:spPr>
          <a:xfrm>
            <a:off x="4572000" y="2755763"/>
            <a:ext cx="4073326" cy="246221"/>
          </a:xfrm>
          <a:prstGeom prst="rect">
            <a:avLst/>
          </a:prstGeom>
          <a:noFill/>
        </p:spPr>
        <p:txBody>
          <a:bodyPr wrap="square" rtlCol="0">
            <a:spAutoFit/>
          </a:bodyPr>
          <a:lstStyle/>
          <a:p>
            <a:r>
              <a:rPr lang="en-US" sz="1000" b="1" dirty="0">
                <a:solidFill>
                  <a:schemeClr val="tx2"/>
                </a:solidFill>
              </a:rPr>
              <a:t>S&amp;P 500 Index Forward P/E Ratio </a:t>
            </a:r>
            <a:r>
              <a:rPr lang="en-US" sz="1000" dirty="0"/>
              <a:t>&amp; </a:t>
            </a:r>
            <a:r>
              <a:rPr lang="en-US" sz="1000" b="1" dirty="0">
                <a:solidFill>
                  <a:schemeClr val="accent2"/>
                </a:solidFill>
              </a:rPr>
              <a:t>10-Year Average</a:t>
            </a:r>
            <a:endParaRPr lang="en-US" sz="1000" dirty="0"/>
          </a:p>
        </p:txBody>
      </p:sp>
      <p:pic>
        <p:nvPicPr>
          <p:cNvPr id="12" name="Picture 11">
            <a:extLst>
              <a:ext uri="{FF2B5EF4-FFF2-40B4-BE49-F238E27FC236}">
                <a16:creationId xmlns:a16="http://schemas.microsoft.com/office/drawing/2014/main" id="{E3D46467-0523-FC03-DE0E-5CB6875135C7}"/>
              </a:ext>
            </a:extLst>
          </p:cNvPr>
          <p:cNvPicPr/>
          <p:nvPr/>
        </p:nvPicPr>
        <p:blipFill>
          <a:blip r:embed="rId4"/>
          <a:stretch>
            <a:fillRect/>
          </a:stretch>
        </p:blipFill>
        <p:spPr>
          <a:xfrm>
            <a:off x="877888" y="3094038"/>
            <a:ext cx="3200400" cy="1371600"/>
          </a:xfrm>
          <a:prstGeom prst="rect">
            <a:avLst/>
          </a:prstGeom>
        </p:spPr>
      </p:pic>
      <p:pic>
        <p:nvPicPr>
          <p:cNvPr id="14" name="Picture 13">
            <a:extLst>
              <a:ext uri="{FF2B5EF4-FFF2-40B4-BE49-F238E27FC236}">
                <a16:creationId xmlns:a16="http://schemas.microsoft.com/office/drawing/2014/main" id="{6ED90EFF-DB52-346E-9821-44D8BF143970}"/>
              </a:ext>
            </a:extLst>
          </p:cNvPr>
          <p:cNvPicPr/>
          <p:nvPr/>
        </p:nvPicPr>
        <p:blipFill>
          <a:blip r:embed="rId5"/>
          <a:stretch>
            <a:fillRect/>
          </a:stretch>
        </p:blipFill>
        <p:spPr>
          <a:xfrm>
            <a:off x="4951413" y="3094038"/>
            <a:ext cx="3200400" cy="1371600"/>
          </a:xfrm>
          <a:prstGeom prst="rect">
            <a:avLst/>
          </a:prstGeom>
        </p:spPr>
      </p:pic>
      <p:pic>
        <p:nvPicPr>
          <p:cNvPr id="15" name="Picture 14">
            <a:extLst>
              <a:ext uri="{FF2B5EF4-FFF2-40B4-BE49-F238E27FC236}">
                <a16:creationId xmlns:a16="http://schemas.microsoft.com/office/drawing/2014/main" id="{BE98EA01-9BDE-BA9A-DED6-E9373A8E37A8}"/>
              </a:ext>
            </a:extLst>
          </p:cNvPr>
          <p:cNvPicPr/>
          <p:nvPr/>
        </p:nvPicPr>
        <p:blipFill>
          <a:blip r:embed="rId6"/>
          <a:stretch>
            <a:fillRect/>
          </a:stretch>
        </p:blipFill>
        <p:spPr>
          <a:xfrm>
            <a:off x="877888" y="1323975"/>
            <a:ext cx="3200400" cy="1371600"/>
          </a:xfrm>
          <a:prstGeom prst="rect">
            <a:avLst/>
          </a:prstGeom>
        </p:spPr>
      </p:pic>
      <p:pic>
        <p:nvPicPr>
          <p:cNvPr id="20" name="Picture 19">
            <a:extLst>
              <a:ext uri="{FF2B5EF4-FFF2-40B4-BE49-F238E27FC236}">
                <a16:creationId xmlns:a16="http://schemas.microsoft.com/office/drawing/2014/main" id="{2F021DC0-0EE0-5976-B116-676C28C9177C}"/>
              </a:ext>
            </a:extLst>
          </p:cNvPr>
          <p:cNvPicPr/>
          <p:nvPr/>
        </p:nvPicPr>
        <p:blipFill>
          <a:blip r:embed="rId7"/>
          <a:stretch>
            <a:fillRect/>
          </a:stretch>
        </p:blipFill>
        <p:spPr>
          <a:xfrm>
            <a:off x="4951413" y="1323975"/>
            <a:ext cx="3200400" cy="1371600"/>
          </a:xfrm>
          <a:prstGeom prst="rect">
            <a:avLst/>
          </a:prstGeom>
        </p:spPr>
      </p:pic>
    </p:spTree>
    <p:extLst>
      <p:ext uri="{BB962C8B-B14F-4D97-AF65-F5344CB8AC3E}">
        <p14:creationId xmlns:p14="http://schemas.microsoft.com/office/powerpoint/2010/main" val="3957030808"/>
      </p:ext>
    </p:extLst>
  </p:cSld>
  <p:clrMapOvr>
    <a:masterClrMapping/>
  </p:clrMapOvr>
  <p:transition spd="slow">
    <p:cove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p:nvPr/>
        </p:nvSpPr>
        <p:spPr>
          <a:xfrm>
            <a:off x="498674" y="471488"/>
            <a:ext cx="8115300" cy="317459"/>
          </a:xfrm>
          <a:prstGeom prst="rect">
            <a:avLst/>
          </a:prstGeom>
        </p:spPr>
        <p:txBody>
          <a:bodyPr lIns="0" tIns="0" rIns="0" bIns="0" rtlCol="0" anchor="t">
            <a:spAutoFit/>
          </a:bodyPr>
          <a:lstStyle/>
          <a:p>
            <a:pPr>
              <a:lnSpc>
                <a:spcPts val="2600"/>
              </a:lnSpc>
              <a:spcBef>
                <a:spcPct val="0"/>
              </a:spcBef>
            </a:pPr>
            <a:r>
              <a:rPr lang="en-US" sz="1857" dirty="0">
                <a:solidFill>
                  <a:srgbClr val="000000"/>
                </a:solidFill>
                <a:latin typeface="Lovelo" panose="020B0604020202020204" charset="0"/>
              </a:rPr>
              <a:t>US Equity markets</a:t>
            </a:r>
          </a:p>
        </p:txBody>
      </p:sp>
      <p:sp>
        <p:nvSpPr>
          <p:cNvPr id="4" name="AutoShape 4"/>
          <p:cNvSpPr/>
          <p:nvPr/>
        </p:nvSpPr>
        <p:spPr>
          <a:xfrm flipV="1">
            <a:off x="498674" y="880382"/>
            <a:ext cx="8115297" cy="19255"/>
          </a:xfrm>
          <a:prstGeom prst="line">
            <a:avLst/>
          </a:prstGeom>
          <a:ln w="9525" cap="flat">
            <a:solidFill>
              <a:srgbClr val="000000"/>
            </a:solidFill>
            <a:prstDash val="solid"/>
            <a:headEnd type="none" w="sm" len="sm"/>
            <a:tailEnd type="none" w="sm" len="sm"/>
          </a:ln>
        </p:spPr>
        <p:txBody>
          <a:bodyPr/>
          <a:lstStyle/>
          <a:p>
            <a:endParaRPr lang="en-US"/>
          </a:p>
        </p:txBody>
      </p:sp>
      <p:sp>
        <p:nvSpPr>
          <p:cNvPr id="8" name="AutoShape 4">
            <a:extLst>
              <a:ext uri="{FF2B5EF4-FFF2-40B4-BE49-F238E27FC236}">
                <a16:creationId xmlns:a16="http://schemas.microsoft.com/office/drawing/2014/main" id="{615F2E3D-4170-C167-891E-284D13A21385}"/>
              </a:ext>
            </a:extLst>
          </p:cNvPr>
          <p:cNvSpPr/>
          <p:nvPr/>
        </p:nvSpPr>
        <p:spPr>
          <a:xfrm flipV="1">
            <a:off x="498674" y="4570960"/>
            <a:ext cx="8115297" cy="19255"/>
          </a:xfrm>
          <a:prstGeom prst="line">
            <a:avLst/>
          </a:prstGeom>
          <a:ln w="9525" cap="flat">
            <a:solidFill>
              <a:srgbClr val="000000"/>
            </a:solidFill>
            <a:prstDash val="solid"/>
            <a:headEnd type="none" w="sm" len="sm"/>
            <a:tailEnd type="none" w="sm" len="sm"/>
          </a:ln>
        </p:spPr>
        <p:txBody>
          <a:bodyPr/>
          <a:lstStyle/>
          <a:p>
            <a:endParaRPr lang="en-US"/>
          </a:p>
        </p:txBody>
      </p:sp>
      <p:sp>
        <p:nvSpPr>
          <p:cNvPr id="11" name="Slide Number Placeholder 10">
            <a:extLst>
              <a:ext uri="{FF2B5EF4-FFF2-40B4-BE49-F238E27FC236}">
                <a16:creationId xmlns:a16="http://schemas.microsoft.com/office/drawing/2014/main" id="{C84F2CDF-7838-90E0-7ED0-2BA3F1260A60}"/>
              </a:ext>
            </a:extLst>
          </p:cNvPr>
          <p:cNvSpPr>
            <a:spLocks noGrp="1"/>
          </p:cNvSpPr>
          <p:nvPr>
            <p:ph type="sldNum" sz="quarter" idx="12"/>
          </p:nvPr>
        </p:nvSpPr>
        <p:spPr>
          <a:xfrm>
            <a:off x="8192885" y="4746073"/>
            <a:ext cx="436761" cy="182563"/>
          </a:xfrm>
        </p:spPr>
        <p:txBody>
          <a:bodyPr/>
          <a:lstStyle/>
          <a:p>
            <a:fld id="{B6F15528-21DE-4FAA-801E-634DDDAF4B2B}" type="slidenum">
              <a:rPr lang="en-US" sz="900">
                <a:solidFill>
                  <a:schemeClr val="tx1"/>
                </a:solidFill>
                <a:latin typeface="Lato" panose="020F0502020204030203" pitchFamily="34" charset="0"/>
                <a:ea typeface="Lato" panose="020F0502020204030203" pitchFamily="34" charset="0"/>
                <a:cs typeface="Lato" panose="020F0502020204030203" pitchFamily="34" charset="0"/>
              </a:rPr>
              <a:pPr/>
              <a:t>11</a:t>
            </a:fld>
            <a:endParaRPr lang="en-US" sz="900" dirty="0">
              <a:solidFill>
                <a:schemeClr val="tx1"/>
              </a:solidFill>
              <a:latin typeface="Lato" panose="020F0502020204030203" pitchFamily="34" charset="0"/>
              <a:ea typeface="Lato" panose="020F0502020204030203" pitchFamily="34" charset="0"/>
              <a:cs typeface="Lato" panose="020F0502020204030203" pitchFamily="34" charset="0"/>
            </a:endParaRPr>
          </a:p>
        </p:txBody>
      </p:sp>
      <p:sp>
        <p:nvSpPr>
          <p:cNvPr id="7" name="TextBox 6">
            <a:extLst>
              <a:ext uri="{FF2B5EF4-FFF2-40B4-BE49-F238E27FC236}">
                <a16:creationId xmlns:a16="http://schemas.microsoft.com/office/drawing/2014/main" id="{4497F24B-1729-CB96-DF52-DB389A50CAE8}"/>
              </a:ext>
            </a:extLst>
          </p:cNvPr>
          <p:cNvSpPr txBox="1"/>
          <p:nvPr/>
        </p:nvSpPr>
        <p:spPr>
          <a:xfrm>
            <a:off x="498673" y="938540"/>
            <a:ext cx="8115297" cy="261610"/>
          </a:xfrm>
          <a:prstGeom prst="rect">
            <a:avLst/>
          </a:prstGeom>
          <a:noFill/>
        </p:spPr>
        <p:txBody>
          <a:bodyPr wrap="square" rtlCol="0">
            <a:spAutoFit/>
          </a:bodyPr>
          <a:lstStyle/>
          <a:p>
            <a:pPr algn="ctr"/>
            <a:r>
              <a:rPr lang="en-US" sz="1050" b="1" dirty="0"/>
              <a:t>US Earnings Monitor (Q1 2024, 2/16/24 to 05/15/24)</a:t>
            </a:r>
          </a:p>
        </p:txBody>
      </p:sp>
      <p:sp>
        <p:nvSpPr>
          <p:cNvPr id="13" name="TextBox 12">
            <a:extLst>
              <a:ext uri="{FF2B5EF4-FFF2-40B4-BE49-F238E27FC236}">
                <a16:creationId xmlns:a16="http://schemas.microsoft.com/office/drawing/2014/main" id="{C89ED98F-7409-1B1F-35A0-813601B9D5D5}"/>
              </a:ext>
            </a:extLst>
          </p:cNvPr>
          <p:cNvSpPr txBox="1"/>
          <p:nvPr/>
        </p:nvSpPr>
        <p:spPr>
          <a:xfrm>
            <a:off x="498674" y="4590215"/>
            <a:ext cx="5638800" cy="215444"/>
          </a:xfrm>
          <a:prstGeom prst="rect">
            <a:avLst/>
          </a:prstGeom>
          <a:noFill/>
        </p:spPr>
        <p:txBody>
          <a:bodyPr wrap="square" rtlCol="0">
            <a:spAutoFit/>
          </a:bodyPr>
          <a:lstStyle/>
          <a:p>
            <a:r>
              <a:rPr lang="en-US" sz="800" dirty="0"/>
              <a:t>Source:  Bloomberg, Modelist</a:t>
            </a:r>
          </a:p>
        </p:txBody>
      </p:sp>
      <p:pic>
        <p:nvPicPr>
          <p:cNvPr id="2" name="Picture 1">
            <a:extLst>
              <a:ext uri="{FF2B5EF4-FFF2-40B4-BE49-F238E27FC236}">
                <a16:creationId xmlns:a16="http://schemas.microsoft.com/office/drawing/2014/main" id="{A4171045-2B94-E232-9507-4E098F95127B}"/>
              </a:ext>
            </a:extLst>
          </p:cNvPr>
          <p:cNvPicPr/>
          <p:nvPr/>
        </p:nvPicPr>
        <p:blipFill>
          <a:blip r:embed="rId2"/>
          <a:stretch>
            <a:fillRect/>
          </a:stretch>
        </p:blipFill>
        <p:spPr>
          <a:xfrm>
            <a:off x="6685158" y="534627"/>
            <a:ext cx="1933575" cy="200025"/>
          </a:xfrm>
          <a:prstGeom prst="rect">
            <a:avLst/>
          </a:prstGeom>
        </p:spPr>
      </p:pic>
      <p:sp>
        <p:nvSpPr>
          <p:cNvPr id="20" name="TextBox 19">
            <a:extLst>
              <a:ext uri="{FF2B5EF4-FFF2-40B4-BE49-F238E27FC236}">
                <a16:creationId xmlns:a16="http://schemas.microsoft.com/office/drawing/2014/main" id="{D3351901-ACD3-4964-CAB4-437766754FB0}"/>
              </a:ext>
            </a:extLst>
          </p:cNvPr>
          <p:cNvSpPr txBox="1"/>
          <p:nvPr/>
        </p:nvSpPr>
        <p:spPr>
          <a:xfrm>
            <a:off x="401737" y="1289506"/>
            <a:ext cx="4073326" cy="215444"/>
          </a:xfrm>
          <a:prstGeom prst="rect">
            <a:avLst/>
          </a:prstGeom>
          <a:noFill/>
        </p:spPr>
        <p:txBody>
          <a:bodyPr wrap="square" rtlCol="0">
            <a:spAutoFit/>
          </a:bodyPr>
          <a:lstStyle/>
          <a:p>
            <a:pPr algn="ctr"/>
            <a:r>
              <a:rPr lang="en-US" sz="800" b="1" dirty="0">
                <a:solidFill>
                  <a:schemeClr val="tx2"/>
                </a:solidFill>
              </a:rPr>
              <a:t>Sales Surprise (</a:t>
            </a:r>
            <a:r>
              <a:rPr lang="en-US" sz="800" b="1" dirty="0">
                <a:solidFill>
                  <a:schemeClr val="accent3"/>
                </a:solidFill>
              </a:rPr>
              <a:t>Positive</a:t>
            </a:r>
            <a:r>
              <a:rPr lang="en-US" sz="800" b="1" dirty="0">
                <a:solidFill>
                  <a:schemeClr val="tx2"/>
                </a:solidFill>
              </a:rPr>
              <a:t>, </a:t>
            </a:r>
            <a:r>
              <a:rPr lang="en-US" sz="800" b="1" dirty="0">
                <a:solidFill>
                  <a:schemeClr val="bg1">
                    <a:lumMod val="65000"/>
                  </a:schemeClr>
                </a:solidFill>
              </a:rPr>
              <a:t>Inline</a:t>
            </a:r>
            <a:r>
              <a:rPr lang="en-US" sz="800" b="1" dirty="0">
                <a:solidFill>
                  <a:schemeClr val="tx2"/>
                </a:solidFill>
              </a:rPr>
              <a:t>, </a:t>
            </a:r>
            <a:r>
              <a:rPr lang="en-US" sz="800" b="1" dirty="0">
                <a:solidFill>
                  <a:schemeClr val="accent4"/>
                </a:solidFill>
              </a:rPr>
              <a:t>Negative</a:t>
            </a:r>
            <a:r>
              <a:rPr lang="en-US" sz="800" b="1" dirty="0">
                <a:solidFill>
                  <a:schemeClr val="tx2"/>
                </a:solidFill>
              </a:rPr>
              <a:t>)</a:t>
            </a:r>
            <a:endParaRPr lang="en-US" sz="800" dirty="0"/>
          </a:p>
        </p:txBody>
      </p:sp>
      <p:sp>
        <p:nvSpPr>
          <p:cNvPr id="21" name="TextBox 20">
            <a:extLst>
              <a:ext uri="{FF2B5EF4-FFF2-40B4-BE49-F238E27FC236}">
                <a16:creationId xmlns:a16="http://schemas.microsoft.com/office/drawing/2014/main" id="{848AEF3F-8585-8E81-A167-11807A801A0F}"/>
              </a:ext>
            </a:extLst>
          </p:cNvPr>
          <p:cNvSpPr txBox="1"/>
          <p:nvPr/>
        </p:nvSpPr>
        <p:spPr>
          <a:xfrm>
            <a:off x="4668937" y="1280206"/>
            <a:ext cx="4073326" cy="215444"/>
          </a:xfrm>
          <a:prstGeom prst="rect">
            <a:avLst/>
          </a:prstGeom>
          <a:noFill/>
        </p:spPr>
        <p:txBody>
          <a:bodyPr wrap="square" rtlCol="0">
            <a:spAutoFit/>
          </a:bodyPr>
          <a:lstStyle/>
          <a:p>
            <a:pPr algn="ctr"/>
            <a:r>
              <a:rPr lang="en-US" sz="800" b="1" dirty="0">
                <a:solidFill>
                  <a:schemeClr val="tx2"/>
                </a:solidFill>
              </a:rPr>
              <a:t>Earnings Surprise (</a:t>
            </a:r>
            <a:r>
              <a:rPr lang="en-US" sz="800" b="1" dirty="0">
                <a:solidFill>
                  <a:schemeClr val="accent3"/>
                </a:solidFill>
              </a:rPr>
              <a:t>Positive</a:t>
            </a:r>
            <a:r>
              <a:rPr lang="en-US" sz="800" b="1" dirty="0">
                <a:solidFill>
                  <a:schemeClr val="tx2"/>
                </a:solidFill>
              </a:rPr>
              <a:t>, </a:t>
            </a:r>
            <a:r>
              <a:rPr lang="en-US" sz="800" b="1" dirty="0">
                <a:solidFill>
                  <a:schemeClr val="bg1">
                    <a:lumMod val="65000"/>
                  </a:schemeClr>
                </a:solidFill>
              </a:rPr>
              <a:t>Inline</a:t>
            </a:r>
            <a:r>
              <a:rPr lang="en-US" sz="800" b="1" dirty="0">
                <a:solidFill>
                  <a:schemeClr val="tx2"/>
                </a:solidFill>
              </a:rPr>
              <a:t>, </a:t>
            </a:r>
            <a:r>
              <a:rPr lang="en-US" sz="800" b="1" dirty="0">
                <a:solidFill>
                  <a:schemeClr val="accent4"/>
                </a:solidFill>
              </a:rPr>
              <a:t>Negative</a:t>
            </a:r>
            <a:r>
              <a:rPr lang="en-US" sz="800" b="1" dirty="0">
                <a:solidFill>
                  <a:schemeClr val="tx2"/>
                </a:solidFill>
              </a:rPr>
              <a:t>)</a:t>
            </a:r>
            <a:endParaRPr lang="en-US" sz="800" dirty="0"/>
          </a:p>
        </p:txBody>
      </p:sp>
      <p:sp>
        <p:nvSpPr>
          <p:cNvPr id="22" name="TextBox 21">
            <a:extLst>
              <a:ext uri="{FF2B5EF4-FFF2-40B4-BE49-F238E27FC236}">
                <a16:creationId xmlns:a16="http://schemas.microsoft.com/office/drawing/2014/main" id="{E8BAF170-B86A-9C0C-8020-9EA13463073E}"/>
              </a:ext>
            </a:extLst>
          </p:cNvPr>
          <p:cNvSpPr txBox="1"/>
          <p:nvPr/>
        </p:nvSpPr>
        <p:spPr>
          <a:xfrm>
            <a:off x="401737" y="4259364"/>
            <a:ext cx="4073326" cy="215444"/>
          </a:xfrm>
          <a:prstGeom prst="rect">
            <a:avLst/>
          </a:prstGeom>
          <a:noFill/>
        </p:spPr>
        <p:txBody>
          <a:bodyPr wrap="square" rtlCol="0">
            <a:spAutoFit/>
          </a:bodyPr>
          <a:lstStyle/>
          <a:p>
            <a:pPr algn="ctr"/>
            <a:r>
              <a:rPr lang="en-US" sz="800" b="1" dirty="0">
                <a:solidFill>
                  <a:schemeClr val="tx2"/>
                </a:solidFill>
              </a:rPr>
              <a:t>Average Sales Surprise</a:t>
            </a:r>
            <a:endParaRPr lang="en-US" sz="800" dirty="0"/>
          </a:p>
        </p:txBody>
      </p:sp>
      <p:sp>
        <p:nvSpPr>
          <p:cNvPr id="24" name="TextBox 23">
            <a:extLst>
              <a:ext uri="{FF2B5EF4-FFF2-40B4-BE49-F238E27FC236}">
                <a16:creationId xmlns:a16="http://schemas.microsoft.com/office/drawing/2014/main" id="{D579365D-C141-0AB2-8CB1-A0BABA99355C}"/>
              </a:ext>
            </a:extLst>
          </p:cNvPr>
          <p:cNvSpPr txBox="1"/>
          <p:nvPr/>
        </p:nvSpPr>
        <p:spPr>
          <a:xfrm>
            <a:off x="4668937" y="4259364"/>
            <a:ext cx="4073326" cy="215444"/>
          </a:xfrm>
          <a:prstGeom prst="rect">
            <a:avLst/>
          </a:prstGeom>
          <a:noFill/>
        </p:spPr>
        <p:txBody>
          <a:bodyPr wrap="square" rtlCol="0">
            <a:spAutoFit/>
          </a:bodyPr>
          <a:lstStyle/>
          <a:p>
            <a:pPr algn="ctr"/>
            <a:r>
              <a:rPr lang="en-US" sz="800" b="1" dirty="0">
                <a:solidFill>
                  <a:schemeClr val="tx2"/>
                </a:solidFill>
              </a:rPr>
              <a:t>Average Earnings Surprise</a:t>
            </a:r>
            <a:endParaRPr lang="en-US" sz="800" dirty="0"/>
          </a:p>
        </p:txBody>
      </p:sp>
      <p:pic>
        <p:nvPicPr>
          <p:cNvPr id="6" name="Picture 5">
            <a:extLst>
              <a:ext uri="{FF2B5EF4-FFF2-40B4-BE49-F238E27FC236}">
                <a16:creationId xmlns:a16="http://schemas.microsoft.com/office/drawing/2014/main" id="{81778D77-CD1C-A2F4-4FAE-16E1E6D8E363}"/>
              </a:ext>
            </a:extLst>
          </p:cNvPr>
          <p:cNvPicPr/>
          <p:nvPr/>
        </p:nvPicPr>
        <p:blipFill>
          <a:blip r:embed="rId3"/>
          <a:stretch>
            <a:fillRect/>
          </a:stretch>
        </p:blipFill>
        <p:spPr>
          <a:xfrm>
            <a:off x="381000" y="1476600"/>
            <a:ext cx="4114800" cy="1828800"/>
          </a:xfrm>
          <a:prstGeom prst="rect">
            <a:avLst/>
          </a:prstGeom>
        </p:spPr>
      </p:pic>
      <p:pic>
        <p:nvPicPr>
          <p:cNvPr id="9" name="Picture 8">
            <a:extLst>
              <a:ext uri="{FF2B5EF4-FFF2-40B4-BE49-F238E27FC236}">
                <a16:creationId xmlns:a16="http://schemas.microsoft.com/office/drawing/2014/main" id="{67D456AA-F43F-57D6-AB64-009F44F7FA41}"/>
              </a:ext>
            </a:extLst>
          </p:cNvPr>
          <p:cNvPicPr/>
          <p:nvPr/>
        </p:nvPicPr>
        <p:blipFill>
          <a:blip r:embed="rId4"/>
          <a:stretch>
            <a:fillRect/>
          </a:stretch>
        </p:blipFill>
        <p:spPr>
          <a:xfrm>
            <a:off x="4582633" y="1504950"/>
            <a:ext cx="4114800" cy="1828800"/>
          </a:xfrm>
          <a:prstGeom prst="rect">
            <a:avLst/>
          </a:prstGeom>
        </p:spPr>
      </p:pic>
      <p:pic>
        <p:nvPicPr>
          <p:cNvPr id="12" name="Picture 11">
            <a:extLst>
              <a:ext uri="{FF2B5EF4-FFF2-40B4-BE49-F238E27FC236}">
                <a16:creationId xmlns:a16="http://schemas.microsoft.com/office/drawing/2014/main" id="{E1798201-E83E-92B7-5D58-86394D9E03BB}"/>
              </a:ext>
            </a:extLst>
          </p:cNvPr>
          <p:cNvPicPr/>
          <p:nvPr/>
        </p:nvPicPr>
        <p:blipFill>
          <a:blip r:embed="rId5"/>
          <a:stretch>
            <a:fillRect/>
          </a:stretch>
        </p:blipFill>
        <p:spPr>
          <a:xfrm>
            <a:off x="381000" y="3232222"/>
            <a:ext cx="4114800" cy="1038225"/>
          </a:xfrm>
          <a:prstGeom prst="rect">
            <a:avLst/>
          </a:prstGeom>
        </p:spPr>
      </p:pic>
      <p:pic>
        <p:nvPicPr>
          <p:cNvPr id="14" name="Picture 13">
            <a:extLst>
              <a:ext uri="{FF2B5EF4-FFF2-40B4-BE49-F238E27FC236}">
                <a16:creationId xmlns:a16="http://schemas.microsoft.com/office/drawing/2014/main" id="{FAC5FFDF-075B-2DF8-635F-9B71C42065DD}"/>
              </a:ext>
            </a:extLst>
          </p:cNvPr>
          <p:cNvPicPr/>
          <p:nvPr/>
        </p:nvPicPr>
        <p:blipFill>
          <a:blip r:embed="rId6"/>
          <a:stretch>
            <a:fillRect/>
          </a:stretch>
        </p:blipFill>
        <p:spPr>
          <a:xfrm>
            <a:off x="4582633" y="3232222"/>
            <a:ext cx="4114800" cy="1038225"/>
          </a:xfrm>
          <a:prstGeom prst="rect">
            <a:avLst/>
          </a:prstGeom>
        </p:spPr>
      </p:pic>
    </p:spTree>
    <p:extLst>
      <p:ext uri="{BB962C8B-B14F-4D97-AF65-F5344CB8AC3E}">
        <p14:creationId xmlns:p14="http://schemas.microsoft.com/office/powerpoint/2010/main" val="87428038"/>
      </p:ext>
    </p:extLst>
  </p:cSld>
  <p:clrMapOvr>
    <a:masterClrMapping/>
  </p:clrMapOvr>
  <p:transition spd="slow">
    <p:cove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p:nvPr/>
        </p:nvSpPr>
        <p:spPr>
          <a:xfrm>
            <a:off x="498674" y="471488"/>
            <a:ext cx="8115300" cy="317459"/>
          </a:xfrm>
          <a:prstGeom prst="rect">
            <a:avLst/>
          </a:prstGeom>
        </p:spPr>
        <p:txBody>
          <a:bodyPr lIns="0" tIns="0" rIns="0" bIns="0" rtlCol="0" anchor="t">
            <a:spAutoFit/>
          </a:bodyPr>
          <a:lstStyle/>
          <a:p>
            <a:pPr>
              <a:lnSpc>
                <a:spcPts val="2600"/>
              </a:lnSpc>
              <a:spcBef>
                <a:spcPct val="0"/>
              </a:spcBef>
            </a:pPr>
            <a:r>
              <a:rPr lang="en-US" sz="1857" dirty="0">
                <a:solidFill>
                  <a:srgbClr val="000000"/>
                </a:solidFill>
                <a:latin typeface="Lovelo" panose="020B0604020202020204" charset="0"/>
              </a:rPr>
              <a:t>US Equity markets</a:t>
            </a:r>
          </a:p>
        </p:txBody>
      </p:sp>
      <p:sp>
        <p:nvSpPr>
          <p:cNvPr id="4" name="AutoShape 4"/>
          <p:cNvSpPr/>
          <p:nvPr/>
        </p:nvSpPr>
        <p:spPr>
          <a:xfrm flipV="1">
            <a:off x="498674" y="880382"/>
            <a:ext cx="8115297" cy="19255"/>
          </a:xfrm>
          <a:prstGeom prst="line">
            <a:avLst/>
          </a:prstGeom>
          <a:ln w="9525" cap="flat">
            <a:solidFill>
              <a:srgbClr val="000000"/>
            </a:solidFill>
            <a:prstDash val="solid"/>
            <a:headEnd type="none" w="sm" len="sm"/>
            <a:tailEnd type="none" w="sm" len="sm"/>
          </a:ln>
        </p:spPr>
        <p:txBody>
          <a:bodyPr/>
          <a:lstStyle/>
          <a:p>
            <a:endParaRPr lang="en-US"/>
          </a:p>
        </p:txBody>
      </p:sp>
      <p:sp>
        <p:nvSpPr>
          <p:cNvPr id="8" name="AutoShape 4">
            <a:extLst>
              <a:ext uri="{FF2B5EF4-FFF2-40B4-BE49-F238E27FC236}">
                <a16:creationId xmlns:a16="http://schemas.microsoft.com/office/drawing/2014/main" id="{615F2E3D-4170-C167-891E-284D13A21385}"/>
              </a:ext>
            </a:extLst>
          </p:cNvPr>
          <p:cNvSpPr/>
          <p:nvPr/>
        </p:nvSpPr>
        <p:spPr>
          <a:xfrm flipV="1">
            <a:off x="498674" y="4570960"/>
            <a:ext cx="8115297" cy="19255"/>
          </a:xfrm>
          <a:prstGeom prst="line">
            <a:avLst/>
          </a:prstGeom>
          <a:ln w="9525" cap="flat">
            <a:solidFill>
              <a:srgbClr val="000000"/>
            </a:solidFill>
            <a:prstDash val="solid"/>
            <a:headEnd type="none" w="sm" len="sm"/>
            <a:tailEnd type="none" w="sm" len="sm"/>
          </a:ln>
        </p:spPr>
        <p:txBody>
          <a:bodyPr/>
          <a:lstStyle/>
          <a:p>
            <a:endParaRPr lang="en-US"/>
          </a:p>
        </p:txBody>
      </p:sp>
      <p:pic>
        <p:nvPicPr>
          <p:cNvPr id="10" name="Picture 9" descr="A black text on a white background&#10;&#10;Description automatically generated">
            <a:extLst>
              <a:ext uri="{FF2B5EF4-FFF2-40B4-BE49-F238E27FC236}">
                <a16:creationId xmlns:a16="http://schemas.microsoft.com/office/drawing/2014/main" id="{A8B7339E-0DA1-3AFE-F16D-EA0DC9FC9AE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96101" y="4708767"/>
            <a:ext cx="1285875" cy="257175"/>
          </a:xfrm>
          <a:prstGeom prst="rect">
            <a:avLst/>
          </a:prstGeom>
        </p:spPr>
      </p:pic>
      <p:sp>
        <p:nvSpPr>
          <p:cNvPr id="11" name="Slide Number Placeholder 10">
            <a:extLst>
              <a:ext uri="{FF2B5EF4-FFF2-40B4-BE49-F238E27FC236}">
                <a16:creationId xmlns:a16="http://schemas.microsoft.com/office/drawing/2014/main" id="{C84F2CDF-7838-90E0-7ED0-2BA3F1260A60}"/>
              </a:ext>
            </a:extLst>
          </p:cNvPr>
          <p:cNvSpPr>
            <a:spLocks noGrp="1"/>
          </p:cNvSpPr>
          <p:nvPr>
            <p:ph type="sldNum" sz="quarter" idx="12"/>
          </p:nvPr>
        </p:nvSpPr>
        <p:spPr>
          <a:xfrm>
            <a:off x="8192885" y="4746073"/>
            <a:ext cx="436761" cy="182563"/>
          </a:xfrm>
        </p:spPr>
        <p:txBody>
          <a:bodyPr/>
          <a:lstStyle/>
          <a:p>
            <a:fld id="{B6F15528-21DE-4FAA-801E-634DDDAF4B2B}" type="slidenum">
              <a:rPr lang="en-US" sz="900">
                <a:solidFill>
                  <a:schemeClr val="tx1"/>
                </a:solidFill>
                <a:latin typeface="Lato" panose="020F0502020204030203" pitchFamily="34" charset="0"/>
                <a:ea typeface="Lato" panose="020F0502020204030203" pitchFamily="34" charset="0"/>
                <a:cs typeface="Lato" panose="020F0502020204030203" pitchFamily="34" charset="0"/>
              </a:rPr>
              <a:pPr/>
              <a:t>12</a:t>
            </a:fld>
            <a:endParaRPr lang="en-US" sz="900" dirty="0">
              <a:solidFill>
                <a:schemeClr val="tx1"/>
              </a:solidFill>
              <a:latin typeface="Lato" panose="020F0502020204030203" pitchFamily="34" charset="0"/>
              <a:ea typeface="Lato" panose="020F0502020204030203" pitchFamily="34" charset="0"/>
              <a:cs typeface="Lato" panose="020F0502020204030203" pitchFamily="34" charset="0"/>
            </a:endParaRPr>
          </a:p>
        </p:txBody>
      </p:sp>
      <p:sp>
        <p:nvSpPr>
          <p:cNvPr id="7" name="TextBox 6">
            <a:extLst>
              <a:ext uri="{FF2B5EF4-FFF2-40B4-BE49-F238E27FC236}">
                <a16:creationId xmlns:a16="http://schemas.microsoft.com/office/drawing/2014/main" id="{4497F24B-1729-CB96-DF52-DB389A50CAE8}"/>
              </a:ext>
            </a:extLst>
          </p:cNvPr>
          <p:cNvSpPr txBox="1"/>
          <p:nvPr/>
        </p:nvSpPr>
        <p:spPr>
          <a:xfrm>
            <a:off x="498674" y="1018596"/>
            <a:ext cx="7040364" cy="261610"/>
          </a:xfrm>
          <a:prstGeom prst="rect">
            <a:avLst/>
          </a:prstGeom>
          <a:noFill/>
        </p:spPr>
        <p:txBody>
          <a:bodyPr wrap="square" rtlCol="0">
            <a:spAutoFit/>
          </a:bodyPr>
          <a:lstStyle/>
          <a:p>
            <a:r>
              <a:rPr lang="en-US" sz="1050" dirty="0"/>
              <a:t>US Style Box Total Return (%)</a:t>
            </a:r>
          </a:p>
        </p:txBody>
      </p:sp>
      <p:sp>
        <p:nvSpPr>
          <p:cNvPr id="13" name="TextBox 12">
            <a:extLst>
              <a:ext uri="{FF2B5EF4-FFF2-40B4-BE49-F238E27FC236}">
                <a16:creationId xmlns:a16="http://schemas.microsoft.com/office/drawing/2014/main" id="{C89ED98F-7409-1B1F-35A0-813601B9D5D5}"/>
              </a:ext>
            </a:extLst>
          </p:cNvPr>
          <p:cNvSpPr txBox="1"/>
          <p:nvPr/>
        </p:nvSpPr>
        <p:spPr>
          <a:xfrm>
            <a:off x="498674" y="4590215"/>
            <a:ext cx="5638800" cy="338554"/>
          </a:xfrm>
          <a:prstGeom prst="rect">
            <a:avLst/>
          </a:prstGeom>
          <a:noFill/>
        </p:spPr>
        <p:txBody>
          <a:bodyPr wrap="square" rtlCol="0">
            <a:spAutoFit/>
          </a:bodyPr>
          <a:lstStyle/>
          <a:p>
            <a:r>
              <a:rPr lang="en-US" sz="800" dirty="0"/>
              <a:t>Source:  Bloomberg, Modelist</a:t>
            </a:r>
          </a:p>
          <a:p>
            <a:r>
              <a:rPr lang="en-US" sz="800" dirty="0"/>
              <a:t>Returns greater than 1-year are annualized. </a:t>
            </a:r>
          </a:p>
        </p:txBody>
      </p:sp>
      <p:pic>
        <p:nvPicPr>
          <p:cNvPr id="6" name="Picture 5">
            <a:extLst>
              <a:ext uri="{FF2B5EF4-FFF2-40B4-BE49-F238E27FC236}">
                <a16:creationId xmlns:a16="http://schemas.microsoft.com/office/drawing/2014/main" id="{0A54114A-B271-B8EE-6280-9287136A70D5}"/>
              </a:ext>
            </a:extLst>
          </p:cNvPr>
          <p:cNvPicPr/>
          <p:nvPr/>
        </p:nvPicPr>
        <p:blipFill>
          <a:blip r:embed="rId3"/>
          <a:stretch>
            <a:fillRect/>
          </a:stretch>
        </p:blipFill>
        <p:spPr>
          <a:xfrm>
            <a:off x="1079500" y="1254125"/>
            <a:ext cx="6986588" cy="1636713"/>
          </a:xfrm>
          <a:prstGeom prst="rect">
            <a:avLst/>
          </a:prstGeom>
        </p:spPr>
      </p:pic>
      <p:pic>
        <p:nvPicPr>
          <p:cNvPr id="9" name="Picture 8">
            <a:extLst>
              <a:ext uri="{FF2B5EF4-FFF2-40B4-BE49-F238E27FC236}">
                <a16:creationId xmlns:a16="http://schemas.microsoft.com/office/drawing/2014/main" id="{D2C07239-0AD0-B108-7A95-5C9D469D4F94}"/>
              </a:ext>
            </a:extLst>
          </p:cNvPr>
          <p:cNvPicPr/>
          <p:nvPr/>
        </p:nvPicPr>
        <p:blipFill>
          <a:blip r:embed="rId4"/>
          <a:stretch>
            <a:fillRect/>
          </a:stretch>
        </p:blipFill>
        <p:spPr>
          <a:xfrm>
            <a:off x="6684963" y="534988"/>
            <a:ext cx="1933575" cy="200025"/>
          </a:xfrm>
          <a:prstGeom prst="rect">
            <a:avLst/>
          </a:prstGeom>
        </p:spPr>
      </p:pic>
      <p:pic>
        <p:nvPicPr>
          <p:cNvPr id="16" name="Picture 15">
            <a:extLst>
              <a:ext uri="{FF2B5EF4-FFF2-40B4-BE49-F238E27FC236}">
                <a16:creationId xmlns:a16="http://schemas.microsoft.com/office/drawing/2014/main" id="{79EBEEC3-5753-7BBF-11B0-36137A65B219}"/>
              </a:ext>
            </a:extLst>
          </p:cNvPr>
          <p:cNvPicPr/>
          <p:nvPr/>
        </p:nvPicPr>
        <p:blipFill>
          <a:blip r:embed="rId5"/>
          <a:stretch>
            <a:fillRect/>
          </a:stretch>
        </p:blipFill>
        <p:spPr>
          <a:xfrm>
            <a:off x="3810000" y="3111500"/>
            <a:ext cx="1958975" cy="1273175"/>
          </a:xfrm>
          <a:prstGeom prst="rect">
            <a:avLst/>
          </a:prstGeom>
        </p:spPr>
      </p:pic>
      <p:pic>
        <p:nvPicPr>
          <p:cNvPr id="17" name="Picture 16">
            <a:extLst>
              <a:ext uri="{FF2B5EF4-FFF2-40B4-BE49-F238E27FC236}">
                <a16:creationId xmlns:a16="http://schemas.microsoft.com/office/drawing/2014/main" id="{20912554-31FB-9201-74EF-CE21046B9C10}"/>
              </a:ext>
            </a:extLst>
          </p:cNvPr>
          <p:cNvPicPr/>
          <p:nvPr/>
        </p:nvPicPr>
        <p:blipFill>
          <a:blip r:embed="rId6"/>
          <a:stretch>
            <a:fillRect/>
          </a:stretch>
        </p:blipFill>
        <p:spPr>
          <a:xfrm>
            <a:off x="5867400" y="3111500"/>
            <a:ext cx="1958975" cy="1273175"/>
          </a:xfrm>
          <a:prstGeom prst="rect">
            <a:avLst/>
          </a:prstGeom>
        </p:spPr>
      </p:pic>
      <p:pic>
        <p:nvPicPr>
          <p:cNvPr id="18" name="Picture 17">
            <a:extLst>
              <a:ext uri="{FF2B5EF4-FFF2-40B4-BE49-F238E27FC236}">
                <a16:creationId xmlns:a16="http://schemas.microsoft.com/office/drawing/2014/main" id="{5D0CADB7-A77D-AE30-5A59-E2E86B0A350C}"/>
              </a:ext>
            </a:extLst>
          </p:cNvPr>
          <p:cNvPicPr/>
          <p:nvPr/>
        </p:nvPicPr>
        <p:blipFill>
          <a:blip r:embed="rId7"/>
          <a:stretch>
            <a:fillRect/>
          </a:stretch>
        </p:blipFill>
        <p:spPr>
          <a:xfrm>
            <a:off x="1752600" y="3127375"/>
            <a:ext cx="1958975" cy="1273175"/>
          </a:xfrm>
          <a:prstGeom prst="rect">
            <a:avLst/>
          </a:prstGeom>
        </p:spPr>
      </p:pic>
    </p:spTree>
    <p:extLst>
      <p:ext uri="{BB962C8B-B14F-4D97-AF65-F5344CB8AC3E}">
        <p14:creationId xmlns:p14="http://schemas.microsoft.com/office/powerpoint/2010/main" val="57606851"/>
      </p:ext>
    </p:extLst>
  </p:cSld>
  <p:clrMapOvr>
    <a:masterClrMapping/>
  </p:clrMapOvr>
  <p:transition spd="slow">
    <p:cove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p:nvPr/>
        </p:nvSpPr>
        <p:spPr>
          <a:xfrm>
            <a:off x="498674" y="471488"/>
            <a:ext cx="8115300" cy="317459"/>
          </a:xfrm>
          <a:prstGeom prst="rect">
            <a:avLst/>
          </a:prstGeom>
        </p:spPr>
        <p:txBody>
          <a:bodyPr lIns="0" tIns="0" rIns="0" bIns="0" rtlCol="0" anchor="t">
            <a:spAutoFit/>
          </a:bodyPr>
          <a:lstStyle/>
          <a:p>
            <a:pPr>
              <a:lnSpc>
                <a:spcPts val="2600"/>
              </a:lnSpc>
              <a:spcBef>
                <a:spcPct val="0"/>
              </a:spcBef>
            </a:pPr>
            <a:r>
              <a:rPr lang="en-US" sz="1857" dirty="0">
                <a:solidFill>
                  <a:srgbClr val="000000"/>
                </a:solidFill>
                <a:latin typeface="Lovelo" panose="020B0604020202020204" charset="0"/>
              </a:rPr>
              <a:t>US Equity markets</a:t>
            </a:r>
          </a:p>
        </p:txBody>
      </p:sp>
      <p:sp>
        <p:nvSpPr>
          <p:cNvPr id="4" name="AutoShape 4"/>
          <p:cNvSpPr/>
          <p:nvPr/>
        </p:nvSpPr>
        <p:spPr>
          <a:xfrm flipV="1">
            <a:off x="498674" y="880382"/>
            <a:ext cx="8115297" cy="19255"/>
          </a:xfrm>
          <a:prstGeom prst="line">
            <a:avLst/>
          </a:prstGeom>
          <a:ln w="9525" cap="flat">
            <a:solidFill>
              <a:srgbClr val="000000"/>
            </a:solidFill>
            <a:prstDash val="solid"/>
            <a:headEnd type="none" w="sm" len="sm"/>
            <a:tailEnd type="none" w="sm" len="sm"/>
          </a:ln>
        </p:spPr>
        <p:txBody>
          <a:bodyPr/>
          <a:lstStyle/>
          <a:p>
            <a:endParaRPr lang="en-US"/>
          </a:p>
        </p:txBody>
      </p:sp>
      <p:sp>
        <p:nvSpPr>
          <p:cNvPr id="8" name="AutoShape 4">
            <a:extLst>
              <a:ext uri="{FF2B5EF4-FFF2-40B4-BE49-F238E27FC236}">
                <a16:creationId xmlns:a16="http://schemas.microsoft.com/office/drawing/2014/main" id="{615F2E3D-4170-C167-891E-284D13A21385}"/>
              </a:ext>
            </a:extLst>
          </p:cNvPr>
          <p:cNvSpPr/>
          <p:nvPr/>
        </p:nvSpPr>
        <p:spPr>
          <a:xfrm flipV="1">
            <a:off x="498674" y="4570960"/>
            <a:ext cx="8115297" cy="19255"/>
          </a:xfrm>
          <a:prstGeom prst="line">
            <a:avLst/>
          </a:prstGeom>
          <a:ln w="9525" cap="flat">
            <a:solidFill>
              <a:srgbClr val="000000"/>
            </a:solidFill>
            <a:prstDash val="solid"/>
            <a:headEnd type="none" w="sm" len="sm"/>
            <a:tailEnd type="none" w="sm" len="sm"/>
          </a:ln>
        </p:spPr>
        <p:txBody>
          <a:bodyPr/>
          <a:lstStyle/>
          <a:p>
            <a:endParaRPr lang="en-US"/>
          </a:p>
        </p:txBody>
      </p:sp>
      <p:pic>
        <p:nvPicPr>
          <p:cNvPr id="10" name="Picture 9" descr="A black text on a white background&#10;&#10;Description automatically generated">
            <a:extLst>
              <a:ext uri="{FF2B5EF4-FFF2-40B4-BE49-F238E27FC236}">
                <a16:creationId xmlns:a16="http://schemas.microsoft.com/office/drawing/2014/main" id="{A8B7339E-0DA1-3AFE-F16D-EA0DC9FC9AE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96101" y="4708767"/>
            <a:ext cx="1285875" cy="257175"/>
          </a:xfrm>
          <a:prstGeom prst="rect">
            <a:avLst/>
          </a:prstGeom>
        </p:spPr>
      </p:pic>
      <p:sp>
        <p:nvSpPr>
          <p:cNvPr id="11" name="Slide Number Placeholder 10">
            <a:extLst>
              <a:ext uri="{FF2B5EF4-FFF2-40B4-BE49-F238E27FC236}">
                <a16:creationId xmlns:a16="http://schemas.microsoft.com/office/drawing/2014/main" id="{C84F2CDF-7838-90E0-7ED0-2BA3F1260A60}"/>
              </a:ext>
            </a:extLst>
          </p:cNvPr>
          <p:cNvSpPr>
            <a:spLocks noGrp="1"/>
          </p:cNvSpPr>
          <p:nvPr>
            <p:ph type="sldNum" sz="quarter" idx="12"/>
          </p:nvPr>
        </p:nvSpPr>
        <p:spPr>
          <a:xfrm>
            <a:off x="8192885" y="4746073"/>
            <a:ext cx="436761" cy="182563"/>
          </a:xfrm>
        </p:spPr>
        <p:txBody>
          <a:bodyPr/>
          <a:lstStyle/>
          <a:p>
            <a:fld id="{B6F15528-21DE-4FAA-801E-634DDDAF4B2B}" type="slidenum">
              <a:rPr lang="en-US" sz="900">
                <a:solidFill>
                  <a:schemeClr val="tx1"/>
                </a:solidFill>
                <a:latin typeface="Lato" panose="020F0502020204030203" pitchFamily="34" charset="0"/>
                <a:ea typeface="Lato" panose="020F0502020204030203" pitchFamily="34" charset="0"/>
                <a:cs typeface="Lato" panose="020F0502020204030203" pitchFamily="34" charset="0"/>
              </a:rPr>
              <a:pPr/>
              <a:t>13</a:t>
            </a:fld>
            <a:endParaRPr lang="en-US" sz="900" dirty="0">
              <a:solidFill>
                <a:schemeClr val="tx1"/>
              </a:solidFill>
              <a:latin typeface="Lato" panose="020F0502020204030203" pitchFamily="34" charset="0"/>
              <a:ea typeface="Lato" panose="020F0502020204030203" pitchFamily="34" charset="0"/>
              <a:cs typeface="Lato" panose="020F0502020204030203" pitchFamily="34" charset="0"/>
            </a:endParaRPr>
          </a:p>
        </p:txBody>
      </p:sp>
      <p:sp>
        <p:nvSpPr>
          <p:cNvPr id="7" name="TextBox 6">
            <a:extLst>
              <a:ext uri="{FF2B5EF4-FFF2-40B4-BE49-F238E27FC236}">
                <a16:creationId xmlns:a16="http://schemas.microsoft.com/office/drawing/2014/main" id="{4497F24B-1729-CB96-DF52-DB389A50CAE8}"/>
              </a:ext>
            </a:extLst>
          </p:cNvPr>
          <p:cNvSpPr txBox="1"/>
          <p:nvPr/>
        </p:nvSpPr>
        <p:spPr>
          <a:xfrm>
            <a:off x="498674" y="1018596"/>
            <a:ext cx="4073326" cy="246221"/>
          </a:xfrm>
          <a:prstGeom prst="rect">
            <a:avLst/>
          </a:prstGeom>
          <a:noFill/>
        </p:spPr>
        <p:txBody>
          <a:bodyPr wrap="square" rtlCol="0">
            <a:spAutoFit/>
          </a:bodyPr>
          <a:lstStyle/>
          <a:p>
            <a:r>
              <a:rPr lang="en-US" sz="1000" dirty="0"/>
              <a:t>US Sector &amp; Industry Total Return (%)</a:t>
            </a:r>
          </a:p>
        </p:txBody>
      </p:sp>
      <p:sp>
        <p:nvSpPr>
          <p:cNvPr id="13" name="TextBox 12">
            <a:extLst>
              <a:ext uri="{FF2B5EF4-FFF2-40B4-BE49-F238E27FC236}">
                <a16:creationId xmlns:a16="http://schemas.microsoft.com/office/drawing/2014/main" id="{C89ED98F-7409-1B1F-35A0-813601B9D5D5}"/>
              </a:ext>
            </a:extLst>
          </p:cNvPr>
          <p:cNvSpPr txBox="1"/>
          <p:nvPr/>
        </p:nvSpPr>
        <p:spPr>
          <a:xfrm>
            <a:off x="498674" y="4590215"/>
            <a:ext cx="5638800" cy="338554"/>
          </a:xfrm>
          <a:prstGeom prst="rect">
            <a:avLst/>
          </a:prstGeom>
          <a:noFill/>
        </p:spPr>
        <p:txBody>
          <a:bodyPr wrap="square" rtlCol="0">
            <a:spAutoFit/>
          </a:bodyPr>
          <a:lstStyle/>
          <a:p>
            <a:r>
              <a:rPr lang="en-US" sz="800" dirty="0"/>
              <a:t>Source:  Bloomberg, Modelist</a:t>
            </a:r>
          </a:p>
          <a:p>
            <a:r>
              <a:rPr lang="en-US" sz="800" dirty="0"/>
              <a:t>Returns greater than 1-year are annualized. </a:t>
            </a:r>
          </a:p>
        </p:txBody>
      </p:sp>
      <p:pic>
        <p:nvPicPr>
          <p:cNvPr id="5" name="Picture 4">
            <a:extLst>
              <a:ext uri="{FF2B5EF4-FFF2-40B4-BE49-F238E27FC236}">
                <a16:creationId xmlns:a16="http://schemas.microsoft.com/office/drawing/2014/main" id="{2EA8A232-03F6-7B76-35AD-C08AA76E743B}"/>
              </a:ext>
            </a:extLst>
          </p:cNvPr>
          <p:cNvPicPr/>
          <p:nvPr/>
        </p:nvPicPr>
        <p:blipFill>
          <a:blip r:embed="rId3"/>
          <a:stretch>
            <a:fillRect/>
          </a:stretch>
        </p:blipFill>
        <p:spPr>
          <a:xfrm>
            <a:off x="1077913" y="1252538"/>
            <a:ext cx="6988175" cy="2965450"/>
          </a:xfrm>
          <a:prstGeom prst="rect">
            <a:avLst/>
          </a:prstGeom>
        </p:spPr>
      </p:pic>
      <p:pic>
        <p:nvPicPr>
          <p:cNvPr id="6" name="Picture 5">
            <a:extLst>
              <a:ext uri="{FF2B5EF4-FFF2-40B4-BE49-F238E27FC236}">
                <a16:creationId xmlns:a16="http://schemas.microsoft.com/office/drawing/2014/main" id="{6C6895B1-637D-4CEB-77B4-3DFDB8020CF9}"/>
              </a:ext>
            </a:extLst>
          </p:cNvPr>
          <p:cNvPicPr/>
          <p:nvPr/>
        </p:nvPicPr>
        <p:blipFill>
          <a:blip r:embed="rId4"/>
          <a:stretch>
            <a:fillRect/>
          </a:stretch>
        </p:blipFill>
        <p:spPr>
          <a:xfrm>
            <a:off x="6684963" y="534988"/>
            <a:ext cx="1933575" cy="200025"/>
          </a:xfrm>
          <a:prstGeom prst="rect">
            <a:avLst/>
          </a:prstGeom>
        </p:spPr>
      </p:pic>
    </p:spTree>
    <p:extLst>
      <p:ext uri="{BB962C8B-B14F-4D97-AF65-F5344CB8AC3E}">
        <p14:creationId xmlns:p14="http://schemas.microsoft.com/office/powerpoint/2010/main" val="2494143202"/>
      </p:ext>
    </p:extLst>
  </p:cSld>
  <p:clrMapOvr>
    <a:masterClrMapping/>
  </p:clrMapOvr>
  <p:transition spd="slow">
    <p:cove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p:nvPr/>
        </p:nvSpPr>
        <p:spPr>
          <a:xfrm>
            <a:off x="503436" y="471488"/>
            <a:ext cx="8115300" cy="317459"/>
          </a:xfrm>
          <a:prstGeom prst="rect">
            <a:avLst/>
          </a:prstGeom>
        </p:spPr>
        <p:txBody>
          <a:bodyPr lIns="0" tIns="0" rIns="0" bIns="0" rtlCol="0" anchor="t">
            <a:spAutoFit/>
          </a:bodyPr>
          <a:lstStyle/>
          <a:p>
            <a:pPr>
              <a:lnSpc>
                <a:spcPts val="2600"/>
              </a:lnSpc>
              <a:spcBef>
                <a:spcPct val="0"/>
              </a:spcBef>
            </a:pPr>
            <a:r>
              <a:rPr lang="en-US" sz="1857" dirty="0">
                <a:solidFill>
                  <a:srgbClr val="000000"/>
                </a:solidFill>
                <a:latin typeface="Lovelo" panose="020B0604020202020204" charset="0"/>
              </a:rPr>
              <a:t>international Equity markets</a:t>
            </a:r>
          </a:p>
        </p:txBody>
      </p:sp>
      <p:sp>
        <p:nvSpPr>
          <p:cNvPr id="4" name="AutoShape 4"/>
          <p:cNvSpPr/>
          <p:nvPr/>
        </p:nvSpPr>
        <p:spPr>
          <a:xfrm flipV="1">
            <a:off x="503437" y="880382"/>
            <a:ext cx="8115297" cy="19255"/>
          </a:xfrm>
          <a:prstGeom prst="line">
            <a:avLst/>
          </a:prstGeom>
          <a:ln w="9525" cap="flat">
            <a:solidFill>
              <a:srgbClr val="000000"/>
            </a:solidFill>
            <a:prstDash val="solid"/>
            <a:headEnd type="none" w="sm" len="sm"/>
            <a:tailEnd type="none" w="sm" len="sm"/>
          </a:ln>
        </p:spPr>
        <p:txBody>
          <a:bodyPr/>
          <a:lstStyle/>
          <a:p>
            <a:endParaRPr lang="en-US"/>
          </a:p>
        </p:txBody>
      </p:sp>
      <p:sp>
        <p:nvSpPr>
          <p:cNvPr id="8" name="AutoShape 4">
            <a:extLst>
              <a:ext uri="{FF2B5EF4-FFF2-40B4-BE49-F238E27FC236}">
                <a16:creationId xmlns:a16="http://schemas.microsoft.com/office/drawing/2014/main" id="{615F2E3D-4170-C167-891E-284D13A21385}"/>
              </a:ext>
            </a:extLst>
          </p:cNvPr>
          <p:cNvSpPr/>
          <p:nvPr/>
        </p:nvSpPr>
        <p:spPr>
          <a:xfrm flipV="1">
            <a:off x="503437" y="4570960"/>
            <a:ext cx="8115297" cy="19255"/>
          </a:xfrm>
          <a:prstGeom prst="line">
            <a:avLst/>
          </a:prstGeom>
          <a:ln w="9525" cap="flat">
            <a:solidFill>
              <a:srgbClr val="000000"/>
            </a:solidFill>
            <a:prstDash val="solid"/>
            <a:headEnd type="none" w="sm" len="sm"/>
            <a:tailEnd type="none" w="sm" len="sm"/>
          </a:ln>
        </p:spPr>
        <p:txBody>
          <a:bodyPr/>
          <a:lstStyle/>
          <a:p>
            <a:endParaRPr lang="en-US"/>
          </a:p>
        </p:txBody>
      </p:sp>
      <p:pic>
        <p:nvPicPr>
          <p:cNvPr id="10" name="Picture 9" descr="A black text on a white background&#10;&#10;Description automatically generated">
            <a:extLst>
              <a:ext uri="{FF2B5EF4-FFF2-40B4-BE49-F238E27FC236}">
                <a16:creationId xmlns:a16="http://schemas.microsoft.com/office/drawing/2014/main" id="{A8B7339E-0DA1-3AFE-F16D-EA0DC9FC9AE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96101" y="4708767"/>
            <a:ext cx="1285875" cy="257175"/>
          </a:xfrm>
          <a:prstGeom prst="rect">
            <a:avLst/>
          </a:prstGeom>
        </p:spPr>
      </p:pic>
      <p:sp>
        <p:nvSpPr>
          <p:cNvPr id="11" name="Slide Number Placeholder 10">
            <a:extLst>
              <a:ext uri="{FF2B5EF4-FFF2-40B4-BE49-F238E27FC236}">
                <a16:creationId xmlns:a16="http://schemas.microsoft.com/office/drawing/2014/main" id="{C84F2CDF-7838-90E0-7ED0-2BA3F1260A60}"/>
              </a:ext>
            </a:extLst>
          </p:cNvPr>
          <p:cNvSpPr>
            <a:spLocks noGrp="1"/>
          </p:cNvSpPr>
          <p:nvPr>
            <p:ph type="sldNum" sz="quarter" idx="12"/>
          </p:nvPr>
        </p:nvSpPr>
        <p:spPr>
          <a:xfrm>
            <a:off x="8192885" y="4746073"/>
            <a:ext cx="436761" cy="182563"/>
          </a:xfrm>
        </p:spPr>
        <p:txBody>
          <a:bodyPr/>
          <a:lstStyle/>
          <a:p>
            <a:fld id="{B6F15528-21DE-4FAA-801E-634DDDAF4B2B}" type="slidenum">
              <a:rPr lang="en-US" sz="900">
                <a:solidFill>
                  <a:schemeClr val="tx1"/>
                </a:solidFill>
                <a:latin typeface="Lato" panose="020F0502020204030203" pitchFamily="34" charset="0"/>
                <a:ea typeface="Lato" panose="020F0502020204030203" pitchFamily="34" charset="0"/>
                <a:cs typeface="Lato" panose="020F0502020204030203" pitchFamily="34" charset="0"/>
              </a:rPr>
              <a:pPr/>
              <a:t>14</a:t>
            </a:fld>
            <a:endParaRPr lang="en-US" sz="900" dirty="0">
              <a:solidFill>
                <a:schemeClr val="tx1"/>
              </a:solidFill>
              <a:latin typeface="Lato" panose="020F0502020204030203" pitchFamily="34" charset="0"/>
              <a:ea typeface="Lato" panose="020F0502020204030203" pitchFamily="34" charset="0"/>
              <a:cs typeface="Lato" panose="020F0502020204030203" pitchFamily="34" charset="0"/>
            </a:endParaRPr>
          </a:p>
        </p:txBody>
      </p:sp>
      <p:sp>
        <p:nvSpPr>
          <p:cNvPr id="5" name="TextBox 4">
            <a:extLst>
              <a:ext uri="{FF2B5EF4-FFF2-40B4-BE49-F238E27FC236}">
                <a16:creationId xmlns:a16="http://schemas.microsoft.com/office/drawing/2014/main" id="{A99BC847-F1C0-02F5-B416-E942C0599C0F}"/>
              </a:ext>
            </a:extLst>
          </p:cNvPr>
          <p:cNvSpPr txBox="1"/>
          <p:nvPr/>
        </p:nvSpPr>
        <p:spPr>
          <a:xfrm>
            <a:off x="498674" y="1018596"/>
            <a:ext cx="4073326" cy="246221"/>
          </a:xfrm>
          <a:prstGeom prst="rect">
            <a:avLst/>
          </a:prstGeom>
          <a:noFill/>
        </p:spPr>
        <p:txBody>
          <a:bodyPr wrap="square" rtlCol="0">
            <a:spAutoFit/>
          </a:bodyPr>
          <a:lstStyle/>
          <a:p>
            <a:r>
              <a:rPr lang="en-US" sz="1000" dirty="0"/>
              <a:t>Developed &amp; Emerging Markets Total Return (%)</a:t>
            </a:r>
          </a:p>
        </p:txBody>
      </p:sp>
      <p:pic>
        <p:nvPicPr>
          <p:cNvPr id="6" name="Picture 5">
            <a:extLst>
              <a:ext uri="{FF2B5EF4-FFF2-40B4-BE49-F238E27FC236}">
                <a16:creationId xmlns:a16="http://schemas.microsoft.com/office/drawing/2014/main" id="{4B125694-DDE7-3A6F-E3E9-9CA6399246CE}"/>
              </a:ext>
            </a:extLst>
          </p:cNvPr>
          <p:cNvPicPr/>
          <p:nvPr/>
        </p:nvPicPr>
        <p:blipFill>
          <a:blip r:embed="rId3"/>
          <a:stretch>
            <a:fillRect/>
          </a:stretch>
        </p:blipFill>
        <p:spPr>
          <a:xfrm>
            <a:off x="1077913" y="1265238"/>
            <a:ext cx="6988175" cy="3146425"/>
          </a:xfrm>
          <a:prstGeom prst="rect">
            <a:avLst/>
          </a:prstGeom>
        </p:spPr>
      </p:pic>
      <p:pic>
        <p:nvPicPr>
          <p:cNvPr id="9" name="Picture 8">
            <a:extLst>
              <a:ext uri="{FF2B5EF4-FFF2-40B4-BE49-F238E27FC236}">
                <a16:creationId xmlns:a16="http://schemas.microsoft.com/office/drawing/2014/main" id="{C09F5213-98AE-0B4F-6118-5DE67FDB5E67}"/>
              </a:ext>
            </a:extLst>
          </p:cNvPr>
          <p:cNvPicPr/>
          <p:nvPr/>
        </p:nvPicPr>
        <p:blipFill>
          <a:blip r:embed="rId4"/>
          <a:stretch>
            <a:fillRect/>
          </a:stretch>
        </p:blipFill>
        <p:spPr>
          <a:xfrm>
            <a:off x="6684963" y="534988"/>
            <a:ext cx="1933575" cy="200025"/>
          </a:xfrm>
          <a:prstGeom prst="rect">
            <a:avLst/>
          </a:prstGeom>
        </p:spPr>
      </p:pic>
      <p:sp>
        <p:nvSpPr>
          <p:cNvPr id="7" name="TextBox 6">
            <a:extLst>
              <a:ext uri="{FF2B5EF4-FFF2-40B4-BE49-F238E27FC236}">
                <a16:creationId xmlns:a16="http://schemas.microsoft.com/office/drawing/2014/main" id="{6311243D-7F1E-C751-D55A-E1D3C0D25305}"/>
              </a:ext>
            </a:extLst>
          </p:cNvPr>
          <p:cNvSpPr txBox="1"/>
          <p:nvPr/>
        </p:nvSpPr>
        <p:spPr>
          <a:xfrm>
            <a:off x="498674" y="4590215"/>
            <a:ext cx="5638800" cy="338554"/>
          </a:xfrm>
          <a:prstGeom prst="rect">
            <a:avLst/>
          </a:prstGeom>
          <a:noFill/>
        </p:spPr>
        <p:txBody>
          <a:bodyPr wrap="square" rtlCol="0">
            <a:spAutoFit/>
          </a:bodyPr>
          <a:lstStyle/>
          <a:p>
            <a:r>
              <a:rPr lang="en-US" sz="800" dirty="0"/>
              <a:t>Source:  Bloomberg, Modelist</a:t>
            </a:r>
          </a:p>
          <a:p>
            <a:r>
              <a:rPr lang="en-US" sz="800" dirty="0"/>
              <a:t>Returns greater than 1-year are annualized. </a:t>
            </a:r>
          </a:p>
        </p:txBody>
      </p:sp>
    </p:spTree>
    <p:extLst>
      <p:ext uri="{BB962C8B-B14F-4D97-AF65-F5344CB8AC3E}">
        <p14:creationId xmlns:p14="http://schemas.microsoft.com/office/powerpoint/2010/main" val="1158165668"/>
      </p:ext>
    </p:extLst>
  </p:cSld>
  <p:clrMapOvr>
    <a:masterClrMapping/>
  </p:clrMapOvr>
  <p:transition spd="slow">
    <p:cove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flipV="1">
            <a:off x="514354" y="2257384"/>
            <a:ext cx="8115297" cy="19255"/>
          </a:xfrm>
          <a:prstGeom prst="line">
            <a:avLst/>
          </a:prstGeom>
          <a:ln w="9525" cap="flat">
            <a:solidFill>
              <a:srgbClr val="000000"/>
            </a:solidFill>
            <a:prstDash val="solid"/>
            <a:headEnd type="none" w="sm" len="sm"/>
            <a:tailEnd type="none" w="sm" len="sm"/>
          </a:ln>
        </p:spPr>
        <p:txBody>
          <a:bodyPr/>
          <a:lstStyle/>
          <a:p>
            <a:endParaRPr lang="en-US"/>
          </a:p>
        </p:txBody>
      </p:sp>
      <p:sp>
        <p:nvSpPr>
          <p:cNvPr id="5" name="TextBox 5"/>
          <p:cNvSpPr txBox="1"/>
          <p:nvPr/>
        </p:nvSpPr>
        <p:spPr>
          <a:xfrm>
            <a:off x="503441" y="1000044"/>
            <a:ext cx="8204166" cy="1231106"/>
          </a:xfrm>
          <a:prstGeom prst="rect">
            <a:avLst/>
          </a:prstGeom>
        </p:spPr>
        <p:txBody>
          <a:bodyPr lIns="0" tIns="0" rIns="0" bIns="0" rtlCol="0" anchor="t">
            <a:spAutoFit/>
          </a:bodyPr>
          <a:lstStyle/>
          <a:p>
            <a:r>
              <a:rPr lang="en-US" sz="4000" dirty="0">
                <a:solidFill>
                  <a:srgbClr val="000000"/>
                </a:solidFill>
                <a:latin typeface="Lovelo"/>
              </a:rPr>
              <a:t>Fixed Income </a:t>
            </a:r>
          </a:p>
          <a:p>
            <a:r>
              <a:rPr lang="en-US" sz="4000" dirty="0">
                <a:solidFill>
                  <a:srgbClr val="000000"/>
                </a:solidFill>
                <a:latin typeface="Lovelo"/>
              </a:rPr>
              <a:t>Overview</a:t>
            </a:r>
          </a:p>
        </p:txBody>
      </p:sp>
      <p:sp>
        <p:nvSpPr>
          <p:cNvPr id="8" name="Slide Number Placeholder 7">
            <a:extLst>
              <a:ext uri="{FF2B5EF4-FFF2-40B4-BE49-F238E27FC236}">
                <a16:creationId xmlns:a16="http://schemas.microsoft.com/office/drawing/2014/main" id="{5CCB0EA3-3F24-9CC4-F04A-1BFE5998B6B5}"/>
              </a:ext>
            </a:extLst>
          </p:cNvPr>
          <p:cNvSpPr>
            <a:spLocks noGrp="1"/>
          </p:cNvSpPr>
          <p:nvPr>
            <p:ph type="sldNum" sz="quarter" idx="12"/>
          </p:nvPr>
        </p:nvSpPr>
        <p:spPr/>
        <p:txBody>
          <a:bodyPr/>
          <a:lstStyle/>
          <a:p>
            <a:fld id="{B6F15528-21DE-4FAA-801E-634DDDAF4B2B}" type="slidenum">
              <a:rPr lang="en-US" smtClean="0"/>
              <a:pPr/>
              <a:t>15</a:t>
            </a:fld>
            <a:endParaRPr lang="en-US"/>
          </a:p>
        </p:txBody>
      </p:sp>
      <p:pic>
        <p:nvPicPr>
          <p:cNvPr id="3" name="Picture 2">
            <a:extLst>
              <a:ext uri="{FF2B5EF4-FFF2-40B4-BE49-F238E27FC236}">
                <a16:creationId xmlns:a16="http://schemas.microsoft.com/office/drawing/2014/main" id="{0597EDFA-8BA6-54F5-39DA-96BF2D903A5E}"/>
              </a:ext>
            </a:extLst>
          </p:cNvPr>
          <p:cNvPicPr/>
          <p:nvPr/>
        </p:nvPicPr>
        <p:blipFill>
          <a:blip r:embed="rId2"/>
          <a:stretch>
            <a:fillRect/>
          </a:stretch>
        </p:blipFill>
        <p:spPr>
          <a:xfrm>
            <a:off x="514350" y="4471988"/>
            <a:ext cx="1933575" cy="200025"/>
          </a:xfrm>
          <a:prstGeom prst="rect">
            <a:avLst/>
          </a:prstGeom>
        </p:spPr>
      </p:pic>
    </p:spTree>
    <p:extLst>
      <p:ext uri="{BB962C8B-B14F-4D97-AF65-F5344CB8AC3E}">
        <p14:creationId xmlns:p14="http://schemas.microsoft.com/office/powerpoint/2010/main" val="1253110590"/>
      </p:ext>
    </p:extLst>
  </p:cSld>
  <p:clrMapOvr>
    <a:masterClrMapping/>
  </p:clrMapOvr>
  <p:transition spd="slow">
    <p:cove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p:nvPr/>
        </p:nvSpPr>
        <p:spPr>
          <a:xfrm>
            <a:off x="503436" y="471488"/>
            <a:ext cx="8115300" cy="317459"/>
          </a:xfrm>
          <a:prstGeom prst="rect">
            <a:avLst/>
          </a:prstGeom>
        </p:spPr>
        <p:txBody>
          <a:bodyPr lIns="0" tIns="0" rIns="0" bIns="0" rtlCol="0" anchor="t">
            <a:spAutoFit/>
          </a:bodyPr>
          <a:lstStyle/>
          <a:p>
            <a:pPr>
              <a:lnSpc>
                <a:spcPts val="2600"/>
              </a:lnSpc>
              <a:spcBef>
                <a:spcPct val="0"/>
              </a:spcBef>
            </a:pPr>
            <a:r>
              <a:rPr lang="en-US" sz="1857" dirty="0">
                <a:solidFill>
                  <a:srgbClr val="000000"/>
                </a:solidFill>
                <a:latin typeface="Lovelo" panose="020B0604020202020204" charset="0"/>
              </a:rPr>
              <a:t>Fixed Income Markets</a:t>
            </a:r>
          </a:p>
        </p:txBody>
      </p:sp>
      <p:sp>
        <p:nvSpPr>
          <p:cNvPr id="4" name="AutoShape 4"/>
          <p:cNvSpPr/>
          <p:nvPr/>
        </p:nvSpPr>
        <p:spPr>
          <a:xfrm flipV="1">
            <a:off x="503437" y="880382"/>
            <a:ext cx="8115297" cy="19255"/>
          </a:xfrm>
          <a:prstGeom prst="line">
            <a:avLst/>
          </a:prstGeom>
          <a:ln w="9525" cap="flat">
            <a:solidFill>
              <a:srgbClr val="000000"/>
            </a:solidFill>
            <a:prstDash val="solid"/>
            <a:headEnd type="none" w="sm" len="sm"/>
            <a:tailEnd type="none" w="sm" len="sm"/>
          </a:ln>
        </p:spPr>
        <p:txBody>
          <a:bodyPr/>
          <a:lstStyle/>
          <a:p>
            <a:endParaRPr lang="en-US"/>
          </a:p>
        </p:txBody>
      </p:sp>
      <p:sp>
        <p:nvSpPr>
          <p:cNvPr id="8" name="AutoShape 4">
            <a:extLst>
              <a:ext uri="{FF2B5EF4-FFF2-40B4-BE49-F238E27FC236}">
                <a16:creationId xmlns:a16="http://schemas.microsoft.com/office/drawing/2014/main" id="{615F2E3D-4170-C167-891E-284D13A21385}"/>
              </a:ext>
            </a:extLst>
          </p:cNvPr>
          <p:cNvSpPr/>
          <p:nvPr/>
        </p:nvSpPr>
        <p:spPr>
          <a:xfrm flipV="1">
            <a:off x="503437" y="4570960"/>
            <a:ext cx="8115297" cy="19255"/>
          </a:xfrm>
          <a:prstGeom prst="line">
            <a:avLst/>
          </a:prstGeom>
          <a:ln w="9525" cap="flat">
            <a:solidFill>
              <a:srgbClr val="000000"/>
            </a:solidFill>
            <a:prstDash val="solid"/>
            <a:headEnd type="none" w="sm" len="sm"/>
            <a:tailEnd type="none" w="sm" len="sm"/>
          </a:ln>
        </p:spPr>
        <p:txBody>
          <a:bodyPr/>
          <a:lstStyle/>
          <a:p>
            <a:endParaRPr lang="en-US"/>
          </a:p>
        </p:txBody>
      </p:sp>
      <p:pic>
        <p:nvPicPr>
          <p:cNvPr id="10" name="Picture 9" descr="A black text on a white background&#10;&#10;Description automatically generated">
            <a:extLst>
              <a:ext uri="{FF2B5EF4-FFF2-40B4-BE49-F238E27FC236}">
                <a16:creationId xmlns:a16="http://schemas.microsoft.com/office/drawing/2014/main" id="{A8B7339E-0DA1-3AFE-F16D-EA0DC9FC9AE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96101" y="4708767"/>
            <a:ext cx="1285875" cy="257175"/>
          </a:xfrm>
          <a:prstGeom prst="rect">
            <a:avLst/>
          </a:prstGeom>
        </p:spPr>
      </p:pic>
      <p:sp>
        <p:nvSpPr>
          <p:cNvPr id="11" name="Slide Number Placeholder 10">
            <a:extLst>
              <a:ext uri="{FF2B5EF4-FFF2-40B4-BE49-F238E27FC236}">
                <a16:creationId xmlns:a16="http://schemas.microsoft.com/office/drawing/2014/main" id="{C84F2CDF-7838-90E0-7ED0-2BA3F1260A60}"/>
              </a:ext>
            </a:extLst>
          </p:cNvPr>
          <p:cNvSpPr>
            <a:spLocks noGrp="1"/>
          </p:cNvSpPr>
          <p:nvPr>
            <p:ph type="sldNum" sz="quarter" idx="12"/>
          </p:nvPr>
        </p:nvSpPr>
        <p:spPr>
          <a:xfrm>
            <a:off x="8192885" y="4746073"/>
            <a:ext cx="436761" cy="182563"/>
          </a:xfrm>
        </p:spPr>
        <p:txBody>
          <a:bodyPr/>
          <a:lstStyle/>
          <a:p>
            <a:fld id="{B6F15528-21DE-4FAA-801E-634DDDAF4B2B}" type="slidenum">
              <a:rPr lang="en-US" sz="900">
                <a:solidFill>
                  <a:schemeClr val="tx1"/>
                </a:solidFill>
                <a:latin typeface="Lato" panose="020F0502020204030203" pitchFamily="34" charset="0"/>
                <a:ea typeface="Lato" panose="020F0502020204030203" pitchFamily="34" charset="0"/>
                <a:cs typeface="Lato" panose="020F0502020204030203" pitchFamily="34" charset="0"/>
              </a:rPr>
              <a:pPr/>
              <a:t>16</a:t>
            </a:fld>
            <a:endParaRPr lang="en-US" sz="900" dirty="0">
              <a:solidFill>
                <a:schemeClr val="tx1"/>
              </a:solidFill>
              <a:latin typeface="Lato" panose="020F0502020204030203" pitchFamily="34" charset="0"/>
              <a:ea typeface="Lato" panose="020F0502020204030203" pitchFamily="34" charset="0"/>
              <a:cs typeface="Lato" panose="020F0502020204030203" pitchFamily="34" charset="0"/>
            </a:endParaRPr>
          </a:p>
        </p:txBody>
      </p:sp>
      <p:sp>
        <p:nvSpPr>
          <p:cNvPr id="5" name="TextBox 4">
            <a:extLst>
              <a:ext uri="{FF2B5EF4-FFF2-40B4-BE49-F238E27FC236}">
                <a16:creationId xmlns:a16="http://schemas.microsoft.com/office/drawing/2014/main" id="{D6F243FF-16DE-B17C-6DE8-1CC66BED52E6}"/>
              </a:ext>
            </a:extLst>
          </p:cNvPr>
          <p:cNvSpPr txBox="1"/>
          <p:nvPr/>
        </p:nvSpPr>
        <p:spPr>
          <a:xfrm>
            <a:off x="498674" y="1018596"/>
            <a:ext cx="4073326" cy="246221"/>
          </a:xfrm>
          <a:prstGeom prst="rect">
            <a:avLst/>
          </a:prstGeom>
          <a:noFill/>
        </p:spPr>
        <p:txBody>
          <a:bodyPr wrap="square" rtlCol="0">
            <a:spAutoFit/>
          </a:bodyPr>
          <a:lstStyle/>
          <a:p>
            <a:r>
              <a:rPr lang="en-US" sz="1000" dirty="0"/>
              <a:t>US Federal Reserve Policy Monitor</a:t>
            </a:r>
          </a:p>
        </p:txBody>
      </p:sp>
      <p:pic>
        <p:nvPicPr>
          <p:cNvPr id="2" name="Picture 1">
            <a:extLst>
              <a:ext uri="{FF2B5EF4-FFF2-40B4-BE49-F238E27FC236}">
                <a16:creationId xmlns:a16="http://schemas.microsoft.com/office/drawing/2014/main" id="{60C15D5D-B7E8-D064-ABF2-D4C443006976}"/>
              </a:ext>
            </a:extLst>
          </p:cNvPr>
          <p:cNvPicPr/>
          <p:nvPr/>
        </p:nvPicPr>
        <p:blipFill>
          <a:blip r:embed="rId3"/>
          <a:stretch>
            <a:fillRect/>
          </a:stretch>
        </p:blipFill>
        <p:spPr>
          <a:xfrm>
            <a:off x="6684963" y="534988"/>
            <a:ext cx="1933575" cy="200025"/>
          </a:xfrm>
          <a:prstGeom prst="rect">
            <a:avLst/>
          </a:prstGeom>
        </p:spPr>
      </p:pic>
      <p:sp>
        <p:nvSpPr>
          <p:cNvPr id="9" name="TextBox 8">
            <a:extLst>
              <a:ext uri="{FF2B5EF4-FFF2-40B4-BE49-F238E27FC236}">
                <a16:creationId xmlns:a16="http://schemas.microsoft.com/office/drawing/2014/main" id="{90A560FF-5094-F90F-9A49-EF133B3CFE77}"/>
              </a:ext>
            </a:extLst>
          </p:cNvPr>
          <p:cNvSpPr txBox="1"/>
          <p:nvPr/>
        </p:nvSpPr>
        <p:spPr>
          <a:xfrm>
            <a:off x="498674" y="4590215"/>
            <a:ext cx="5638800" cy="215444"/>
          </a:xfrm>
          <a:prstGeom prst="rect">
            <a:avLst/>
          </a:prstGeom>
          <a:noFill/>
        </p:spPr>
        <p:txBody>
          <a:bodyPr wrap="square" rtlCol="0">
            <a:spAutoFit/>
          </a:bodyPr>
          <a:lstStyle/>
          <a:p>
            <a:r>
              <a:rPr lang="en-US" sz="800" dirty="0"/>
              <a:t>Source:  Bloomberg, Modelist</a:t>
            </a:r>
          </a:p>
        </p:txBody>
      </p:sp>
      <p:pic>
        <p:nvPicPr>
          <p:cNvPr id="12" name="Picture 11">
            <a:extLst>
              <a:ext uri="{FF2B5EF4-FFF2-40B4-BE49-F238E27FC236}">
                <a16:creationId xmlns:a16="http://schemas.microsoft.com/office/drawing/2014/main" id="{F517D1B4-D363-8BAF-7AFE-24B9EBB5E536}"/>
              </a:ext>
            </a:extLst>
          </p:cNvPr>
          <p:cNvPicPr/>
          <p:nvPr/>
        </p:nvPicPr>
        <p:blipFill>
          <a:blip r:embed="rId4"/>
          <a:stretch>
            <a:fillRect/>
          </a:stretch>
        </p:blipFill>
        <p:spPr>
          <a:xfrm>
            <a:off x="4972050" y="1289050"/>
            <a:ext cx="3657600" cy="3200400"/>
          </a:xfrm>
          <a:prstGeom prst="rect">
            <a:avLst/>
          </a:prstGeom>
        </p:spPr>
      </p:pic>
      <p:pic>
        <p:nvPicPr>
          <p:cNvPr id="13" name="Picture 12">
            <a:extLst>
              <a:ext uri="{FF2B5EF4-FFF2-40B4-BE49-F238E27FC236}">
                <a16:creationId xmlns:a16="http://schemas.microsoft.com/office/drawing/2014/main" id="{764387CD-96EC-5BBD-E574-9AC06AF490F3}"/>
              </a:ext>
            </a:extLst>
          </p:cNvPr>
          <p:cNvPicPr/>
          <p:nvPr/>
        </p:nvPicPr>
        <p:blipFill>
          <a:blip r:embed="rId5"/>
          <a:stretch>
            <a:fillRect/>
          </a:stretch>
        </p:blipFill>
        <p:spPr>
          <a:xfrm>
            <a:off x="706438" y="1517650"/>
            <a:ext cx="3657600" cy="1371600"/>
          </a:xfrm>
          <a:prstGeom prst="rect">
            <a:avLst/>
          </a:prstGeom>
        </p:spPr>
      </p:pic>
      <p:pic>
        <p:nvPicPr>
          <p:cNvPr id="19" name="Picture 18">
            <a:extLst>
              <a:ext uri="{FF2B5EF4-FFF2-40B4-BE49-F238E27FC236}">
                <a16:creationId xmlns:a16="http://schemas.microsoft.com/office/drawing/2014/main" id="{033D7764-CE73-548C-037D-7F2F0A1DDD56}"/>
              </a:ext>
            </a:extLst>
          </p:cNvPr>
          <p:cNvPicPr/>
          <p:nvPr/>
        </p:nvPicPr>
        <p:blipFill>
          <a:blip r:embed="rId6"/>
          <a:stretch>
            <a:fillRect/>
          </a:stretch>
        </p:blipFill>
        <p:spPr>
          <a:xfrm>
            <a:off x="706438" y="3074988"/>
            <a:ext cx="3657600" cy="1371600"/>
          </a:xfrm>
          <a:prstGeom prst="rect">
            <a:avLst/>
          </a:prstGeom>
        </p:spPr>
      </p:pic>
      <p:sp>
        <p:nvSpPr>
          <p:cNvPr id="16" name="TextBox 15">
            <a:extLst>
              <a:ext uri="{FF2B5EF4-FFF2-40B4-BE49-F238E27FC236}">
                <a16:creationId xmlns:a16="http://schemas.microsoft.com/office/drawing/2014/main" id="{E8DD3F51-BA8F-C504-5775-28523F61B8DA}"/>
              </a:ext>
            </a:extLst>
          </p:cNvPr>
          <p:cNvSpPr txBox="1"/>
          <p:nvPr/>
        </p:nvSpPr>
        <p:spPr>
          <a:xfrm>
            <a:off x="706537" y="1335522"/>
            <a:ext cx="4073326" cy="215444"/>
          </a:xfrm>
          <a:prstGeom prst="rect">
            <a:avLst/>
          </a:prstGeom>
          <a:noFill/>
        </p:spPr>
        <p:txBody>
          <a:bodyPr wrap="square" rtlCol="0">
            <a:spAutoFit/>
          </a:bodyPr>
          <a:lstStyle/>
          <a:p>
            <a:r>
              <a:rPr lang="en-US" sz="800" b="1" dirty="0">
                <a:solidFill>
                  <a:schemeClr val="tx2"/>
                </a:solidFill>
              </a:rPr>
              <a:t>US CPI YoY NSA </a:t>
            </a:r>
            <a:r>
              <a:rPr lang="en-US" sz="800" dirty="0"/>
              <a:t>&amp; </a:t>
            </a:r>
            <a:r>
              <a:rPr lang="en-US" sz="800" b="1" dirty="0">
                <a:solidFill>
                  <a:schemeClr val="accent2"/>
                </a:solidFill>
              </a:rPr>
              <a:t>US PCE Core Price YoY SA </a:t>
            </a:r>
            <a:r>
              <a:rPr lang="en-US" sz="800" dirty="0"/>
              <a:t>(%)</a:t>
            </a:r>
          </a:p>
        </p:txBody>
      </p:sp>
      <p:sp>
        <p:nvSpPr>
          <p:cNvPr id="17" name="TextBox 16">
            <a:extLst>
              <a:ext uri="{FF2B5EF4-FFF2-40B4-BE49-F238E27FC236}">
                <a16:creationId xmlns:a16="http://schemas.microsoft.com/office/drawing/2014/main" id="{C201EE85-83B5-C71E-0A6B-09EB4D97DE03}"/>
              </a:ext>
            </a:extLst>
          </p:cNvPr>
          <p:cNvSpPr txBox="1"/>
          <p:nvPr/>
        </p:nvSpPr>
        <p:spPr>
          <a:xfrm>
            <a:off x="706537" y="2918814"/>
            <a:ext cx="4073326" cy="215444"/>
          </a:xfrm>
          <a:prstGeom prst="rect">
            <a:avLst/>
          </a:prstGeom>
          <a:noFill/>
        </p:spPr>
        <p:txBody>
          <a:bodyPr wrap="square" rtlCol="0">
            <a:spAutoFit/>
          </a:bodyPr>
          <a:lstStyle/>
          <a:p>
            <a:r>
              <a:rPr lang="en-US" sz="800" b="1" dirty="0">
                <a:solidFill>
                  <a:schemeClr val="tx2"/>
                </a:solidFill>
              </a:rPr>
              <a:t>US U-3 Unemployment Rate (%) (left) </a:t>
            </a:r>
            <a:r>
              <a:rPr lang="en-US" sz="800" dirty="0"/>
              <a:t>&amp; </a:t>
            </a:r>
            <a:r>
              <a:rPr lang="en-US" sz="800" b="1" dirty="0">
                <a:solidFill>
                  <a:schemeClr val="accent2"/>
                </a:solidFill>
              </a:rPr>
              <a:t>US Initial Jobless Claims SA (1000s) (right)</a:t>
            </a:r>
            <a:endParaRPr lang="en-US" sz="800" dirty="0"/>
          </a:p>
        </p:txBody>
      </p:sp>
      <p:sp>
        <p:nvSpPr>
          <p:cNvPr id="18" name="TextBox 17">
            <a:extLst>
              <a:ext uri="{FF2B5EF4-FFF2-40B4-BE49-F238E27FC236}">
                <a16:creationId xmlns:a16="http://schemas.microsoft.com/office/drawing/2014/main" id="{145EC3A3-A016-CFC9-17EE-4A3A3D5FFEC1}"/>
              </a:ext>
            </a:extLst>
          </p:cNvPr>
          <p:cNvSpPr txBox="1"/>
          <p:nvPr/>
        </p:nvSpPr>
        <p:spPr>
          <a:xfrm>
            <a:off x="4764183" y="1033657"/>
            <a:ext cx="4073326" cy="215444"/>
          </a:xfrm>
          <a:prstGeom prst="rect">
            <a:avLst/>
          </a:prstGeom>
          <a:noFill/>
        </p:spPr>
        <p:txBody>
          <a:bodyPr wrap="square" rtlCol="0">
            <a:spAutoFit/>
          </a:bodyPr>
          <a:lstStyle/>
          <a:p>
            <a:pPr algn="ctr"/>
            <a:r>
              <a:rPr lang="en-US" sz="800" b="1" dirty="0">
                <a:solidFill>
                  <a:schemeClr val="tx2"/>
                </a:solidFill>
              </a:rPr>
              <a:t>Implied Fed Funds Rate (%)</a:t>
            </a:r>
            <a:endParaRPr lang="en-US" sz="800" dirty="0"/>
          </a:p>
        </p:txBody>
      </p:sp>
    </p:spTree>
    <p:extLst>
      <p:ext uri="{BB962C8B-B14F-4D97-AF65-F5344CB8AC3E}">
        <p14:creationId xmlns:p14="http://schemas.microsoft.com/office/powerpoint/2010/main" val="2255185198"/>
      </p:ext>
    </p:extLst>
  </p:cSld>
  <p:clrMapOvr>
    <a:masterClrMapping/>
  </p:clrMapOvr>
  <p:transition spd="slow">
    <p:cove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p:nvPr/>
        </p:nvSpPr>
        <p:spPr>
          <a:xfrm>
            <a:off x="503436" y="471488"/>
            <a:ext cx="8115300" cy="317459"/>
          </a:xfrm>
          <a:prstGeom prst="rect">
            <a:avLst/>
          </a:prstGeom>
        </p:spPr>
        <p:txBody>
          <a:bodyPr lIns="0" tIns="0" rIns="0" bIns="0" rtlCol="0" anchor="t">
            <a:spAutoFit/>
          </a:bodyPr>
          <a:lstStyle/>
          <a:p>
            <a:pPr>
              <a:lnSpc>
                <a:spcPts val="2600"/>
              </a:lnSpc>
              <a:spcBef>
                <a:spcPct val="0"/>
              </a:spcBef>
            </a:pPr>
            <a:r>
              <a:rPr lang="en-US" sz="1857" dirty="0">
                <a:solidFill>
                  <a:srgbClr val="000000"/>
                </a:solidFill>
                <a:latin typeface="Lovelo" panose="020B0604020202020204" charset="0"/>
              </a:rPr>
              <a:t>Fixed Income Markets</a:t>
            </a:r>
          </a:p>
        </p:txBody>
      </p:sp>
      <p:sp>
        <p:nvSpPr>
          <p:cNvPr id="4" name="AutoShape 4"/>
          <p:cNvSpPr/>
          <p:nvPr/>
        </p:nvSpPr>
        <p:spPr>
          <a:xfrm flipV="1">
            <a:off x="503437" y="880382"/>
            <a:ext cx="8115297" cy="19255"/>
          </a:xfrm>
          <a:prstGeom prst="line">
            <a:avLst/>
          </a:prstGeom>
          <a:ln w="9525" cap="flat">
            <a:solidFill>
              <a:srgbClr val="000000"/>
            </a:solidFill>
            <a:prstDash val="solid"/>
            <a:headEnd type="none" w="sm" len="sm"/>
            <a:tailEnd type="none" w="sm" len="sm"/>
          </a:ln>
        </p:spPr>
        <p:txBody>
          <a:bodyPr/>
          <a:lstStyle/>
          <a:p>
            <a:endParaRPr lang="en-US"/>
          </a:p>
        </p:txBody>
      </p:sp>
      <p:sp>
        <p:nvSpPr>
          <p:cNvPr id="8" name="AutoShape 4">
            <a:extLst>
              <a:ext uri="{FF2B5EF4-FFF2-40B4-BE49-F238E27FC236}">
                <a16:creationId xmlns:a16="http://schemas.microsoft.com/office/drawing/2014/main" id="{615F2E3D-4170-C167-891E-284D13A21385}"/>
              </a:ext>
            </a:extLst>
          </p:cNvPr>
          <p:cNvSpPr/>
          <p:nvPr/>
        </p:nvSpPr>
        <p:spPr>
          <a:xfrm flipV="1">
            <a:off x="503437" y="4570960"/>
            <a:ext cx="8115297" cy="19255"/>
          </a:xfrm>
          <a:prstGeom prst="line">
            <a:avLst/>
          </a:prstGeom>
          <a:ln w="9525" cap="flat">
            <a:solidFill>
              <a:srgbClr val="000000"/>
            </a:solidFill>
            <a:prstDash val="solid"/>
            <a:headEnd type="none" w="sm" len="sm"/>
            <a:tailEnd type="none" w="sm" len="sm"/>
          </a:ln>
        </p:spPr>
        <p:txBody>
          <a:bodyPr/>
          <a:lstStyle/>
          <a:p>
            <a:endParaRPr lang="en-US"/>
          </a:p>
        </p:txBody>
      </p:sp>
      <p:pic>
        <p:nvPicPr>
          <p:cNvPr id="10" name="Picture 9" descr="A black text on a white background&#10;&#10;Description automatically generated">
            <a:extLst>
              <a:ext uri="{FF2B5EF4-FFF2-40B4-BE49-F238E27FC236}">
                <a16:creationId xmlns:a16="http://schemas.microsoft.com/office/drawing/2014/main" id="{A8B7339E-0DA1-3AFE-F16D-EA0DC9FC9AE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96101" y="4708767"/>
            <a:ext cx="1285875" cy="257175"/>
          </a:xfrm>
          <a:prstGeom prst="rect">
            <a:avLst/>
          </a:prstGeom>
        </p:spPr>
      </p:pic>
      <p:sp>
        <p:nvSpPr>
          <p:cNvPr id="11" name="Slide Number Placeholder 10">
            <a:extLst>
              <a:ext uri="{FF2B5EF4-FFF2-40B4-BE49-F238E27FC236}">
                <a16:creationId xmlns:a16="http://schemas.microsoft.com/office/drawing/2014/main" id="{C84F2CDF-7838-90E0-7ED0-2BA3F1260A60}"/>
              </a:ext>
            </a:extLst>
          </p:cNvPr>
          <p:cNvSpPr>
            <a:spLocks noGrp="1"/>
          </p:cNvSpPr>
          <p:nvPr>
            <p:ph type="sldNum" sz="quarter" idx="12"/>
          </p:nvPr>
        </p:nvSpPr>
        <p:spPr>
          <a:xfrm>
            <a:off x="8192885" y="4746073"/>
            <a:ext cx="436761" cy="182563"/>
          </a:xfrm>
        </p:spPr>
        <p:txBody>
          <a:bodyPr/>
          <a:lstStyle/>
          <a:p>
            <a:fld id="{B6F15528-21DE-4FAA-801E-634DDDAF4B2B}" type="slidenum">
              <a:rPr lang="en-US" sz="900">
                <a:solidFill>
                  <a:schemeClr val="tx1"/>
                </a:solidFill>
                <a:latin typeface="Lato" panose="020F0502020204030203" pitchFamily="34" charset="0"/>
                <a:ea typeface="Lato" panose="020F0502020204030203" pitchFamily="34" charset="0"/>
                <a:cs typeface="Lato" panose="020F0502020204030203" pitchFamily="34" charset="0"/>
              </a:rPr>
              <a:pPr/>
              <a:t>17</a:t>
            </a:fld>
            <a:endParaRPr lang="en-US" sz="900" dirty="0">
              <a:solidFill>
                <a:schemeClr val="tx1"/>
              </a:solidFill>
              <a:latin typeface="Lato" panose="020F0502020204030203" pitchFamily="34" charset="0"/>
              <a:ea typeface="Lato" panose="020F0502020204030203" pitchFamily="34" charset="0"/>
              <a:cs typeface="Lato" panose="020F0502020204030203" pitchFamily="34" charset="0"/>
            </a:endParaRPr>
          </a:p>
        </p:txBody>
      </p:sp>
      <p:sp>
        <p:nvSpPr>
          <p:cNvPr id="7" name="TextBox 6">
            <a:extLst>
              <a:ext uri="{FF2B5EF4-FFF2-40B4-BE49-F238E27FC236}">
                <a16:creationId xmlns:a16="http://schemas.microsoft.com/office/drawing/2014/main" id="{80D5DADF-58D1-22CC-632C-233707DA10A3}"/>
              </a:ext>
            </a:extLst>
          </p:cNvPr>
          <p:cNvSpPr txBox="1"/>
          <p:nvPr/>
        </p:nvSpPr>
        <p:spPr>
          <a:xfrm>
            <a:off x="498674" y="1018596"/>
            <a:ext cx="4073326" cy="246221"/>
          </a:xfrm>
          <a:prstGeom prst="rect">
            <a:avLst/>
          </a:prstGeom>
          <a:noFill/>
        </p:spPr>
        <p:txBody>
          <a:bodyPr wrap="square" rtlCol="0">
            <a:spAutoFit/>
          </a:bodyPr>
          <a:lstStyle/>
          <a:p>
            <a:r>
              <a:rPr lang="en-US" sz="1000" b="1" dirty="0">
                <a:solidFill>
                  <a:schemeClr val="tx2"/>
                </a:solidFill>
              </a:rPr>
              <a:t>US 10 Year Treasury Yield </a:t>
            </a:r>
            <a:r>
              <a:rPr lang="en-US" sz="1000" dirty="0"/>
              <a:t>(%)</a:t>
            </a:r>
          </a:p>
        </p:txBody>
      </p:sp>
      <p:sp>
        <p:nvSpPr>
          <p:cNvPr id="9" name="TextBox 8">
            <a:extLst>
              <a:ext uri="{FF2B5EF4-FFF2-40B4-BE49-F238E27FC236}">
                <a16:creationId xmlns:a16="http://schemas.microsoft.com/office/drawing/2014/main" id="{F1133670-3458-B4BD-79B4-4DDF17699D72}"/>
              </a:ext>
            </a:extLst>
          </p:cNvPr>
          <p:cNvSpPr txBox="1"/>
          <p:nvPr/>
        </p:nvSpPr>
        <p:spPr>
          <a:xfrm>
            <a:off x="4572000" y="1018596"/>
            <a:ext cx="4073326" cy="246221"/>
          </a:xfrm>
          <a:prstGeom prst="rect">
            <a:avLst/>
          </a:prstGeom>
          <a:noFill/>
        </p:spPr>
        <p:txBody>
          <a:bodyPr wrap="square" rtlCol="0">
            <a:spAutoFit/>
          </a:bodyPr>
          <a:lstStyle/>
          <a:p>
            <a:r>
              <a:rPr lang="en-US" sz="1000" b="1" dirty="0">
                <a:solidFill>
                  <a:schemeClr val="tx2"/>
                </a:solidFill>
              </a:rPr>
              <a:t>Current Treasury Yield Curve </a:t>
            </a:r>
            <a:r>
              <a:rPr lang="en-US" sz="1000" dirty="0"/>
              <a:t>&amp; </a:t>
            </a:r>
            <a:r>
              <a:rPr lang="en-US" sz="1000" b="1" dirty="0">
                <a:solidFill>
                  <a:schemeClr val="accent2"/>
                </a:solidFill>
              </a:rPr>
              <a:t>One-Year Ago </a:t>
            </a:r>
            <a:r>
              <a:rPr lang="en-US" sz="1000" dirty="0"/>
              <a:t>(%)</a:t>
            </a:r>
          </a:p>
        </p:txBody>
      </p:sp>
      <p:sp>
        <p:nvSpPr>
          <p:cNvPr id="12" name="TextBox 11">
            <a:extLst>
              <a:ext uri="{FF2B5EF4-FFF2-40B4-BE49-F238E27FC236}">
                <a16:creationId xmlns:a16="http://schemas.microsoft.com/office/drawing/2014/main" id="{B2D5B616-09E8-76DB-EB8D-C669341A7D61}"/>
              </a:ext>
            </a:extLst>
          </p:cNvPr>
          <p:cNvSpPr txBox="1"/>
          <p:nvPr/>
        </p:nvSpPr>
        <p:spPr>
          <a:xfrm>
            <a:off x="498674" y="2755763"/>
            <a:ext cx="4073326" cy="246221"/>
          </a:xfrm>
          <a:prstGeom prst="rect">
            <a:avLst/>
          </a:prstGeom>
          <a:noFill/>
        </p:spPr>
        <p:txBody>
          <a:bodyPr wrap="square" rtlCol="0">
            <a:spAutoFit/>
          </a:bodyPr>
          <a:lstStyle/>
          <a:p>
            <a:r>
              <a:rPr lang="en-US" sz="1000" b="1" dirty="0">
                <a:solidFill>
                  <a:schemeClr val="tx2"/>
                </a:solidFill>
              </a:rPr>
              <a:t>US 10 Year minus 2 Year Treasury Yield </a:t>
            </a:r>
            <a:r>
              <a:rPr lang="en-US" sz="1000" dirty="0"/>
              <a:t>(%)</a:t>
            </a:r>
          </a:p>
        </p:txBody>
      </p:sp>
      <p:sp>
        <p:nvSpPr>
          <p:cNvPr id="19" name="TextBox 18">
            <a:extLst>
              <a:ext uri="{FF2B5EF4-FFF2-40B4-BE49-F238E27FC236}">
                <a16:creationId xmlns:a16="http://schemas.microsoft.com/office/drawing/2014/main" id="{D3045276-B31E-E975-A60F-E85940381D63}"/>
              </a:ext>
            </a:extLst>
          </p:cNvPr>
          <p:cNvSpPr txBox="1"/>
          <p:nvPr/>
        </p:nvSpPr>
        <p:spPr>
          <a:xfrm>
            <a:off x="4572000" y="2755763"/>
            <a:ext cx="4073326" cy="246221"/>
          </a:xfrm>
          <a:prstGeom prst="rect">
            <a:avLst/>
          </a:prstGeom>
          <a:noFill/>
        </p:spPr>
        <p:txBody>
          <a:bodyPr wrap="square" rtlCol="0">
            <a:spAutoFit/>
          </a:bodyPr>
          <a:lstStyle/>
          <a:p>
            <a:r>
              <a:rPr lang="en-US" sz="1000" b="1" dirty="0">
                <a:solidFill>
                  <a:schemeClr val="tx2"/>
                </a:solidFill>
              </a:rPr>
              <a:t>High Yield Credit Spread (left) </a:t>
            </a:r>
            <a:r>
              <a:rPr lang="en-US" sz="1000" dirty="0"/>
              <a:t>&amp; </a:t>
            </a:r>
            <a:r>
              <a:rPr lang="en-US" sz="1000" b="1" dirty="0">
                <a:solidFill>
                  <a:schemeClr val="accent2"/>
                </a:solidFill>
              </a:rPr>
              <a:t>A-Rated Credit Spread (right) </a:t>
            </a:r>
            <a:r>
              <a:rPr lang="en-US" sz="1000" dirty="0"/>
              <a:t>(%)</a:t>
            </a:r>
          </a:p>
        </p:txBody>
      </p:sp>
      <p:pic>
        <p:nvPicPr>
          <p:cNvPr id="6" name="Picture 5">
            <a:extLst>
              <a:ext uri="{FF2B5EF4-FFF2-40B4-BE49-F238E27FC236}">
                <a16:creationId xmlns:a16="http://schemas.microsoft.com/office/drawing/2014/main" id="{4A4BF3FC-F90A-1EDD-BEFD-431722813640}"/>
              </a:ext>
            </a:extLst>
          </p:cNvPr>
          <p:cNvPicPr/>
          <p:nvPr/>
        </p:nvPicPr>
        <p:blipFill>
          <a:blip r:embed="rId3"/>
          <a:stretch>
            <a:fillRect/>
          </a:stretch>
        </p:blipFill>
        <p:spPr>
          <a:xfrm>
            <a:off x="879475" y="1266825"/>
            <a:ext cx="3200400" cy="1371600"/>
          </a:xfrm>
          <a:prstGeom prst="rect">
            <a:avLst/>
          </a:prstGeom>
        </p:spPr>
      </p:pic>
      <p:pic>
        <p:nvPicPr>
          <p:cNvPr id="17" name="Picture 16">
            <a:extLst>
              <a:ext uri="{FF2B5EF4-FFF2-40B4-BE49-F238E27FC236}">
                <a16:creationId xmlns:a16="http://schemas.microsoft.com/office/drawing/2014/main" id="{49B87628-D2F6-E6B8-F672-B7835D16DD5F}"/>
              </a:ext>
            </a:extLst>
          </p:cNvPr>
          <p:cNvPicPr/>
          <p:nvPr/>
        </p:nvPicPr>
        <p:blipFill>
          <a:blip r:embed="rId4"/>
          <a:stretch>
            <a:fillRect/>
          </a:stretch>
        </p:blipFill>
        <p:spPr>
          <a:xfrm>
            <a:off x="4953000" y="1270000"/>
            <a:ext cx="3200400" cy="1371600"/>
          </a:xfrm>
          <a:prstGeom prst="rect">
            <a:avLst/>
          </a:prstGeom>
        </p:spPr>
      </p:pic>
      <p:pic>
        <p:nvPicPr>
          <p:cNvPr id="18" name="Picture 17">
            <a:extLst>
              <a:ext uri="{FF2B5EF4-FFF2-40B4-BE49-F238E27FC236}">
                <a16:creationId xmlns:a16="http://schemas.microsoft.com/office/drawing/2014/main" id="{86D38C17-0A36-3A63-F6DA-A1056CD5893F}"/>
              </a:ext>
            </a:extLst>
          </p:cNvPr>
          <p:cNvPicPr/>
          <p:nvPr/>
        </p:nvPicPr>
        <p:blipFill>
          <a:blip r:embed="rId5"/>
          <a:stretch>
            <a:fillRect/>
          </a:stretch>
        </p:blipFill>
        <p:spPr>
          <a:xfrm>
            <a:off x="4937125" y="3001963"/>
            <a:ext cx="3200400" cy="1371600"/>
          </a:xfrm>
          <a:prstGeom prst="rect">
            <a:avLst/>
          </a:prstGeom>
        </p:spPr>
      </p:pic>
      <p:pic>
        <p:nvPicPr>
          <p:cNvPr id="20" name="Picture 19">
            <a:extLst>
              <a:ext uri="{FF2B5EF4-FFF2-40B4-BE49-F238E27FC236}">
                <a16:creationId xmlns:a16="http://schemas.microsoft.com/office/drawing/2014/main" id="{49D43824-2508-A985-B543-B48EC5CB2B35}"/>
              </a:ext>
            </a:extLst>
          </p:cNvPr>
          <p:cNvPicPr/>
          <p:nvPr/>
        </p:nvPicPr>
        <p:blipFill>
          <a:blip r:embed="rId6"/>
          <a:stretch>
            <a:fillRect/>
          </a:stretch>
        </p:blipFill>
        <p:spPr>
          <a:xfrm>
            <a:off x="879475" y="3001963"/>
            <a:ext cx="3200400" cy="1371600"/>
          </a:xfrm>
          <a:prstGeom prst="rect">
            <a:avLst/>
          </a:prstGeom>
        </p:spPr>
      </p:pic>
      <p:pic>
        <p:nvPicPr>
          <p:cNvPr id="21" name="Picture 20">
            <a:extLst>
              <a:ext uri="{FF2B5EF4-FFF2-40B4-BE49-F238E27FC236}">
                <a16:creationId xmlns:a16="http://schemas.microsoft.com/office/drawing/2014/main" id="{6CF56BE2-44DE-F134-C3E6-65A92B0BCB3A}"/>
              </a:ext>
            </a:extLst>
          </p:cNvPr>
          <p:cNvPicPr/>
          <p:nvPr/>
        </p:nvPicPr>
        <p:blipFill>
          <a:blip r:embed="rId7"/>
          <a:stretch>
            <a:fillRect/>
          </a:stretch>
        </p:blipFill>
        <p:spPr>
          <a:xfrm>
            <a:off x="6684963" y="534988"/>
            <a:ext cx="1933575" cy="200025"/>
          </a:xfrm>
          <a:prstGeom prst="rect">
            <a:avLst/>
          </a:prstGeom>
        </p:spPr>
      </p:pic>
      <p:sp>
        <p:nvSpPr>
          <p:cNvPr id="16" name="TextBox 15">
            <a:extLst>
              <a:ext uri="{FF2B5EF4-FFF2-40B4-BE49-F238E27FC236}">
                <a16:creationId xmlns:a16="http://schemas.microsoft.com/office/drawing/2014/main" id="{4DEB096B-3801-DFC6-2CA7-42F56CA43293}"/>
              </a:ext>
            </a:extLst>
          </p:cNvPr>
          <p:cNvSpPr txBox="1"/>
          <p:nvPr/>
        </p:nvSpPr>
        <p:spPr>
          <a:xfrm>
            <a:off x="498674" y="4590215"/>
            <a:ext cx="5638800" cy="215444"/>
          </a:xfrm>
          <a:prstGeom prst="rect">
            <a:avLst/>
          </a:prstGeom>
          <a:noFill/>
        </p:spPr>
        <p:txBody>
          <a:bodyPr wrap="square" rtlCol="0">
            <a:spAutoFit/>
          </a:bodyPr>
          <a:lstStyle/>
          <a:p>
            <a:r>
              <a:rPr lang="en-US" sz="800" dirty="0"/>
              <a:t>Source:  Bloomberg, Modelist</a:t>
            </a:r>
          </a:p>
        </p:txBody>
      </p:sp>
    </p:spTree>
    <p:extLst>
      <p:ext uri="{BB962C8B-B14F-4D97-AF65-F5344CB8AC3E}">
        <p14:creationId xmlns:p14="http://schemas.microsoft.com/office/powerpoint/2010/main" val="2211584182"/>
      </p:ext>
    </p:extLst>
  </p:cSld>
  <p:clrMapOvr>
    <a:masterClrMapping/>
  </p:clrMapOvr>
  <p:transition spd="slow">
    <p:cove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p:nvPr/>
        </p:nvSpPr>
        <p:spPr>
          <a:xfrm>
            <a:off x="503436" y="471488"/>
            <a:ext cx="8115300" cy="317459"/>
          </a:xfrm>
          <a:prstGeom prst="rect">
            <a:avLst/>
          </a:prstGeom>
        </p:spPr>
        <p:txBody>
          <a:bodyPr lIns="0" tIns="0" rIns="0" bIns="0" rtlCol="0" anchor="t">
            <a:spAutoFit/>
          </a:bodyPr>
          <a:lstStyle/>
          <a:p>
            <a:pPr>
              <a:lnSpc>
                <a:spcPts val="2600"/>
              </a:lnSpc>
              <a:spcBef>
                <a:spcPct val="0"/>
              </a:spcBef>
            </a:pPr>
            <a:r>
              <a:rPr lang="en-US" sz="1857" dirty="0">
                <a:solidFill>
                  <a:srgbClr val="000000"/>
                </a:solidFill>
                <a:latin typeface="Lovelo" panose="020B0604020202020204" charset="0"/>
              </a:rPr>
              <a:t>Fixed Income Markets</a:t>
            </a:r>
          </a:p>
        </p:txBody>
      </p:sp>
      <p:sp>
        <p:nvSpPr>
          <p:cNvPr id="4" name="AutoShape 4"/>
          <p:cNvSpPr/>
          <p:nvPr/>
        </p:nvSpPr>
        <p:spPr>
          <a:xfrm flipV="1">
            <a:off x="503437" y="880382"/>
            <a:ext cx="8115297" cy="19255"/>
          </a:xfrm>
          <a:prstGeom prst="line">
            <a:avLst/>
          </a:prstGeom>
          <a:ln w="9525" cap="flat">
            <a:solidFill>
              <a:srgbClr val="000000"/>
            </a:solidFill>
            <a:prstDash val="solid"/>
            <a:headEnd type="none" w="sm" len="sm"/>
            <a:tailEnd type="none" w="sm" len="sm"/>
          </a:ln>
        </p:spPr>
        <p:txBody>
          <a:bodyPr/>
          <a:lstStyle/>
          <a:p>
            <a:endParaRPr lang="en-US"/>
          </a:p>
        </p:txBody>
      </p:sp>
      <p:sp>
        <p:nvSpPr>
          <p:cNvPr id="8" name="AutoShape 4">
            <a:extLst>
              <a:ext uri="{FF2B5EF4-FFF2-40B4-BE49-F238E27FC236}">
                <a16:creationId xmlns:a16="http://schemas.microsoft.com/office/drawing/2014/main" id="{615F2E3D-4170-C167-891E-284D13A21385}"/>
              </a:ext>
            </a:extLst>
          </p:cNvPr>
          <p:cNvSpPr/>
          <p:nvPr/>
        </p:nvSpPr>
        <p:spPr>
          <a:xfrm flipV="1">
            <a:off x="503437" y="4570960"/>
            <a:ext cx="8115297" cy="19255"/>
          </a:xfrm>
          <a:prstGeom prst="line">
            <a:avLst/>
          </a:prstGeom>
          <a:ln w="9525" cap="flat">
            <a:solidFill>
              <a:srgbClr val="000000"/>
            </a:solidFill>
            <a:prstDash val="solid"/>
            <a:headEnd type="none" w="sm" len="sm"/>
            <a:tailEnd type="none" w="sm" len="sm"/>
          </a:ln>
        </p:spPr>
        <p:txBody>
          <a:bodyPr/>
          <a:lstStyle/>
          <a:p>
            <a:endParaRPr lang="en-US"/>
          </a:p>
        </p:txBody>
      </p:sp>
      <p:pic>
        <p:nvPicPr>
          <p:cNvPr id="10" name="Picture 9" descr="A black text on a white background&#10;&#10;Description automatically generated">
            <a:extLst>
              <a:ext uri="{FF2B5EF4-FFF2-40B4-BE49-F238E27FC236}">
                <a16:creationId xmlns:a16="http://schemas.microsoft.com/office/drawing/2014/main" id="{A8B7339E-0DA1-3AFE-F16D-EA0DC9FC9AE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96101" y="4708767"/>
            <a:ext cx="1285875" cy="257175"/>
          </a:xfrm>
          <a:prstGeom prst="rect">
            <a:avLst/>
          </a:prstGeom>
        </p:spPr>
      </p:pic>
      <p:sp>
        <p:nvSpPr>
          <p:cNvPr id="11" name="Slide Number Placeholder 10">
            <a:extLst>
              <a:ext uri="{FF2B5EF4-FFF2-40B4-BE49-F238E27FC236}">
                <a16:creationId xmlns:a16="http://schemas.microsoft.com/office/drawing/2014/main" id="{C84F2CDF-7838-90E0-7ED0-2BA3F1260A60}"/>
              </a:ext>
            </a:extLst>
          </p:cNvPr>
          <p:cNvSpPr>
            <a:spLocks noGrp="1"/>
          </p:cNvSpPr>
          <p:nvPr>
            <p:ph type="sldNum" sz="quarter" idx="12"/>
          </p:nvPr>
        </p:nvSpPr>
        <p:spPr>
          <a:xfrm>
            <a:off x="8192885" y="4746073"/>
            <a:ext cx="436761" cy="182563"/>
          </a:xfrm>
        </p:spPr>
        <p:txBody>
          <a:bodyPr/>
          <a:lstStyle/>
          <a:p>
            <a:fld id="{B6F15528-21DE-4FAA-801E-634DDDAF4B2B}" type="slidenum">
              <a:rPr lang="en-US" sz="900">
                <a:solidFill>
                  <a:schemeClr val="tx1"/>
                </a:solidFill>
                <a:latin typeface="Lato" panose="020F0502020204030203" pitchFamily="34" charset="0"/>
                <a:ea typeface="Lato" panose="020F0502020204030203" pitchFamily="34" charset="0"/>
                <a:cs typeface="Lato" panose="020F0502020204030203" pitchFamily="34" charset="0"/>
              </a:rPr>
              <a:pPr/>
              <a:t>18</a:t>
            </a:fld>
            <a:endParaRPr lang="en-US" sz="900" dirty="0">
              <a:solidFill>
                <a:schemeClr val="tx1"/>
              </a:solidFill>
              <a:latin typeface="Lato" panose="020F0502020204030203" pitchFamily="34" charset="0"/>
              <a:ea typeface="Lato" panose="020F0502020204030203" pitchFamily="34" charset="0"/>
              <a:cs typeface="Lato" panose="020F0502020204030203" pitchFamily="34" charset="0"/>
            </a:endParaRPr>
          </a:p>
        </p:txBody>
      </p:sp>
      <p:pic>
        <p:nvPicPr>
          <p:cNvPr id="20" name="Picture 19">
            <a:extLst>
              <a:ext uri="{FF2B5EF4-FFF2-40B4-BE49-F238E27FC236}">
                <a16:creationId xmlns:a16="http://schemas.microsoft.com/office/drawing/2014/main" id="{75CD1510-B857-0F7B-1E4F-2E499F8EE365}"/>
              </a:ext>
            </a:extLst>
          </p:cNvPr>
          <p:cNvPicPr/>
          <p:nvPr/>
        </p:nvPicPr>
        <p:blipFill>
          <a:blip r:embed="rId3"/>
          <a:stretch>
            <a:fillRect/>
          </a:stretch>
        </p:blipFill>
        <p:spPr>
          <a:xfrm>
            <a:off x="6684963" y="534988"/>
            <a:ext cx="1933575" cy="200025"/>
          </a:xfrm>
          <a:prstGeom prst="rect">
            <a:avLst/>
          </a:prstGeom>
        </p:spPr>
      </p:pic>
      <p:sp>
        <p:nvSpPr>
          <p:cNvPr id="16" name="TextBox 15">
            <a:extLst>
              <a:ext uri="{FF2B5EF4-FFF2-40B4-BE49-F238E27FC236}">
                <a16:creationId xmlns:a16="http://schemas.microsoft.com/office/drawing/2014/main" id="{4DEB096B-3801-DFC6-2CA7-42F56CA43293}"/>
              </a:ext>
            </a:extLst>
          </p:cNvPr>
          <p:cNvSpPr txBox="1"/>
          <p:nvPr/>
        </p:nvSpPr>
        <p:spPr>
          <a:xfrm>
            <a:off x="498674" y="4590215"/>
            <a:ext cx="5638800" cy="215444"/>
          </a:xfrm>
          <a:prstGeom prst="rect">
            <a:avLst/>
          </a:prstGeom>
          <a:noFill/>
        </p:spPr>
        <p:txBody>
          <a:bodyPr wrap="square" rtlCol="0">
            <a:spAutoFit/>
          </a:bodyPr>
          <a:lstStyle/>
          <a:p>
            <a:r>
              <a:rPr lang="en-US" sz="800" dirty="0"/>
              <a:t>Source:  Bloomberg, Modelist</a:t>
            </a:r>
          </a:p>
        </p:txBody>
      </p:sp>
      <p:sp>
        <p:nvSpPr>
          <p:cNvPr id="6" name="TextBox 5">
            <a:extLst>
              <a:ext uri="{FF2B5EF4-FFF2-40B4-BE49-F238E27FC236}">
                <a16:creationId xmlns:a16="http://schemas.microsoft.com/office/drawing/2014/main" id="{41A3BA93-E3F9-982A-0CD4-A892E5F5100E}"/>
              </a:ext>
            </a:extLst>
          </p:cNvPr>
          <p:cNvSpPr txBox="1"/>
          <p:nvPr/>
        </p:nvSpPr>
        <p:spPr>
          <a:xfrm>
            <a:off x="498673" y="938540"/>
            <a:ext cx="8115297" cy="261610"/>
          </a:xfrm>
          <a:prstGeom prst="rect">
            <a:avLst/>
          </a:prstGeom>
          <a:noFill/>
        </p:spPr>
        <p:txBody>
          <a:bodyPr wrap="square" rtlCol="0">
            <a:spAutoFit/>
          </a:bodyPr>
          <a:lstStyle/>
          <a:p>
            <a:pPr algn="ctr"/>
            <a:r>
              <a:rPr lang="en-US" sz="1050" b="1" dirty="0"/>
              <a:t>Record Long Yield Curve Inversion</a:t>
            </a:r>
          </a:p>
        </p:txBody>
      </p:sp>
      <p:pic>
        <p:nvPicPr>
          <p:cNvPr id="18" name="Picture 17">
            <a:extLst>
              <a:ext uri="{FF2B5EF4-FFF2-40B4-BE49-F238E27FC236}">
                <a16:creationId xmlns:a16="http://schemas.microsoft.com/office/drawing/2014/main" id="{2F284258-7B52-7234-2011-9CF0751C8569}"/>
              </a:ext>
            </a:extLst>
          </p:cNvPr>
          <p:cNvPicPr>
            <a:picLocks noChangeAspect="1"/>
          </p:cNvPicPr>
          <p:nvPr/>
        </p:nvPicPr>
        <p:blipFill>
          <a:blip r:embed="rId4"/>
          <a:stretch>
            <a:fillRect/>
          </a:stretch>
        </p:blipFill>
        <p:spPr>
          <a:xfrm>
            <a:off x="456843" y="1276350"/>
            <a:ext cx="8230313" cy="3017782"/>
          </a:xfrm>
          <a:prstGeom prst="rect">
            <a:avLst/>
          </a:prstGeom>
        </p:spPr>
      </p:pic>
    </p:spTree>
    <p:extLst>
      <p:ext uri="{BB962C8B-B14F-4D97-AF65-F5344CB8AC3E}">
        <p14:creationId xmlns:p14="http://schemas.microsoft.com/office/powerpoint/2010/main" val="2565123299"/>
      </p:ext>
    </p:extLst>
  </p:cSld>
  <p:clrMapOvr>
    <a:masterClrMapping/>
  </p:clrMapOvr>
  <p:transition spd="slow">
    <p:cove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p:nvPr/>
        </p:nvSpPr>
        <p:spPr>
          <a:xfrm>
            <a:off x="503436" y="471488"/>
            <a:ext cx="8115300" cy="317459"/>
          </a:xfrm>
          <a:prstGeom prst="rect">
            <a:avLst/>
          </a:prstGeom>
        </p:spPr>
        <p:txBody>
          <a:bodyPr lIns="0" tIns="0" rIns="0" bIns="0" rtlCol="0" anchor="t">
            <a:spAutoFit/>
          </a:bodyPr>
          <a:lstStyle/>
          <a:p>
            <a:pPr>
              <a:lnSpc>
                <a:spcPts val="2600"/>
              </a:lnSpc>
              <a:spcBef>
                <a:spcPct val="0"/>
              </a:spcBef>
            </a:pPr>
            <a:r>
              <a:rPr lang="en-US" sz="1857" dirty="0">
                <a:solidFill>
                  <a:srgbClr val="000000"/>
                </a:solidFill>
                <a:latin typeface="Lovelo" panose="020B0604020202020204" charset="0"/>
              </a:rPr>
              <a:t>Fixed Income Markets</a:t>
            </a:r>
          </a:p>
        </p:txBody>
      </p:sp>
      <p:sp>
        <p:nvSpPr>
          <p:cNvPr id="4" name="AutoShape 4"/>
          <p:cNvSpPr/>
          <p:nvPr/>
        </p:nvSpPr>
        <p:spPr>
          <a:xfrm flipV="1">
            <a:off x="503437" y="880382"/>
            <a:ext cx="8115297" cy="19255"/>
          </a:xfrm>
          <a:prstGeom prst="line">
            <a:avLst/>
          </a:prstGeom>
          <a:ln w="9525" cap="flat">
            <a:solidFill>
              <a:srgbClr val="000000"/>
            </a:solidFill>
            <a:prstDash val="solid"/>
            <a:headEnd type="none" w="sm" len="sm"/>
            <a:tailEnd type="none" w="sm" len="sm"/>
          </a:ln>
        </p:spPr>
        <p:txBody>
          <a:bodyPr/>
          <a:lstStyle/>
          <a:p>
            <a:endParaRPr lang="en-US"/>
          </a:p>
        </p:txBody>
      </p:sp>
      <p:sp>
        <p:nvSpPr>
          <p:cNvPr id="8" name="AutoShape 4">
            <a:extLst>
              <a:ext uri="{FF2B5EF4-FFF2-40B4-BE49-F238E27FC236}">
                <a16:creationId xmlns:a16="http://schemas.microsoft.com/office/drawing/2014/main" id="{615F2E3D-4170-C167-891E-284D13A21385}"/>
              </a:ext>
            </a:extLst>
          </p:cNvPr>
          <p:cNvSpPr/>
          <p:nvPr/>
        </p:nvSpPr>
        <p:spPr>
          <a:xfrm flipV="1">
            <a:off x="503437" y="4570960"/>
            <a:ext cx="8115297" cy="19255"/>
          </a:xfrm>
          <a:prstGeom prst="line">
            <a:avLst/>
          </a:prstGeom>
          <a:ln w="9525" cap="flat">
            <a:solidFill>
              <a:srgbClr val="000000"/>
            </a:solidFill>
            <a:prstDash val="solid"/>
            <a:headEnd type="none" w="sm" len="sm"/>
            <a:tailEnd type="none" w="sm" len="sm"/>
          </a:ln>
        </p:spPr>
        <p:txBody>
          <a:bodyPr/>
          <a:lstStyle/>
          <a:p>
            <a:endParaRPr lang="en-US"/>
          </a:p>
        </p:txBody>
      </p:sp>
      <p:pic>
        <p:nvPicPr>
          <p:cNvPr id="10" name="Picture 9" descr="A black text on a white background&#10;&#10;Description automatically generated">
            <a:extLst>
              <a:ext uri="{FF2B5EF4-FFF2-40B4-BE49-F238E27FC236}">
                <a16:creationId xmlns:a16="http://schemas.microsoft.com/office/drawing/2014/main" id="{A8B7339E-0DA1-3AFE-F16D-EA0DC9FC9AE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96101" y="4708767"/>
            <a:ext cx="1285875" cy="257175"/>
          </a:xfrm>
          <a:prstGeom prst="rect">
            <a:avLst/>
          </a:prstGeom>
        </p:spPr>
      </p:pic>
      <p:sp>
        <p:nvSpPr>
          <p:cNvPr id="11" name="Slide Number Placeholder 10">
            <a:extLst>
              <a:ext uri="{FF2B5EF4-FFF2-40B4-BE49-F238E27FC236}">
                <a16:creationId xmlns:a16="http://schemas.microsoft.com/office/drawing/2014/main" id="{C84F2CDF-7838-90E0-7ED0-2BA3F1260A60}"/>
              </a:ext>
            </a:extLst>
          </p:cNvPr>
          <p:cNvSpPr>
            <a:spLocks noGrp="1"/>
          </p:cNvSpPr>
          <p:nvPr>
            <p:ph type="sldNum" sz="quarter" idx="12"/>
          </p:nvPr>
        </p:nvSpPr>
        <p:spPr>
          <a:xfrm>
            <a:off x="8192885" y="4746073"/>
            <a:ext cx="436761" cy="182563"/>
          </a:xfrm>
        </p:spPr>
        <p:txBody>
          <a:bodyPr/>
          <a:lstStyle/>
          <a:p>
            <a:fld id="{B6F15528-21DE-4FAA-801E-634DDDAF4B2B}" type="slidenum">
              <a:rPr lang="en-US" sz="900">
                <a:solidFill>
                  <a:schemeClr val="tx1"/>
                </a:solidFill>
                <a:latin typeface="Lato" panose="020F0502020204030203" pitchFamily="34" charset="0"/>
                <a:ea typeface="Lato" panose="020F0502020204030203" pitchFamily="34" charset="0"/>
                <a:cs typeface="Lato" panose="020F0502020204030203" pitchFamily="34" charset="0"/>
              </a:rPr>
              <a:pPr/>
              <a:t>19</a:t>
            </a:fld>
            <a:endParaRPr lang="en-US" sz="900" dirty="0">
              <a:solidFill>
                <a:schemeClr val="tx1"/>
              </a:solidFill>
              <a:latin typeface="Lato" panose="020F0502020204030203" pitchFamily="34" charset="0"/>
              <a:ea typeface="Lato" panose="020F0502020204030203" pitchFamily="34" charset="0"/>
              <a:cs typeface="Lato" panose="020F0502020204030203" pitchFamily="34" charset="0"/>
            </a:endParaRPr>
          </a:p>
        </p:txBody>
      </p:sp>
      <p:pic>
        <p:nvPicPr>
          <p:cNvPr id="6" name="Picture 5">
            <a:extLst>
              <a:ext uri="{FF2B5EF4-FFF2-40B4-BE49-F238E27FC236}">
                <a16:creationId xmlns:a16="http://schemas.microsoft.com/office/drawing/2014/main" id="{4F1C0283-7C92-121F-B99A-4F6843ED6AC7}"/>
              </a:ext>
            </a:extLst>
          </p:cNvPr>
          <p:cNvPicPr/>
          <p:nvPr/>
        </p:nvPicPr>
        <p:blipFill>
          <a:blip r:embed="rId3"/>
          <a:stretch>
            <a:fillRect/>
          </a:stretch>
        </p:blipFill>
        <p:spPr>
          <a:xfrm>
            <a:off x="1079500" y="1262063"/>
            <a:ext cx="6986588" cy="3217862"/>
          </a:xfrm>
          <a:prstGeom prst="rect">
            <a:avLst/>
          </a:prstGeom>
        </p:spPr>
      </p:pic>
      <p:sp>
        <p:nvSpPr>
          <p:cNvPr id="5" name="TextBox 4">
            <a:extLst>
              <a:ext uri="{FF2B5EF4-FFF2-40B4-BE49-F238E27FC236}">
                <a16:creationId xmlns:a16="http://schemas.microsoft.com/office/drawing/2014/main" id="{D6F243FF-16DE-B17C-6DE8-1CC66BED52E6}"/>
              </a:ext>
            </a:extLst>
          </p:cNvPr>
          <p:cNvSpPr txBox="1"/>
          <p:nvPr/>
        </p:nvSpPr>
        <p:spPr>
          <a:xfrm>
            <a:off x="498674" y="1018596"/>
            <a:ext cx="4073326" cy="246221"/>
          </a:xfrm>
          <a:prstGeom prst="rect">
            <a:avLst/>
          </a:prstGeom>
          <a:noFill/>
        </p:spPr>
        <p:txBody>
          <a:bodyPr wrap="square" rtlCol="0">
            <a:spAutoFit/>
          </a:bodyPr>
          <a:lstStyle/>
          <a:p>
            <a:r>
              <a:rPr lang="en-US" sz="1000" dirty="0"/>
              <a:t>Fixed Income Asset Class Total Return (%)</a:t>
            </a:r>
          </a:p>
        </p:txBody>
      </p:sp>
      <p:pic>
        <p:nvPicPr>
          <p:cNvPr id="12" name="Picture 11">
            <a:extLst>
              <a:ext uri="{FF2B5EF4-FFF2-40B4-BE49-F238E27FC236}">
                <a16:creationId xmlns:a16="http://schemas.microsoft.com/office/drawing/2014/main" id="{5DE0AA2B-7C53-4F54-F239-0E8EB84BFD2D}"/>
              </a:ext>
            </a:extLst>
          </p:cNvPr>
          <p:cNvPicPr/>
          <p:nvPr/>
        </p:nvPicPr>
        <p:blipFill>
          <a:blip r:embed="rId4"/>
          <a:stretch>
            <a:fillRect/>
          </a:stretch>
        </p:blipFill>
        <p:spPr>
          <a:xfrm>
            <a:off x="6684963" y="534988"/>
            <a:ext cx="1933575" cy="200025"/>
          </a:xfrm>
          <a:prstGeom prst="rect">
            <a:avLst/>
          </a:prstGeom>
        </p:spPr>
      </p:pic>
      <p:sp>
        <p:nvSpPr>
          <p:cNvPr id="9" name="TextBox 8">
            <a:extLst>
              <a:ext uri="{FF2B5EF4-FFF2-40B4-BE49-F238E27FC236}">
                <a16:creationId xmlns:a16="http://schemas.microsoft.com/office/drawing/2014/main" id="{90A560FF-5094-F90F-9A49-EF133B3CFE77}"/>
              </a:ext>
            </a:extLst>
          </p:cNvPr>
          <p:cNvSpPr txBox="1"/>
          <p:nvPr/>
        </p:nvSpPr>
        <p:spPr>
          <a:xfrm>
            <a:off x="498674" y="4590215"/>
            <a:ext cx="5638800" cy="338554"/>
          </a:xfrm>
          <a:prstGeom prst="rect">
            <a:avLst/>
          </a:prstGeom>
          <a:noFill/>
        </p:spPr>
        <p:txBody>
          <a:bodyPr wrap="square" rtlCol="0">
            <a:spAutoFit/>
          </a:bodyPr>
          <a:lstStyle/>
          <a:p>
            <a:r>
              <a:rPr lang="en-US" sz="800" dirty="0"/>
              <a:t>Source:  Bloomberg, Modelist</a:t>
            </a:r>
          </a:p>
          <a:p>
            <a:r>
              <a:rPr lang="en-US" sz="800" dirty="0"/>
              <a:t>Returns greater than 1-year are annualized. </a:t>
            </a:r>
          </a:p>
        </p:txBody>
      </p:sp>
    </p:spTree>
    <p:extLst>
      <p:ext uri="{BB962C8B-B14F-4D97-AF65-F5344CB8AC3E}">
        <p14:creationId xmlns:p14="http://schemas.microsoft.com/office/powerpoint/2010/main" val="3693515855"/>
      </p:ext>
    </p:extLst>
  </p:cSld>
  <p:clrMapOvr>
    <a:masterClrMapping/>
  </p:clrMapOvr>
  <p:transition spd="slow">
    <p:cove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large library with books on shelves&#10;&#10;Description automatically generated">
            <a:extLst>
              <a:ext uri="{FF2B5EF4-FFF2-40B4-BE49-F238E27FC236}">
                <a16:creationId xmlns:a16="http://schemas.microsoft.com/office/drawing/2014/main" id="{CC61B379-A597-2153-570C-613AEBD522A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67200" y="882655"/>
            <a:ext cx="3688305" cy="3688305"/>
          </a:xfrm>
          <a:prstGeom prst="rect">
            <a:avLst/>
          </a:prstGeom>
        </p:spPr>
      </p:pic>
      <p:sp>
        <p:nvSpPr>
          <p:cNvPr id="3" name="TextBox 3"/>
          <p:cNvSpPr txBox="1"/>
          <p:nvPr/>
        </p:nvSpPr>
        <p:spPr>
          <a:xfrm>
            <a:off x="503436" y="471488"/>
            <a:ext cx="8115300" cy="317459"/>
          </a:xfrm>
          <a:prstGeom prst="rect">
            <a:avLst/>
          </a:prstGeom>
        </p:spPr>
        <p:txBody>
          <a:bodyPr lIns="0" tIns="0" rIns="0" bIns="0" rtlCol="0" anchor="t">
            <a:spAutoFit/>
          </a:bodyPr>
          <a:lstStyle/>
          <a:p>
            <a:pPr>
              <a:lnSpc>
                <a:spcPts val="2600"/>
              </a:lnSpc>
              <a:spcBef>
                <a:spcPct val="0"/>
              </a:spcBef>
            </a:pPr>
            <a:r>
              <a:rPr lang="en-US" sz="1857" dirty="0">
                <a:solidFill>
                  <a:srgbClr val="000000"/>
                </a:solidFill>
                <a:latin typeface="Lovelo" panose="020B0604020202020204" charset="0"/>
              </a:rPr>
              <a:t>agenda</a:t>
            </a:r>
          </a:p>
        </p:txBody>
      </p:sp>
      <p:sp>
        <p:nvSpPr>
          <p:cNvPr id="4" name="AutoShape 4"/>
          <p:cNvSpPr/>
          <p:nvPr/>
        </p:nvSpPr>
        <p:spPr>
          <a:xfrm flipV="1">
            <a:off x="503436" y="880381"/>
            <a:ext cx="8126206" cy="19256"/>
          </a:xfrm>
          <a:prstGeom prst="line">
            <a:avLst/>
          </a:prstGeom>
          <a:ln w="9525" cap="flat">
            <a:solidFill>
              <a:srgbClr val="000000"/>
            </a:solidFill>
            <a:prstDash val="solid"/>
            <a:headEnd type="none" w="sm" len="sm"/>
            <a:tailEnd type="none" w="sm" len="sm"/>
          </a:ln>
        </p:spPr>
        <p:txBody>
          <a:bodyPr/>
          <a:lstStyle/>
          <a:p>
            <a:endParaRPr lang="en-US"/>
          </a:p>
        </p:txBody>
      </p:sp>
      <p:sp>
        <p:nvSpPr>
          <p:cNvPr id="8" name="AutoShape 4">
            <a:extLst>
              <a:ext uri="{FF2B5EF4-FFF2-40B4-BE49-F238E27FC236}">
                <a16:creationId xmlns:a16="http://schemas.microsoft.com/office/drawing/2014/main" id="{615F2E3D-4170-C167-891E-284D13A21385}"/>
              </a:ext>
            </a:extLst>
          </p:cNvPr>
          <p:cNvSpPr/>
          <p:nvPr/>
        </p:nvSpPr>
        <p:spPr>
          <a:xfrm>
            <a:off x="492528" y="4551698"/>
            <a:ext cx="8126206" cy="19257"/>
          </a:xfrm>
          <a:prstGeom prst="line">
            <a:avLst/>
          </a:prstGeom>
          <a:ln w="9525" cap="flat">
            <a:solidFill>
              <a:srgbClr val="000000"/>
            </a:solidFill>
            <a:prstDash val="solid"/>
            <a:headEnd type="none" w="sm" len="sm"/>
            <a:tailEnd type="none" w="sm" len="sm"/>
          </a:ln>
        </p:spPr>
        <p:txBody>
          <a:bodyPr/>
          <a:lstStyle/>
          <a:p>
            <a:endParaRPr lang="en-US"/>
          </a:p>
        </p:txBody>
      </p:sp>
      <p:pic>
        <p:nvPicPr>
          <p:cNvPr id="10" name="Picture 9" descr="A black text on a white background&#10;&#10;Description automatically generated">
            <a:extLst>
              <a:ext uri="{FF2B5EF4-FFF2-40B4-BE49-F238E27FC236}">
                <a16:creationId xmlns:a16="http://schemas.microsoft.com/office/drawing/2014/main" id="{A8B7339E-0DA1-3AFE-F16D-EA0DC9FC9AE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96101" y="4708767"/>
            <a:ext cx="1285875" cy="257175"/>
          </a:xfrm>
          <a:prstGeom prst="rect">
            <a:avLst/>
          </a:prstGeom>
        </p:spPr>
      </p:pic>
      <p:sp>
        <p:nvSpPr>
          <p:cNvPr id="11" name="Slide Number Placeholder 10">
            <a:extLst>
              <a:ext uri="{FF2B5EF4-FFF2-40B4-BE49-F238E27FC236}">
                <a16:creationId xmlns:a16="http://schemas.microsoft.com/office/drawing/2014/main" id="{C84F2CDF-7838-90E0-7ED0-2BA3F1260A60}"/>
              </a:ext>
            </a:extLst>
          </p:cNvPr>
          <p:cNvSpPr>
            <a:spLocks noGrp="1"/>
          </p:cNvSpPr>
          <p:nvPr>
            <p:ph type="sldNum" sz="quarter" idx="12"/>
          </p:nvPr>
        </p:nvSpPr>
        <p:spPr>
          <a:xfrm>
            <a:off x="8192885" y="4746073"/>
            <a:ext cx="436761" cy="182563"/>
          </a:xfrm>
        </p:spPr>
        <p:txBody>
          <a:bodyPr/>
          <a:lstStyle/>
          <a:p>
            <a:fld id="{B6F15528-21DE-4FAA-801E-634DDDAF4B2B}" type="slidenum">
              <a:rPr lang="en-US" sz="900">
                <a:solidFill>
                  <a:schemeClr val="tx1"/>
                </a:solidFill>
                <a:latin typeface="Lato" panose="020F0502020204030203" pitchFamily="34" charset="0"/>
                <a:ea typeface="Lato" panose="020F0502020204030203" pitchFamily="34" charset="0"/>
                <a:cs typeface="Lato" panose="020F0502020204030203" pitchFamily="34" charset="0"/>
              </a:rPr>
              <a:pPr/>
              <a:t>2</a:t>
            </a:fld>
            <a:endParaRPr lang="en-US" sz="900" dirty="0">
              <a:solidFill>
                <a:schemeClr val="tx1"/>
              </a:solidFill>
              <a:latin typeface="Lato" panose="020F0502020204030203" pitchFamily="34" charset="0"/>
              <a:ea typeface="Lato" panose="020F0502020204030203" pitchFamily="34" charset="0"/>
              <a:cs typeface="Lato" panose="020F0502020204030203" pitchFamily="34" charset="0"/>
            </a:endParaRPr>
          </a:p>
        </p:txBody>
      </p:sp>
      <p:pic>
        <p:nvPicPr>
          <p:cNvPr id="2" name="Picture 1">
            <a:extLst>
              <a:ext uri="{FF2B5EF4-FFF2-40B4-BE49-F238E27FC236}">
                <a16:creationId xmlns:a16="http://schemas.microsoft.com/office/drawing/2014/main" id="{31090C23-3F2F-BAB9-D33F-50EBCEAEB91F}"/>
              </a:ext>
            </a:extLst>
          </p:cNvPr>
          <p:cNvPicPr/>
          <p:nvPr/>
        </p:nvPicPr>
        <p:blipFill>
          <a:blip r:embed="rId4"/>
          <a:stretch>
            <a:fillRect/>
          </a:stretch>
        </p:blipFill>
        <p:spPr>
          <a:xfrm>
            <a:off x="6684963" y="534988"/>
            <a:ext cx="1933575" cy="200025"/>
          </a:xfrm>
          <a:prstGeom prst="rect">
            <a:avLst/>
          </a:prstGeom>
        </p:spPr>
      </p:pic>
      <p:sp>
        <p:nvSpPr>
          <p:cNvPr id="13" name="TextBox 4">
            <a:extLst>
              <a:ext uri="{FF2B5EF4-FFF2-40B4-BE49-F238E27FC236}">
                <a16:creationId xmlns:a16="http://schemas.microsoft.com/office/drawing/2014/main" id="{8EAA17CC-C72B-571C-E4C3-3ECCF92A009F}"/>
              </a:ext>
            </a:extLst>
          </p:cNvPr>
          <p:cNvSpPr txBox="1"/>
          <p:nvPr/>
        </p:nvSpPr>
        <p:spPr>
          <a:xfrm>
            <a:off x="514345" y="1061145"/>
            <a:ext cx="3938592" cy="2955681"/>
          </a:xfrm>
          <a:prstGeom prst="rect">
            <a:avLst/>
          </a:prstGeom>
        </p:spPr>
        <p:txBody>
          <a:bodyPr lIns="0" tIns="0" rIns="0" bIns="0" rtlCol="0" anchor="t">
            <a:spAutoFit/>
          </a:bodyPr>
          <a:lstStyle/>
          <a:p>
            <a:pPr marL="302260" lvl="1" indent="-151130">
              <a:lnSpc>
                <a:spcPts val="2618"/>
              </a:lnSpc>
              <a:buFont typeface="Arial"/>
              <a:buChar char="•"/>
            </a:pPr>
            <a:r>
              <a:rPr lang="en-US" sz="1400" dirty="0">
                <a:solidFill>
                  <a:srgbClr val="000000"/>
                </a:solidFill>
                <a:latin typeface="Lato"/>
              </a:rPr>
              <a:t>Quick Recap</a:t>
            </a:r>
          </a:p>
          <a:p>
            <a:pPr marL="302260" lvl="1" indent="-151130">
              <a:lnSpc>
                <a:spcPts val="2618"/>
              </a:lnSpc>
              <a:buFont typeface="Arial"/>
              <a:buChar char="•"/>
            </a:pPr>
            <a:r>
              <a:rPr lang="en-US" sz="1400" dirty="0">
                <a:solidFill>
                  <a:srgbClr val="000000"/>
                </a:solidFill>
                <a:latin typeface="Lato"/>
              </a:rPr>
              <a:t>Three Themes</a:t>
            </a:r>
          </a:p>
          <a:p>
            <a:pPr marL="302260" lvl="1" indent="-151130">
              <a:lnSpc>
                <a:spcPts val="2618"/>
              </a:lnSpc>
              <a:buFont typeface="Arial"/>
              <a:buChar char="•"/>
            </a:pPr>
            <a:r>
              <a:rPr lang="en-US" sz="1400" dirty="0">
                <a:solidFill>
                  <a:srgbClr val="000000"/>
                </a:solidFill>
                <a:latin typeface="Lato"/>
              </a:rPr>
              <a:t>Equity Overview</a:t>
            </a:r>
          </a:p>
          <a:p>
            <a:pPr marL="302260" lvl="1" indent="-151130">
              <a:lnSpc>
                <a:spcPts val="2618"/>
              </a:lnSpc>
              <a:buFont typeface="Arial"/>
              <a:buChar char="•"/>
            </a:pPr>
            <a:r>
              <a:rPr lang="en-US" sz="1400" dirty="0">
                <a:solidFill>
                  <a:srgbClr val="000000"/>
                </a:solidFill>
                <a:latin typeface="Lato"/>
              </a:rPr>
              <a:t>Fixed Income Overview</a:t>
            </a:r>
          </a:p>
          <a:p>
            <a:pPr marL="302260" lvl="1" indent="-151130">
              <a:lnSpc>
                <a:spcPts val="2618"/>
              </a:lnSpc>
              <a:buFont typeface="Arial"/>
              <a:buChar char="•"/>
            </a:pPr>
            <a:r>
              <a:rPr lang="en-US" sz="1400" dirty="0">
                <a:solidFill>
                  <a:srgbClr val="000000"/>
                </a:solidFill>
                <a:latin typeface="Lato"/>
              </a:rPr>
              <a:t>Global Macro Overview</a:t>
            </a:r>
          </a:p>
          <a:p>
            <a:pPr marL="302260" lvl="1" indent="-151130">
              <a:lnSpc>
                <a:spcPts val="2618"/>
              </a:lnSpc>
              <a:buFont typeface="Arial"/>
              <a:buChar char="•"/>
            </a:pPr>
            <a:r>
              <a:rPr lang="en-US" sz="1400" dirty="0">
                <a:solidFill>
                  <a:srgbClr val="000000"/>
                </a:solidFill>
                <a:latin typeface="Lato"/>
              </a:rPr>
              <a:t>Actionable Insights</a:t>
            </a:r>
          </a:p>
          <a:p>
            <a:pPr marL="302260" lvl="1" indent="-151130">
              <a:lnSpc>
                <a:spcPts val="2618"/>
              </a:lnSpc>
              <a:buFont typeface="Arial"/>
              <a:buChar char="•"/>
            </a:pPr>
            <a:r>
              <a:rPr lang="en-US" sz="1400" dirty="0">
                <a:solidFill>
                  <a:srgbClr val="000000"/>
                </a:solidFill>
                <a:latin typeface="Lato"/>
              </a:rPr>
              <a:t>Modelist Overview</a:t>
            </a:r>
          </a:p>
          <a:p>
            <a:pPr marL="302260" lvl="1" indent="-151130">
              <a:lnSpc>
                <a:spcPts val="2618"/>
              </a:lnSpc>
              <a:buFont typeface="Arial"/>
              <a:buChar char="•"/>
            </a:pPr>
            <a:r>
              <a:rPr lang="en-US" sz="1400" dirty="0">
                <a:solidFill>
                  <a:srgbClr val="000000"/>
                </a:solidFill>
                <a:latin typeface="Lato"/>
              </a:rPr>
              <a:t>Q&amp;A</a:t>
            </a:r>
          </a:p>
          <a:p>
            <a:pPr marL="302260" lvl="1" indent="-151130">
              <a:lnSpc>
                <a:spcPts val="2618"/>
              </a:lnSpc>
              <a:buFont typeface="Arial"/>
              <a:buChar char="•"/>
            </a:pPr>
            <a:r>
              <a:rPr lang="en-US" sz="1400" dirty="0">
                <a:solidFill>
                  <a:srgbClr val="000000"/>
                </a:solidFill>
                <a:latin typeface="Lato"/>
              </a:rPr>
              <a:t>Disclosures</a:t>
            </a:r>
          </a:p>
        </p:txBody>
      </p:sp>
    </p:spTree>
  </p:cSld>
  <p:clrMapOvr>
    <a:masterClrMapping/>
  </p:clrMapOvr>
  <p:transition spd="slow">
    <p:cove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flipV="1">
            <a:off x="514354" y="2257384"/>
            <a:ext cx="8115297" cy="19255"/>
          </a:xfrm>
          <a:prstGeom prst="line">
            <a:avLst/>
          </a:prstGeom>
          <a:ln w="9525" cap="flat">
            <a:solidFill>
              <a:srgbClr val="000000"/>
            </a:solidFill>
            <a:prstDash val="solid"/>
            <a:headEnd type="none" w="sm" len="sm"/>
            <a:tailEnd type="none" w="sm" len="sm"/>
          </a:ln>
        </p:spPr>
        <p:txBody>
          <a:bodyPr/>
          <a:lstStyle/>
          <a:p>
            <a:endParaRPr lang="en-US"/>
          </a:p>
        </p:txBody>
      </p:sp>
      <p:sp>
        <p:nvSpPr>
          <p:cNvPr id="5" name="TextBox 5"/>
          <p:cNvSpPr txBox="1"/>
          <p:nvPr/>
        </p:nvSpPr>
        <p:spPr>
          <a:xfrm>
            <a:off x="503441" y="1000044"/>
            <a:ext cx="8204166" cy="1231106"/>
          </a:xfrm>
          <a:prstGeom prst="rect">
            <a:avLst/>
          </a:prstGeom>
        </p:spPr>
        <p:txBody>
          <a:bodyPr lIns="0" tIns="0" rIns="0" bIns="0" rtlCol="0" anchor="t">
            <a:spAutoFit/>
          </a:bodyPr>
          <a:lstStyle/>
          <a:p>
            <a:r>
              <a:rPr lang="en-US" sz="4000" dirty="0">
                <a:solidFill>
                  <a:srgbClr val="000000"/>
                </a:solidFill>
                <a:latin typeface="Lovelo"/>
              </a:rPr>
              <a:t>Global Macro </a:t>
            </a:r>
          </a:p>
          <a:p>
            <a:r>
              <a:rPr lang="en-US" sz="4000" dirty="0">
                <a:solidFill>
                  <a:srgbClr val="000000"/>
                </a:solidFill>
                <a:latin typeface="Lovelo"/>
              </a:rPr>
              <a:t>Overview</a:t>
            </a:r>
          </a:p>
        </p:txBody>
      </p:sp>
      <p:sp>
        <p:nvSpPr>
          <p:cNvPr id="8" name="Slide Number Placeholder 7">
            <a:extLst>
              <a:ext uri="{FF2B5EF4-FFF2-40B4-BE49-F238E27FC236}">
                <a16:creationId xmlns:a16="http://schemas.microsoft.com/office/drawing/2014/main" id="{5CCB0EA3-3F24-9CC4-F04A-1BFE5998B6B5}"/>
              </a:ext>
            </a:extLst>
          </p:cNvPr>
          <p:cNvSpPr>
            <a:spLocks noGrp="1"/>
          </p:cNvSpPr>
          <p:nvPr>
            <p:ph type="sldNum" sz="quarter" idx="12"/>
          </p:nvPr>
        </p:nvSpPr>
        <p:spPr/>
        <p:txBody>
          <a:bodyPr/>
          <a:lstStyle/>
          <a:p>
            <a:fld id="{B6F15528-21DE-4FAA-801E-634DDDAF4B2B}" type="slidenum">
              <a:rPr lang="en-US" smtClean="0"/>
              <a:pPr/>
              <a:t>20</a:t>
            </a:fld>
            <a:endParaRPr lang="en-US"/>
          </a:p>
        </p:txBody>
      </p:sp>
      <p:pic>
        <p:nvPicPr>
          <p:cNvPr id="3" name="Picture 2">
            <a:extLst>
              <a:ext uri="{FF2B5EF4-FFF2-40B4-BE49-F238E27FC236}">
                <a16:creationId xmlns:a16="http://schemas.microsoft.com/office/drawing/2014/main" id="{D214DEEF-7D9B-8D37-9A10-882805D8693E}"/>
              </a:ext>
            </a:extLst>
          </p:cNvPr>
          <p:cNvPicPr/>
          <p:nvPr/>
        </p:nvPicPr>
        <p:blipFill>
          <a:blip r:embed="rId2"/>
          <a:stretch>
            <a:fillRect/>
          </a:stretch>
        </p:blipFill>
        <p:spPr>
          <a:xfrm>
            <a:off x="514350" y="4471988"/>
            <a:ext cx="1933575" cy="200025"/>
          </a:xfrm>
          <a:prstGeom prst="rect">
            <a:avLst/>
          </a:prstGeom>
        </p:spPr>
      </p:pic>
    </p:spTree>
    <p:extLst>
      <p:ext uri="{BB962C8B-B14F-4D97-AF65-F5344CB8AC3E}">
        <p14:creationId xmlns:p14="http://schemas.microsoft.com/office/powerpoint/2010/main" val="36515942"/>
      </p:ext>
    </p:extLst>
  </p:cSld>
  <p:clrMapOvr>
    <a:masterClrMapping/>
  </p:clrMapOvr>
  <p:transition spd="slow">
    <p:cove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Arrow: Bent-Up 19">
            <a:extLst>
              <a:ext uri="{FF2B5EF4-FFF2-40B4-BE49-F238E27FC236}">
                <a16:creationId xmlns:a16="http://schemas.microsoft.com/office/drawing/2014/main" id="{FCCDB3ED-313B-B8B6-96CC-A7A59988B209}"/>
              </a:ext>
            </a:extLst>
          </p:cNvPr>
          <p:cNvSpPr/>
          <p:nvPr/>
        </p:nvSpPr>
        <p:spPr>
          <a:xfrm rot="10800000">
            <a:off x="930354" y="1575218"/>
            <a:ext cx="914400" cy="1352290"/>
          </a:xfrm>
          <a:prstGeom prst="bentUpArrow">
            <a:avLst>
              <a:gd name="adj1" fmla="val 4339"/>
              <a:gd name="adj2" fmla="val 10537"/>
              <a:gd name="adj3" fmla="val 15909"/>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3"/>
          <p:cNvSpPr txBox="1"/>
          <p:nvPr/>
        </p:nvSpPr>
        <p:spPr>
          <a:xfrm>
            <a:off x="498674" y="471488"/>
            <a:ext cx="8115300" cy="317459"/>
          </a:xfrm>
          <a:prstGeom prst="rect">
            <a:avLst/>
          </a:prstGeom>
        </p:spPr>
        <p:txBody>
          <a:bodyPr lIns="0" tIns="0" rIns="0" bIns="0" rtlCol="0" anchor="t">
            <a:spAutoFit/>
          </a:bodyPr>
          <a:lstStyle/>
          <a:p>
            <a:pPr>
              <a:lnSpc>
                <a:spcPts val="2600"/>
              </a:lnSpc>
              <a:spcBef>
                <a:spcPct val="0"/>
              </a:spcBef>
            </a:pPr>
            <a:r>
              <a:rPr lang="en-US" sz="1857" dirty="0">
                <a:solidFill>
                  <a:srgbClr val="000000"/>
                </a:solidFill>
                <a:latin typeface="Lovelo" panose="020B0604020202020204" charset="0"/>
              </a:rPr>
              <a:t>US Economic Data</a:t>
            </a:r>
          </a:p>
        </p:txBody>
      </p:sp>
      <p:sp>
        <p:nvSpPr>
          <p:cNvPr id="4" name="AutoShape 4"/>
          <p:cNvSpPr/>
          <p:nvPr/>
        </p:nvSpPr>
        <p:spPr>
          <a:xfrm flipV="1">
            <a:off x="498674" y="880382"/>
            <a:ext cx="8115297" cy="19255"/>
          </a:xfrm>
          <a:prstGeom prst="line">
            <a:avLst/>
          </a:prstGeom>
          <a:ln w="9525" cap="flat">
            <a:solidFill>
              <a:srgbClr val="000000"/>
            </a:solidFill>
            <a:prstDash val="solid"/>
            <a:headEnd type="none" w="sm" len="sm"/>
            <a:tailEnd type="none" w="sm" len="sm"/>
          </a:ln>
        </p:spPr>
        <p:txBody>
          <a:bodyPr/>
          <a:lstStyle/>
          <a:p>
            <a:endParaRPr lang="en-US"/>
          </a:p>
        </p:txBody>
      </p:sp>
      <p:sp>
        <p:nvSpPr>
          <p:cNvPr id="8" name="AutoShape 4">
            <a:extLst>
              <a:ext uri="{FF2B5EF4-FFF2-40B4-BE49-F238E27FC236}">
                <a16:creationId xmlns:a16="http://schemas.microsoft.com/office/drawing/2014/main" id="{615F2E3D-4170-C167-891E-284D13A21385}"/>
              </a:ext>
            </a:extLst>
          </p:cNvPr>
          <p:cNvSpPr/>
          <p:nvPr/>
        </p:nvSpPr>
        <p:spPr>
          <a:xfrm flipV="1">
            <a:off x="498674" y="4570960"/>
            <a:ext cx="8115297" cy="19255"/>
          </a:xfrm>
          <a:prstGeom prst="line">
            <a:avLst/>
          </a:prstGeom>
          <a:ln w="9525" cap="flat">
            <a:solidFill>
              <a:srgbClr val="000000"/>
            </a:solidFill>
            <a:prstDash val="solid"/>
            <a:headEnd type="none" w="sm" len="sm"/>
            <a:tailEnd type="none" w="sm" len="sm"/>
          </a:ln>
        </p:spPr>
        <p:txBody>
          <a:bodyPr/>
          <a:lstStyle/>
          <a:p>
            <a:endParaRPr lang="en-US"/>
          </a:p>
        </p:txBody>
      </p:sp>
      <p:pic>
        <p:nvPicPr>
          <p:cNvPr id="10" name="Picture 9" descr="A black text on a white background&#10;&#10;Description automatically generated">
            <a:extLst>
              <a:ext uri="{FF2B5EF4-FFF2-40B4-BE49-F238E27FC236}">
                <a16:creationId xmlns:a16="http://schemas.microsoft.com/office/drawing/2014/main" id="{A8B7339E-0DA1-3AFE-F16D-EA0DC9FC9AE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96101" y="4708767"/>
            <a:ext cx="1285875" cy="257175"/>
          </a:xfrm>
          <a:prstGeom prst="rect">
            <a:avLst/>
          </a:prstGeom>
        </p:spPr>
      </p:pic>
      <p:sp>
        <p:nvSpPr>
          <p:cNvPr id="11" name="Slide Number Placeholder 10">
            <a:extLst>
              <a:ext uri="{FF2B5EF4-FFF2-40B4-BE49-F238E27FC236}">
                <a16:creationId xmlns:a16="http://schemas.microsoft.com/office/drawing/2014/main" id="{C84F2CDF-7838-90E0-7ED0-2BA3F1260A60}"/>
              </a:ext>
            </a:extLst>
          </p:cNvPr>
          <p:cNvSpPr>
            <a:spLocks noGrp="1"/>
          </p:cNvSpPr>
          <p:nvPr>
            <p:ph type="sldNum" sz="quarter" idx="12"/>
          </p:nvPr>
        </p:nvSpPr>
        <p:spPr>
          <a:xfrm>
            <a:off x="8192885" y="4746073"/>
            <a:ext cx="436761" cy="182563"/>
          </a:xfrm>
        </p:spPr>
        <p:txBody>
          <a:bodyPr/>
          <a:lstStyle/>
          <a:p>
            <a:fld id="{B6F15528-21DE-4FAA-801E-634DDDAF4B2B}" type="slidenum">
              <a:rPr lang="en-US" sz="900">
                <a:solidFill>
                  <a:schemeClr val="tx1"/>
                </a:solidFill>
                <a:latin typeface="Lato" panose="020F0502020204030203" pitchFamily="34" charset="0"/>
                <a:ea typeface="Lato" panose="020F0502020204030203" pitchFamily="34" charset="0"/>
                <a:cs typeface="Lato" panose="020F0502020204030203" pitchFamily="34" charset="0"/>
              </a:rPr>
              <a:pPr/>
              <a:t>21</a:t>
            </a:fld>
            <a:endParaRPr lang="en-US" sz="900" dirty="0">
              <a:solidFill>
                <a:schemeClr val="tx1"/>
              </a:solidFill>
              <a:latin typeface="Lato" panose="020F0502020204030203" pitchFamily="34" charset="0"/>
              <a:ea typeface="Lato" panose="020F0502020204030203" pitchFamily="34" charset="0"/>
              <a:cs typeface="Lato" panose="020F0502020204030203" pitchFamily="34" charset="0"/>
            </a:endParaRPr>
          </a:p>
        </p:txBody>
      </p:sp>
      <p:sp>
        <p:nvSpPr>
          <p:cNvPr id="13" name="TextBox 12">
            <a:extLst>
              <a:ext uri="{FF2B5EF4-FFF2-40B4-BE49-F238E27FC236}">
                <a16:creationId xmlns:a16="http://schemas.microsoft.com/office/drawing/2014/main" id="{C89ED98F-7409-1B1F-35A0-813601B9D5D5}"/>
              </a:ext>
            </a:extLst>
          </p:cNvPr>
          <p:cNvSpPr txBox="1"/>
          <p:nvPr/>
        </p:nvSpPr>
        <p:spPr>
          <a:xfrm>
            <a:off x="498674" y="4590215"/>
            <a:ext cx="5638800" cy="215444"/>
          </a:xfrm>
          <a:prstGeom prst="rect">
            <a:avLst/>
          </a:prstGeom>
          <a:noFill/>
        </p:spPr>
        <p:txBody>
          <a:bodyPr wrap="square" rtlCol="0">
            <a:spAutoFit/>
          </a:bodyPr>
          <a:lstStyle/>
          <a:p>
            <a:r>
              <a:rPr lang="en-US" sz="800" dirty="0"/>
              <a:t>Source:  YCharts, Modelist</a:t>
            </a:r>
          </a:p>
        </p:txBody>
      </p:sp>
      <p:pic>
        <p:nvPicPr>
          <p:cNvPr id="5" name="Picture 4">
            <a:extLst>
              <a:ext uri="{FF2B5EF4-FFF2-40B4-BE49-F238E27FC236}">
                <a16:creationId xmlns:a16="http://schemas.microsoft.com/office/drawing/2014/main" id="{71FF2865-C492-74FB-0230-C8D6A509F409}"/>
              </a:ext>
            </a:extLst>
          </p:cNvPr>
          <p:cNvPicPr/>
          <p:nvPr/>
        </p:nvPicPr>
        <p:blipFill>
          <a:blip r:embed="rId3"/>
          <a:stretch>
            <a:fillRect/>
          </a:stretch>
        </p:blipFill>
        <p:spPr>
          <a:xfrm>
            <a:off x="6684963" y="534988"/>
            <a:ext cx="1933575" cy="200025"/>
          </a:xfrm>
          <a:prstGeom prst="rect">
            <a:avLst/>
          </a:prstGeom>
        </p:spPr>
      </p:pic>
      <p:sp>
        <p:nvSpPr>
          <p:cNvPr id="14" name="TextBox 13">
            <a:extLst>
              <a:ext uri="{FF2B5EF4-FFF2-40B4-BE49-F238E27FC236}">
                <a16:creationId xmlns:a16="http://schemas.microsoft.com/office/drawing/2014/main" id="{D136AC3B-6A87-5059-CB62-E4372D10B123}"/>
              </a:ext>
            </a:extLst>
          </p:cNvPr>
          <p:cNvSpPr txBox="1"/>
          <p:nvPr/>
        </p:nvSpPr>
        <p:spPr>
          <a:xfrm>
            <a:off x="498674" y="1018596"/>
            <a:ext cx="4073326" cy="246221"/>
          </a:xfrm>
          <a:prstGeom prst="rect">
            <a:avLst/>
          </a:prstGeom>
          <a:noFill/>
        </p:spPr>
        <p:txBody>
          <a:bodyPr wrap="square" rtlCol="0">
            <a:spAutoFit/>
          </a:bodyPr>
          <a:lstStyle/>
          <a:p>
            <a:r>
              <a:rPr lang="en-US" sz="1000" dirty="0"/>
              <a:t>Last Month Positive Surprises</a:t>
            </a:r>
          </a:p>
        </p:txBody>
      </p:sp>
      <p:pic>
        <p:nvPicPr>
          <p:cNvPr id="6" name="Picture 5">
            <a:extLst>
              <a:ext uri="{FF2B5EF4-FFF2-40B4-BE49-F238E27FC236}">
                <a16:creationId xmlns:a16="http://schemas.microsoft.com/office/drawing/2014/main" id="{A7B8ADC5-9D13-163B-75D1-C70FDF49096D}"/>
              </a:ext>
            </a:extLst>
          </p:cNvPr>
          <p:cNvPicPr/>
          <p:nvPr/>
        </p:nvPicPr>
        <p:blipFill>
          <a:blip r:embed="rId4"/>
          <a:stretch>
            <a:fillRect/>
          </a:stretch>
        </p:blipFill>
        <p:spPr>
          <a:xfrm>
            <a:off x="1808359" y="1391857"/>
            <a:ext cx="5495925" cy="1476375"/>
          </a:xfrm>
          <a:prstGeom prst="rect">
            <a:avLst/>
          </a:prstGeom>
        </p:spPr>
      </p:pic>
      <p:pic>
        <p:nvPicPr>
          <p:cNvPr id="7" name="Picture 6">
            <a:extLst>
              <a:ext uri="{FF2B5EF4-FFF2-40B4-BE49-F238E27FC236}">
                <a16:creationId xmlns:a16="http://schemas.microsoft.com/office/drawing/2014/main" id="{90CBAE05-8C8D-A8C1-B200-1A162A05A8F7}"/>
              </a:ext>
            </a:extLst>
          </p:cNvPr>
          <p:cNvPicPr/>
          <p:nvPr/>
        </p:nvPicPr>
        <p:blipFill>
          <a:blip r:embed="rId5"/>
          <a:stretch>
            <a:fillRect/>
          </a:stretch>
        </p:blipFill>
        <p:spPr>
          <a:xfrm>
            <a:off x="498674" y="2999232"/>
            <a:ext cx="4143375" cy="942975"/>
          </a:xfrm>
          <a:prstGeom prst="rect">
            <a:avLst/>
          </a:prstGeom>
        </p:spPr>
      </p:pic>
      <p:pic>
        <p:nvPicPr>
          <p:cNvPr id="9" name="Picture 8">
            <a:extLst>
              <a:ext uri="{FF2B5EF4-FFF2-40B4-BE49-F238E27FC236}">
                <a16:creationId xmlns:a16="http://schemas.microsoft.com/office/drawing/2014/main" id="{7D8CF49C-3412-A090-CB5A-6FF39E8F412F}"/>
              </a:ext>
            </a:extLst>
          </p:cNvPr>
          <p:cNvPicPr/>
          <p:nvPr/>
        </p:nvPicPr>
        <p:blipFill>
          <a:blip r:embed="rId6"/>
          <a:stretch>
            <a:fillRect/>
          </a:stretch>
        </p:blipFill>
        <p:spPr>
          <a:xfrm>
            <a:off x="5084763" y="3028950"/>
            <a:ext cx="3200400" cy="1371600"/>
          </a:xfrm>
          <a:prstGeom prst="rect">
            <a:avLst/>
          </a:prstGeom>
          <a:ln>
            <a:solidFill>
              <a:schemeClr val="tx1"/>
            </a:solidFill>
          </a:ln>
        </p:spPr>
      </p:pic>
    </p:spTree>
    <p:extLst>
      <p:ext uri="{BB962C8B-B14F-4D97-AF65-F5344CB8AC3E}">
        <p14:creationId xmlns:p14="http://schemas.microsoft.com/office/powerpoint/2010/main" val="2681652999"/>
      </p:ext>
    </p:extLst>
  </p:cSld>
  <p:clrMapOvr>
    <a:masterClrMapping/>
  </p:clrMapOvr>
  <p:transition spd="slow">
    <p:cove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Arrow: Bent-Up 11">
            <a:extLst>
              <a:ext uri="{FF2B5EF4-FFF2-40B4-BE49-F238E27FC236}">
                <a16:creationId xmlns:a16="http://schemas.microsoft.com/office/drawing/2014/main" id="{D2F74BF1-59AE-633B-FD64-3ACE1EA0894E}"/>
              </a:ext>
            </a:extLst>
          </p:cNvPr>
          <p:cNvSpPr/>
          <p:nvPr/>
        </p:nvSpPr>
        <p:spPr>
          <a:xfrm rot="10800000">
            <a:off x="930354" y="1575218"/>
            <a:ext cx="914400" cy="1352290"/>
          </a:xfrm>
          <a:prstGeom prst="bentUpArrow">
            <a:avLst>
              <a:gd name="adj1" fmla="val 4339"/>
              <a:gd name="adj2" fmla="val 10537"/>
              <a:gd name="adj3" fmla="val 15909"/>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3"/>
          <p:cNvSpPr txBox="1"/>
          <p:nvPr/>
        </p:nvSpPr>
        <p:spPr>
          <a:xfrm>
            <a:off x="498674" y="471488"/>
            <a:ext cx="8115300" cy="317459"/>
          </a:xfrm>
          <a:prstGeom prst="rect">
            <a:avLst/>
          </a:prstGeom>
        </p:spPr>
        <p:txBody>
          <a:bodyPr lIns="0" tIns="0" rIns="0" bIns="0" rtlCol="0" anchor="t">
            <a:spAutoFit/>
          </a:bodyPr>
          <a:lstStyle/>
          <a:p>
            <a:pPr>
              <a:lnSpc>
                <a:spcPts val="2600"/>
              </a:lnSpc>
              <a:spcBef>
                <a:spcPct val="0"/>
              </a:spcBef>
            </a:pPr>
            <a:r>
              <a:rPr lang="en-US" sz="1857" dirty="0">
                <a:solidFill>
                  <a:srgbClr val="000000"/>
                </a:solidFill>
                <a:latin typeface="Lovelo" panose="020B0604020202020204" charset="0"/>
              </a:rPr>
              <a:t>US Economic Data</a:t>
            </a:r>
          </a:p>
        </p:txBody>
      </p:sp>
      <p:sp>
        <p:nvSpPr>
          <p:cNvPr id="4" name="AutoShape 4"/>
          <p:cNvSpPr/>
          <p:nvPr/>
        </p:nvSpPr>
        <p:spPr>
          <a:xfrm flipV="1">
            <a:off x="498674" y="880382"/>
            <a:ext cx="8115297" cy="19255"/>
          </a:xfrm>
          <a:prstGeom prst="line">
            <a:avLst/>
          </a:prstGeom>
          <a:ln w="9525" cap="flat">
            <a:solidFill>
              <a:srgbClr val="000000"/>
            </a:solidFill>
            <a:prstDash val="solid"/>
            <a:headEnd type="none" w="sm" len="sm"/>
            <a:tailEnd type="none" w="sm" len="sm"/>
          </a:ln>
        </p:spPr>
        <p:txBody>
          <a:bodyPr/>
          <a:lstStyle/>
          <a:p>
            <a:endParaRPr lang="en-US"/>
          </a:p>
        </p:txBody>
      </p:sp>
      <p:sp>
        <p:nvSpPr>
          <p:cNvPr id="8" name="AutoShape 4">
            <a:extLst>
              <a:ext uri="{FF2B5EF4-FFF2-40B4-BE49-F238E27FC236}">
                <a16:creationId xmlns:a16="http://schemas.microsoft.com/office/drawing/2014/main" id="{615F2E3D-4170-C167-891E-284D13A21385}"/>
              </a:ext>
            </a:extLst>
          </p:cNvPr>
          <p:cNvSpPr/>
          <p:nvPr/>
        </p:nvSpPr>
        <p:spPr>
          <a:xfrm flipV="1">
            <a:off x="498674" y="4570960"/>
            <a:ext cx="8115297" cy="19255"/>
          </a:xfrm>
          <a:prstGeom prst="line">
            <a:avLst/>
          </a:prstGeom>
          <a:ln w="9525" cap="flat">
            <a:solidFill>
              <a:srgbClr val="000000"/>
            </a:solidFill>
            <a:prstDash val="solid"/>
            <a:headEnd type="none" w="sm" len="sm"/>
            <a:tailEnd type="none" w="sm" len="sm"/>
          </a:ln>
        </p:spPr>
        <p:txBody>
          <a:bodyPr/>
          <a:lstStyle/>
          <a:p>
            <a:endParaRPr lang="en-US"/>
          </a:p>
        </p:txBody>
      </p:sp>
      <p:pic>
        <p:nvPicPr>
          <p:cNvPr id="10" name="Picture 9" descr="A black text on a white background&#10;&#10;Description automatically generated">
            <a:extLst>
              <a:ext uri="{FF2B5EF4-FFF2-40B4-BE49-F238E27FC236}">
                <a16:creationId xmlns:a16="http://schemas.microsoft.com/office/drawing/2014/main" id="{A8B7339E-0DA1-3AFE-F16D-EA0DC9FC9AE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96101" y="4708767"/>
            <a:ext cx="1285875" cy="257175"/>
          </a:xfrm>
          <a:prstGeom prst="rect">
            <a:avLst/>
          </a:prstGeom>
        </p:spPr>
      </p:pic>
      <p:sp>
        <p:nvSpPr>
          <p:cNvPr id="11" name="Slide Number Placeholder 10">
            <a:extLst>
              <a:ext uri="{FF2B5EF4-FFF2-40B4-BE49-F238E27FC236}">
                <a16:creationId xmlns:a16="http://schemas.microsoft.com/office/drawing/2014/main" id="{C84F2CDF-7838-90E0-7ED0-2BA3F1260A60}"/>
              </a:ext>
            </a:extLst>
          </p:cNvPr>
          <p:cNvSpPr>
            <a:spLocks noGrp="1"/>
          </p:cNvSpPr>
          <p:nvPr>
            <p:ph type="sldNum" sz="quarter" idx="12"/>
          </p:nvPr>
        </p:nvSpPr>
        <p:spPr>
          <a:xfrm>
            <a:off x="8192885" y="4746073"/>
            <a:ext cx="436761" cy="182563"/>
          </a:xfrm>
        </p:spPr>
        <p:txBody>
          <a:bodyPr/>
          <a:lstStyle/>
          <a:p>
            <a:fld id="{B6F15528-21DE-4FAA-801E-634DDDAF4B2B}" type="slidenum">
              <a:rPr lang="en-US" sz="900">
                <a:solidFill>
                  <a:schemeClr val="tx1"/>
                </a:solidFill>
                <a:latin typeface="Lato" panose="020F0502020204030203" pitchFamily="34" charset="0"/>
                <a:ea typeface="Lato" panose="020F0502020204030203" pitchFamily="34" charset="0"/>
                <a:cs typeface="Lato" panose="020F0502020204030203" pitchFamily="34" charset="0"/>
              </a:rPr>
              <a:pPr/>
              <a:t>22</a:t>
            </a:fld>
            <a:endParaRPr lang="en-US" sz="900" dirty="0">
              <a:solidFill>
                <a:schemeClr val="tx1"/>
              </a:solidFill>
              <a:latin typeface="Lato" panose="020F0502020204030203" pitchFamily="34" charset="0"/>
              <a:ea typeface="Lato" panose="020F0502020204030203" pitchFamily="34" charset="0"/>
              <a:cs typeface="Lato" panose="020F0502020204030203" pitchFamily="34" charset="0"/>
            </a:endParaRPr>
          </a:p>
        </p:txBody>
      </p:sp>
      <p:sp>
        <p:nvSpPr>
          <p:cNvPr id="13" name="TextBox 12">
            <a:extLst>
              <a:ext uri="{FF2B5EF4-FFF2-40B4-BE49-F238E27FC236}">
                <a16:creationId xmlns:a16="http://schemas.microsoft.com/office/drawing/2014/main" id="{C89ED98F-7409-1B1F-35A0-813601B9D5D5}"/>
              </a:ext>
            </a:extLst>
          </p:cNvPr>
          <p:cNvSpPr txBox="1"/>
          <p:nvPr/>
        </p:nvSpPr>
        <p:spPr>
          <a:xfrm>
            <a:off x="498674" y="4590215"/>
            <a:ext cx="5638800" cy="215444"/>
          </a:xfrm>
          <a:prstGeom prst="rect">
            <a:avLst/>
          </a:prstGeom>
          <a:noFill/>
        </p:spPr>
        <p:txBody>
          <a:bodyPr wrap="square" rtlCol="0">
            <a:spAutoFit/>
          </a:bodyPr>
          <a:lstStyle/>
          <a:p>
            <a:r>
              <a:rPr lang="en-US" sz="800" dirty="0"/>
              <a:t>Source:  YCharts, Modelist</a:t>
            </a:r>
          </a:p>
        </p:txBody>
      </p:sp>
      <p:pic>
        <p:nvPicPr>
          <p:cNvPr id="7" name="Picture 6">
            <a:extLst>
              <a:ext uri="{FF2B5EF4-FFF2-40B4-BE49-F238E27FC236}">
                <a16:creationId xmlns:a16="http://schemas.microsoft.com/office/drawing/2014/main" id="{8B32460F-10DA-21F7-4BAC-FC9C26568500}"/>
              </a:ext>
            </a:extLst>
          </p:cNvPr>
          <p:cNvPicPr/>
          <p:nvPr/>
        </p:nvPicPr>
        <p:blipFill>
          <a:blip r:embed="rId3"/>
          <a:stretch>
            <a:fillRect/>
          </a:stretch>
        </p:blipFill>
        <p:spPr>
          <a:xfrm>
            <a:off x="6684963" y="534988"/>
            <a:ext cx="1933575" cy="200025"/>
          </a:xfrm>
          <a:prstGeom prst="rect">
            <a:avLst/>
          </a:prstGeom>
        </p:spPr>
      </p:pic>
      <p:sp>
        <p:nvSpPr>
          <p:cNvPr id="5" name="TextBox 4">
            <a:extLst>
              <a:ext uri="{FF2B5EF4-FFF2-40B4-BE49-F238E27FC236}">
                <a16:creationId xmlns:a16="http://schemas.microsoft.com/office/drawing/2014/main" id="{223139C6-F73A-1D46-9D5B-56A5556E625C}"/>
              </a:ext>
            </a:extLst>
          </p:cNvPr>
          <p:cNvSpPr txBox="1"/>
          <p:nvPr/>
        </p:nvSpPr>
        <p:spPr>
          <a:xfrm>
            <a:off x="498674" y="1018596"/>
            <a:ext cx="4073326" cy="246221"/>
          </a:xfrm>
          <a:prstGeom prst="rect">
            <a:avLst/>
          </a:prstGeom>
          <a:noFill/>
        </p:spPr>
        <p:txBody>
          <a:bodyPr wrap="square" rtlCol="0">
            <a:spAutoFit/>
          </a:bodyPr>
          <a:lstStyle/>
          <a:p>
            <a:r>
              <a:rPr lang="en-US" sz="1000" dirty="0"/>
              <a:t>Last Month Negative Surprises</a:t>
            </a:r>
          </a:p>
        </p:txBody>
      </p:sp>
      <p:pic>
        <p:nvPicPr>
          <p:cNvPr id="15" name="Picture 14">
            <a:extLst>
              <a:ext uri="{FF2B5EF4-FFF2-40B4-BE49-F238E27FC236}">
                <a16:creationId xmlns:a16="http://schemas.microsoft.com/office/drawing/2014/main" id="{964E2B87-F458-E9F7-DC30-87C6D9C3DD31}"/>
              </a:ext>
            </a:extLst>
          </p:cNvPr>
          <p:cNvPicPr/>
          <p:nvPr/>
        </p:nvPicPr>
        <p:blipFill>
          <a:blip r:embed="rId4"/>
          <a:stretch>
            <a:fillRect/>
          </a:stretch>
        </p:blipFill>
        <p:spPr>
          <a:xfrm>
            <a:off x="1810512" y="1389888"/>
            <a:ext cx="5495925" cy="1476375"/>
          </a:xfrm>
          <a:prstGeom prst="rect">
            <a:avLst/>
          </a:prstGeom>
        </p:spPr>
      </p:pic>
      <p:pic>
        <p:nvPicPr>
          <p:cNvPr id="16" name="Picture 15">
            <a:extLst>
              <a:ext uri="{FF2B5EF4-FFF2-40B4-BE49-F238E27FC236}">
                <a16:creationId xmlns:a16="http://schemas.microsoft.com/office/drawing/2014/main" id="{3E23BE1F-183B-8957-ECBC-B3E9116DC797}"/>
              </a:ext>
            </a:extLst>
          </p:cNvPr>
          <p:cNvPicPr/>
          <p:nvPr/>
        </p:nvPicPr>
        <p:blipFill>
          <a:blip r:embed="rId5"/>
          <a:stretch>
            <a:fillRect/>
          </a:stretch>
        </p:blipFill>
        <p:spPr>
          <a:xfrm>
            <a:off x="498674" y="3000375"/>
            <a:ext cx="4124325" cy="942975"/>
          </a:xfrm>
          <a:prstGeom prst="rect">
            <a:avLst/>
          </a:prstGeom>
        </p:spPr>
      </p:pic>
      <p:pic>
        <p:nvPicPr>
          <p:cNvPr id="17" name="Picture 16">
            <a:extLst>
              <a:ext uri="{FF2B5EF4-FFF2-40B4-BE49-F238E27FC236}">
                <a16:creationId xmlns:a16="http://schemas.microsoft.com/office/drawing/2014/main" id="{927540C9-D192-C238-68B2-A5EB61CFFF70}"/>
              </a:ext>
            </a:extLst>
          </p:cNvPr>
          <p:cNvPicPr/>
          <p:nvPr/>
        </p:nvPicPr>
        <p:blipFill>
          <a:blip r:embed="rId6"/>
          <a:stretch>
            <a:fillRect/>
          </a:stretch>
        </p:blipFill>
        <p:spPr>
          <a:xfrm>
            <a:off x="5084064" y="3028950"/>
            <a:ext cx="3200400" cy="1371600"/>
          </a:xfrm>
          <a:prstGeom prst="rect">
            <a:avLst/>
          </a:prstGeom>
          <a:ln>
            <a:solidFill>
              <a:schemeClr val="tx1"/>
            </a:solidFill>
          </a:ln>
        </p:spPr>
      </p:pic>
    </p:spTree>
    <p:extLst>
      <p:ext uri="{BB962C8B-B14F-4D97-AF65-F5344CB8AC3E}">
        <p14:creationId xmlns:p14="http://schemas.microsoft.com/office/powerpoint/2010/main" val="945363569"/>
      </p:ext>
    </p:extLst>
  </p:cSld>
  <p:clrMapOvr>
    <a:masterClrMapping/>
  </p:clrMapOvr>
  <p:transition spd="slow">
    <p:cove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p:nvPr/>
        </p:nvSpPr>
        <p:spPr>
          <a:xfrm>
            <a:off x="498674" y="471488"/>
            <a:ext cx="8115300" cy="317459"/>
          </a:xfrm>
          <a:prstGeom prst="rect">
            <a:avLst/>
          </a:prstGeom>
        </p:spPr>
        <p:txBody>
          <a:bodyPr lIns="0" tIns="0" rIns="0" bIns="0" rtlCol="0" anchor="t">
            <a:spAutoFit/>
          </a:bodyPr>
          <a:lstStyle/>
          <a:p>
            <a:pPr>
              <a:lnSpc>
                <a:spcPts val="2600"/>
              </a:lnSpc>
              <a:spcBef>
                <a:spcPct val="0"/>
              </a:spcBef>
            </a:pPr>
            <a:r>
              <a:rPr lang="en-US" sz="1857" dirty="0">
                <a:solidFill>
                  <a:srgbClr val="000000"/>
                </a:solidFill>
                <a:latin typeface="Lovelo" panose="020B0604020202020204" charset="0"/>
              </a:rPr>
              <a:t>US Economic Data</a:t>
            </a:r>
          </a:p>
        </p:txBody>
      </p:sp>
      <p:sp>
        <p:nvSpPr>
          <p:cNvPr id="4" name="AutoShape 4"/>
          <p:cNvSpPr/>
          <p:nvPr/>
        </p:nvSpPr>
        <p:spPr>
          <a:xfrm flipV="1">
            <a:off x="498674" y="880382"/>
            <a:ext cx="8115297" cy="19255"/>
          </a:xfrm>
          <a:prstGeom prst="line">
            <a:avLst/>
          </a:prstGeom>
          <a:ln w="9525" cap="flat">
            <a:solidFill>
              <a:srgbClr val="000000"/>
            </a:solidFill>
            <a:prstDash val="solid"/>
            <a:headEnd type="none" w="sm" len="sm"/>
            <a:tailEnd type="none" w="sm" len="sm"/>
          </a:ln>
        </p:spPr>
        <p:txBody>
          <a:bodyPr/>
          <a:lstStyle/>
          <a:p>
            <a:endParaRPr lang="en-US"/>
          </a:p>
        </p:txBody>
      </p:sp>
      <p:sp>
        <p:nvSpPr>
          <p:cNvPr id="8" name="AutoShape 4">
            <a:extLst>
              <a:ext uri="{FF2B5EF4-FFF2-40B4-BE49-F238E27FC236}">
                <a16:creationId xmlns:a16="http://schemas.microsoft.com/office/drawing/2014/main" id="{615F2E3D-4170-C167-891E-284D13A21385}"/>
              </a:ext>
            </a:extLst>
          </p:cNvPr>
          <p:cNvSpPr/>
          <p:nvPr/>
        </p:nvSpPr>
        <p:spPr>
          <a:xfrm flipV="1">
            <a:off x="498674" y="4570960"/>
            <a:ext cx="8115297" cy="19255"/>
          </a:xfrm>
          <a:prstGeom prst="line">
            <a:avLst/>
          </a:prstGeom>
          <a:ln w="9525" cap="flat">
            <a:solidFill>
              <a:srgbClr val="000000"/>
            </a:solidFill>
            <a:prstDash val="solid"/>
            <a:headEnd type="none" w="sm" len="sm"/>
            <a:tailEnd type="none" w="sm" len="sm"/>
          </a:ln>
        </p:spPr>
        <p:txBody>
          <a:bodyPr/>
          <a:lstStyle/>
          <a:p>
            <a:endParaRPr lang="en-US"/>
          </a:p>
        </p:txBody>
      </p:sp>
      <p:pic>
        <p:nvPicPr>
          <p:cNvPr id="10" name="Picture 9" descr="A black text on a white background&#10;&#10;Description automatically generated">
            <a:extLst>
              <a:ext uri="{FF2B5EF4-FFF2-40B4-BE49-F238E27FC236}">
                <a16:creationId xmlns:a16="http://schemas.microsoft.com/office/drawing/2014/main" id="{A8B7339E-0DA1-3AFE-F16D-EA0DC9FC9AE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96101" y="4708767"/>
            <a:ext cx="1285875" cy="257175"/>
          </a:xfrm>
          <a:prstGeom prst="rect">
            <a:avLst/>
          </a:prstGeom>
        </p:spPr>
      </p:pic>
      <p:sp>
        <p:nvSpPr>
          <p:cNvPr id="11" name="Slide Number Placeholder 10">
            <a:extLst>
              <a:ext uri="{FF2B5EF4-FFF2-40B4-BE49-F238E27FC236}">
                <a16:creationId xmlns:a16="http://schemas.microsoft.com/office/drawing/2014/main" id="{C84F2CDF-7838-90E0-7ED0-2BA3F1260A60}"/>
              </a:ext>
            </a:extLst>
          </p:cNvPr>
          <p:cNvSpPr>
            <a:spLocks noGrp="1"/>
          </p:cNvSpPr>
          <p:nvPr>
            <p:ph type="sldNum" sz="quarter" idx="12"/>
          </p:nvPr>
        </p:nvSpPr>
        <p:spPr>
          <a:xfrm>
            <a:off x="8192885" y="4746073"/>
            <a:ext cx="436761" cy="182563"/>
          </a:xfrm>
        </p:spPr>
        <p:txBody>
          <a:bodyPr/>
          <a:lstStyle/>
          <a:p>
            <a:fld id="{B6F15528-21DE-4FAA-801E-634DDDAF4B2B}" type="slidenum">
              <a:rPr lang="en-US" sz="900">
                <a:solidFill>
                  <a:schemeClr val="tx1"/>
                </a:solidFill>
                <a:latin typeface="Lato" panose="020F0502020204030203" pitchFamily="34" charset="0"/>
                <a:ea typeface="Lato" panose="020F0502020204030203" pitchFamily="34" charset="0"/>
                <a:cs typeface="Lato" panose="020F0502020204030203" pitchFamily="34" charset="0"/>
              </a:rPr>
              <a:pPr/>
              <a:t>23</a:t>
            </a:fld>
            <a:endParaRPr lang="en-US" sz="900" dirty="0">
              <a:solidFill>
                <a:schemeClr val="tx1"/>
              </a:solidFill>
              <a:latin typeface="Lato" panose="020F0502020204030203" pitchFamily="34" charset="0"/>
              <a:ea typeface="Lato" panose="020F0502020204030203" pitchFamily="34" charset="0"/>
              <a:cs typeface="Lato" panose="020F0502020204030203" pitchFamily="34" charset="0"/>
            </a:endParaRPr>
          </a:p>
        </p:txBody>
      </p:sp>
      <p:sp>
        <p:nvSpPr>
          <p:cNvPr id="7" name="TextBox 6">
            <a:extLst>
              <a:ext uri="{FF2B5EF4-FFF2-40B4-BE49-F238E27FC236}">
                <a16:creationId xmlns:a16="http://schemas.microsoft.com/office/drawing/2014/main" id="{4497F24B-1729-CB96-DF52-DB389A50CAE8}"/>
              </a:ext>
            </a:extLst>
          </p:cNvPr>
          <p:cNvSpPr txBox="1"/>
          <p:nvPr/>
        </p:nvSpPr>
        <p:spPr>
          <a:xfrm>
            <a:off x="498674" y="1018596"/>
            <a:ext cx="4073326" cy="246221"/>
          </a:xfrm>
          <a:prstGeom prst="rect">
            <a:avLst/>
          </a:prstGeom>
          <a:noFill/>
        </p:spPr>
        <p:txBody>
          <a:bodyPr wrap="square" rtlCol="0">
            <a:spAutoFit/>
          </a:bodyPr>
          <a:lstStyle/>
          <a:p>
            <a:r>
              <a:rPr lang="en-US" sz="1000" dirty="0"/>
              <a:t>Next Month’s Calendar</a:t>
            </a:r>
          </a:p>
        </p:txBody>
      </p:sp>
      <p:sp>
        <p:nvSpPr>
          <p:cNvPr id="13" name="TextBox 12">
            <a:extLst>
              <a:ext uri="{FF2B5EF4-FFF2-40B4-BE49-F238E27FC236}">
                <a16:creationId xmlns:a16="http://schemas.microsoft.com/office/drawing/2014/main" id="{C89ED98F-7409-1B1F-35A0-813601B9D5D5}"/>
              </a:ext>
            </a:extLst>
          </p:cNvPr>
          <p:cNvSpPr txBox="1"/>
          <p:nvPr/>
        </p:nvSpPr>
        <p:spPr>
          <a:xfrm>
            <a:off x="498674" y="4590215"/>
            <a:ext cx="5638800" cy="215444"/>
          </a:xfrm>
          <a:prstGeom prst="rect">
            <a:avLst/>
          </a:prstGeom>
          <a:noFill/>
        </p:spPr>
        <p:txBody>
          <a:bodyPr wrap="square" rtlCol="0">
            <a:spAutoFit/>
          </a:bodyPr>
          <a:lstStyle/>
          <a:p>
            <a:r>
              <a:rPr lang="en-US" sz="800" dirty="0"/>
              <a:t>Source:  Bloomberg, Modelist</a:t>
            </a:r>
          </a:p>
        </p:txBody>
      </p:sp>
      <p:pic>
        <p:nvPicPr>
          <p:cNvPr id="6" name="Picture 5">
            <a:extLst>
              <a:ext uri="{FF2B5EF4-FFF2-40B4-BE49-F238E27FC236}">
                <a16:creationId xmlns:a16="http://schemas.microsoft.com/office/drawing/2014/main" id="{880C56D3-B74A-2A61-BCFA-0E057316A798}"/>
              </a:ext>
            </a:extLst>
          </p:cNvPr>
          <p:cNvPicPr/>
          <p:nvPr/>
        </p:nvPicPr>
        <p:blipFill>
          <a:blip r:embed="rId3"/>
          <a:stretch>
            <a:fillRect/>
          </a:stretch>
        </p:blipFill>
        <p:spPr>
          <a:xfrm>
            <a:off x="6684963" y="534988"/>
            <a:ext cx="1933575" cy="200025"/>
          </a:xfrm>
          <a:prstGeom prst="rect">
            <a:avLst/>
          </a:prstGeom>
        </p:spPr>
      </p:pic>
      <p:pic>
        <p:nvPicPr>
          <p:cNvPr id="5" name="Picture 4">
            <a:extLst>
              <a:ext uri="{FF2B5EF4-FFF2-40B4-BE49-F238E27FC236}">
                <a16:creationId xmlns:a16="http://schemas.microsoft.com/office/drawing/2014/main" id="{BA06DA13-4335-55B4-D068-8DA78284377F}"/>
              </a:ext>
            </a:extLst>
          </p:cNvPr>
          <p:cNvPicPr>
            <a:picLocks noChangeAspect="1"/>
          </p:cNvPicPr>
          <p:nvPr/>
        </p:nvPicPr>
        <p:blipFill>
          <a:blip r:embed="rId4"/>
          <a:stretch>
            <a:fillRect/>
          </a:stretch>
        </p:blipFill>
        <p:spPr>
          <a:xfrm>
            <a:off x="862012" y="1379118"/>
            <a:ext cx="7419975" cy="3027218"/>
          </a:xfrm>
          <a:prstGeom prst="rect">
            <a:avLst/>
          </a:prstGeom>
        </p:spPr>
      </p:pic>
    </p:spTree>
    <p:extLst>
      <p:ext uri="{BB962C8B-B14F-4D97-AF65-F5344CB8AC3E}">
        <p14:creationId xmlns:p14="http://schemas.microsoft.com/office/powerpoint/2010/main" val="2322509557"/>
      </p:ext>
    </p:extLst>
  </p:cSld>
  <p:clrMapOvr>
    <a:masterClrMapping/>
  </p:clrMapOvr>
  <p:transition spd="slow">
    <p:cove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flipV="1">
            <a:off x="514354" y="2257384"/>
            <a:ext cx="8115297" cy="19255"/>
          </a:xfrm>
          <a:prstGeom prst="line">
            <a:avLst/>
          </a:prstGeom>
          <a:ln w="9525" cap="flat">
            <a:solidFill>
              <a:srgbClr val="000000"/>
            </a:solidFill>
            <a:prstDash val="solid"/>
            <a:headEnd type="none" w="sm" len="sm"/>
            <a:tailEnd type="none" w="sm" len="sm"/>
          </a:ln>
        </p:spPr>
        <p:txBody>
          <a:bodyPr/>
          <a:lstStyle/>
          <a:p>
            <a:endParaRPr lang="en-US"/>
          </a:p>
        </p:txBody>
      </p:sp>
      <p:sp>
        <p:nvSpPr>
          <p:cNvPr id="5" name="TextBox 5"/>
          <p:cNvSpPr txBox="1"/>
          <p:nvPr/>
        </p:nvSpPr>
        <p:spPr>
          <a:xfrm>
            <a:off x="503441" y="1000044"/>
            <a:ext cx="8204166" cy="1231106"/>
          </a:xfrm>
          <a:prstGeom prst="rect">
            <a:avLst/>
          </a:prstGeom>
        </p:spPr>
        <p:txBody>
          <a:bodyPr lIns="0" tIns="0" rIns="0" bIns="0" rtlCol="0" anchor="t">
            <a:spAutoFit/>
          </a:bodyPr>
          <a:lstStyle/>
          <a:p>
            <a:r>
              <a:rPr lang="en-US" sz="4000" dirty="0">
                <a:solidFill>
                  <a:srgbClr val="000000"/>
                </a:solidFill>
                <a:latin typeface="Lovelo"/>
              </a:rPr>
              <a:t>Actionable</a:t>
            </a:r>
          </a:p>
          <a:p>
            <a:r>
              <a:rPr lang="en-US" sz="4000" dirty="0">
                <a:solidFill>
                  <a:srgbClr val="000000"/>
                </a:solidFill>
                <a:latin typeface="Lovelo"/>
              </a:rPr>
              <a:t>insights</a:t>
            </a:r>
          </a:p>
        </p:txBody>
      </p:sp>
      <p:sp>
        <p:nvSpPr>
          <p:cNvPr id="8" name="Slide Number Placeholder 7">
            <a:extLst>
              <a:ext uri="{FF2B5EF4-FFF2-40B4-BE49-F238E27FC236}">
                <a16:creationId xmlns:a16="http://schemas.microsoft.com/office/drawing/2014/main" id="{5CCB0EA3-3F24-9CC4-F04A-1BFE5998B6B5}"/>
              </a:ext>
            </a:extLst>
          </p:cNvPr>
          <p:cNvSpPr>
            <a:spLocks noGrp="1"/>
          </p:cNvSpPr>
          <p:nvPr>
            <p:ph type="sldNum" sz="quarter" idx="12"/>
          </p:nvPr>
        </p:nvSpPr>
        <p:spPr/>
        <p:txBody>
          <a:bodyPr/>
          <a:lstStyle/>
          <a:p>
            <a:fld id="{B6F15528-21DE-4FAA-801E-634DDDAF4B2B}" type="slidenum">
              <a:rPr lang="en-US" smtClean="0"/>
              <a:pPr/>
              <a:t>24</a:t>
            </a:fld>
            <a:endParaRPr lang="en-US"/>
          </a:p>
        </p:txBody>
      </p:sp>
      <p:pic>
        <p:nvPicPr>
          <p:cNvPr id="3" name="Picture 2">
            <a:extLst>
              <a:ext uri="{FF2B5EF4-FFF2-40B4-BE49-F238E27FC236}">
                <a16:creationId xmlns:a16="http://schemas.microsoft.com/office/drawing/2014/main" id="{25BB7D7A-89C6-82BE-BAF8-BCEE1FD5B375}"/>
              </a:ext>
            </a:extLst>
          </p:cNvPr>
          <p:cNvPicPr/>
          <p:nvPr/>
        </p:nvPicPr>
        <p:blipFill>
          <a:blip r:embed="rId2"/>
          <a:stretch>
            <a:fillRect/>
          </a:stretch>
        </p:blipFill>
        <p:spPr>
          <a:xfrm>
            <a:off x="514350" y="4471988"/>
            <a:ext cx="1933575" cy="200025"/>
          </a:xfrm>
          <a:prstGeom prst="rect">
            <a:avLst/>
          </a:prstGeom>
        </p:spPr>
      </p:pic>
    </p:spTree>
    <p:extLst>
      <p:ext uri="{BB962C8B-B14F-4D97-AF65-F5344CB8AC3E}">
        <p14:creationId xmlns:p14="http://schemas.microsoft.com/office/powerpoint/2010/main" val="2005957514"/>
      </p:ext>
    </p:extLst>
  </p:cSld>
  <p:clrMapOvr>
    <a:masterClrMapping/>
  </p:clrMapOvr>
  <p:transition spd="slow">
    <p:cove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p:nvPr/>
        </p:nvSpPr>
        <p:spPr>
          <a:xfrm>
            <a:off x="503436" y="471488"/>
            <a:ext cx="8115300" cy="317459"/>
          </a:xfrm>
          <a:prstGeom prst="rect">
            <a:avLst/>
          </a:prstGeom>
        </p:spPr>
        <p:txBody>
          <a:bodyPr lIns="0" tIns="0" rIns="0" bIns="0" rtlCol="0" anchor="t">
            <a:spAutoFit/>
          </a:bodyPr>
          <a:lstStyle/>
          <a:p>
            <a:pPr>
              <a:lnSpc>
                <a:spcPts val="2600"/>
              </a:lnSpc>
              <a:spcBef>
                <a:spcPct val="0"/>
              </a:spcBef>
            </a:pPr>
            <a:r>
              <a:rPr lang="en-US" sz="1857" dirty="0">
                <a:solidFill>
                  <a:srgbClr val="000000"/>
                </a:solidFill>
                <a:latin typeface="Lovelo" panose="020B0604020202020204" charset="0"/>
              </a:rPr>
              <a:t>Consumer Sentiment</a:t>
            </a:r>
          </a:p>
        </p:txBody>
      </p:sp>
      <p:sp>
        <p:nvSpPr>
          <p:cNvPr id="4" name="AutoShape 4"/>
          <p:cNvSpPr/>
          <p:nvPr/>
        </p:nvSpPr>
        <p:spPr>
          <a:xfrm flipV="1">
            <a:off x="503437" y="880382"/>
            <a:ext cx="8115297" cy="19255"/>
          </a:xfrm>
          <a:prstGeom prst="line">
            <a:avLst/>
          </a:prstGeom>
          <a:ln w="9525" cap="flat">
            <a:solidFill>
              <a:srgbClr val="000000"/>
            </a:solidFill>
            <a:prstDash val="solid"/>
            <a:headEnd type="none" w="sm" len="sm"/>
            <a:tailEnd type="none" w="sm" len="sm"/>
          </a:ln>
        </p:spPr>
        <p:txBody>
          <a:bodyPr/>
          <a:lstStyle/>
          <a:p>
            <a:endParaRPr lang="en-US"/>
          </a:p>
        </p:txBody>
      </p:sp>
      <p:sp>
        <p:nvSpPr>
          <p:cNvPr id="8" name="AutoShape 4">
            <a:extLst>
              <a:ext uri="{FF2B5EF4-FFF2-40B4-BE49-F238E27FC236}">
                <a16:creationId xmlns:a16="http://schemas.microsoft.com/office/drawing/2014/main" id="{615F2E3D-4170-C167-891E-284D13A21385}"/>
              </a:ext>
            </a:extLst>
          </p:cNvPr>
          <p:cNvSpPr/>
          <p:nvPr/>
        </p:nvSpPr>
        <p:spPr>
          <a:xfrm flipV="1">
            <a:off x="503437" y="4570960"/>
            <a:ext cx="8115297" cy="19255"/>
          </a:xfrm>
          <a:prstGeom prst="line">
            <a:avLst/>
          </a:prstGeom>
          <a:ln w="9525" cap="flat">
            <a:solidFill>
              <a:srgbClr val="000000"/>
            </a:solidFill>
            <a:prstDash val="solid"/>
            <a:headEnd type="none" w="sm" len="sm"/>
            <a:tailEnd type="none" w="sm" len="sm"/>
          </a:ln>
        </p:spPr>
        <p:txBody>
          <a:bodyPr/>
          <a:lstStyle/>
          <a:p>
            <a:endParaRPr lang="en-US"/>
          </a:p>
        </p:txBody>
      </p:sp>
      <p:pic>
        <p:nvPicPr>
          <p:cNvPr id="10" name="Picture 9" descr="A black text on a white background&#10;&#10;Description automatically generated">
            <a:extLst>
              <a:ext uri="{FF2B5EF4-FFF2-40B4-BE49-F238E27FC236}">
                <a16:creationId xmlns:a16="http://schemas.microsoft.com/office/drawing/2014/main" id="{A8B7339E-0DA1-3AFE-F16D-EA0DC9FC9AE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96101" y="4708767"/>
            <a:ext cx="1285875" cy="257175"/>
          </a:xfrm>
          <a:prstGeom prst="rect">
            <a:avLst/>
          </a:prstGeom>
        </p:spPr>
      </p:pic>
      <p:sp>
        <p:nvSpPr>
          <p:cNvPr id="11" name="Slide Number Placeholder 10">
            <a:extLst>
              <a:ext uri="{FF2B5EF4-FFF2-40B4-BE49-F238E27FC236}">
                <a16:creationId xmlns:a16="http://schemas.microsoft.com/office/drawing/2014/main" id="{C84F2CDF-7838-90E0-7ED0-2BA3F1260A60}"/>
              </a:ext>
            </a:extLst>
          </p:cNvPr>
          <p:cNvSpPr>
            <a:spLocks noGrp="1"/>
          </p:cNvSpPr>
          <p:nvPr>
            <p:ph type="sldNum" sz="quarter" idx="12"/>
          </p:nvPr>
        </p:nvSpPr>
        <p:spPr>
          <a:xfrm>
            <a:off x="8192885" y="4746073"/>
            <a:ext cx="436761" cy="182563"/>
          </a:xfrm>
        </p:spPr>
        <p:txBody>
          <a:bodyPr/>
          <a:lstStyle/>
          <a:p>
            <a:fld id="{B6F15528-21DE-4FAA-801E-634DDDAF4B2B}" type="slidenum">
              <a:rPr lang="en-US" sz="900">
                <a:solidFill>
                  <a:schemeClr val="tx1"/>
                </a:solidFill>
                <a:latin typeface="Lato" panose="020F0502020204030203" pitchFamily="34" charset="0"/>
                <a:ea typeface="Lato" panose="020F0502020204030203" pitchFamily="34" charset="0"/>
                <a:cs typeface="Lato" panose="020F0502020204030203" pitchFamily="34" charset="0"/>
              </a:rPr>
              <a:pPr/>
              <a:t>25</a:t>
            </a:fld>
            <a:endParaRPr lang="en-US" sz="900" dirty="0">
              <a:solidFill>
                <a:schemeClr val="tx1"/>
              </a:solidFill>
              <a:latin typeface="Lato" panose="020F0502020204030203" pitchFamily="34" charset="0"/>
              <a:ea typeface="Lato" panose="020F0502020204030203" pitchFamily="34" charset="0"/>
              <a:cs typeface="Lato" panose="020F0502020204030203" pitchFamily="34" charset="0"/>
            </a:endParaRPr>
          </a:p>
        </p:txBody>
      </p:sp>
      <p:sp>
        <p:nvSpPr>
          <p:cNvPr id="5" name="TextBox 4">
            <a:extLst>
              <a:ext uri="{FF2B5EF4-FFF2-40B4-BE49-F238E27FC236}">
                <a16:creationId xmlns:a16="http://schemas.microsoft.com/office/drawing/2014/main" id="{AAF69591-67C1-0D24-C4BE-92C75181CA0D}"/>
              </a:ext>
            </a:extLst>
          </p:cNvPr>
          <p:cNvSpPr txBox="1"/>
          <p:nvPr/>
        </p:nvSpPr>
        <p:spPr>
          <a:xfrm>
            <a:off x="503436" y="4365758"/>
            <a:ext cx="1143000" cy="184666"/>
          </a:xfrm>
          <a:prstGeom prst="rect">
            <a:avLst/>
          </a:prstGeom>
          <a:solidFill>
            <a:schemeClr val="tx2"/>
          </a:solidFill>
          <a:ln>
            <a:noFill/>
          </a:ln>
        </p:spPr>
        <p:txBody>
          <a:bodyPr wrap="square" rtlCol="0" anchor="ctr">
            <a:spAutoFit/>
          </a:bodyPr>
          <a:lstStyle/>
          <a:p>
            <a:pPr algn="ctr"/>
            <a:r>
              <a:rPr lang="en-US" sz="600" dirty="0">
                <a:solidFill>
                  <a:schemeClr val="bg1"/>
                </a:solidFill>
              </a:rPr>
              <a:t>Consumer Sentiment</a:t>
            </a:r>
          </a:p>
        </p:txBody>
      </p:sp>
      <p:sp>
        <p:nvSpPr>
          <p:cNvPr id="14" name="TextBox 13">
            <a:extLst>
              <a:ext uri="{FF2B5EF4-FFF2-40B4-BE49-F238E27FC236}">
                <a16:creationId xmlns:a16="http://schemas.microsoft.com/office/drawing/2014/main" id="{12CC26E4-DAE3-CE1F-81D0-7EF6C1F41E08}"/>
              </a:ext>
            </a:extLst>
          </p:cNvPr>
          <p:cNvSpPr txBox="1"/>
          <p:nvPr/>
        </p:nvSpPr>
        <p:spPr>
          <a:xfrm>
            <a:off x="5522119" y="1657350"/>
            <a:ext cx="2286000" cy="246221"/>
          </a:xfrm>
          <a:prstGeom prst="rect">
            <a:avLst/>
          </a:prstGeom>
          <a:noFill/>
        </p:spPr>
        <p:txBody>
          <a:bodyPr wrap="square" rtlCol="0">
            <a:spAutoFit/>
          </a:bodyPr>
          <a:lstStyle/>
          <a:p>
            <a:pPr algn="ctr"/>
            <a:r>
              <a:rPr lang="en-US" sz="1000" b="1" dirty="0">
                <a:latin typeface="Lato" panose="020F0502020204030203" pitchFamily="34" charset="0"/>
                <a:ea typeface="Lato" panose="020F0502020204030203" pitchFamily="34" charset="0"/>
                <a:cs typeface="Lato" panose="020F0502020204030203" pitchFamily="34" charset="0"/>
              </a:rPr>
              <a:t>Component Contributions</a:t>
            </a:r>
          </a:p>
        </p:txBody>
      </p:sp>
      <p:sp>
        <p:nvSpPr>
          <p:cNvPr id="16" name="TextBox 15">
            <a:extLst>
              <a:ext uri="{FF2B5EF4-FFF2-40B4-BE49-F238E27FC236}">
                <a16:creationId xmlns:a16="http://schemas.microsoft.com/office/drawing/2014/main" id="{8F6C4815-12F2-0376-2D44-552E48D6AC11}"/>
              </a:ext>
            </a:extLst>
          </p:cNvPr>
          <p:cNvSpPr txBox="1"/>
          <p:nvPr/>
        </p:nvSpPr>
        <p:spPr>
          <a:xfrm>
            <a:off x="529798" y="1657350"/>
            <a:ext cx="4118402" cy="246221"/>
          </a:xfrm>
          <a:prstGeom prst="rect">
            <a:avLst/>
          </a:prstGeom>
          <a:noFill/>
        </p:spPr>
        <p:txBody>
          <a:bodyPr wrap="square" rtlCol="0">
            <a:spAutoFit/>
          </a:bodyPr>
          <a:lstStyle/>
          <a:p>
            <a:pPr algn="ctr"/>
            <a:r>
              <a:rPr lang="en-US" sz="1000" b="1" i="0" dirty="0">
                <a:effectLst/>
                <a:latin typeface="Lato" panose="020F0502020204030203" pitchFamily="34" charset="0"/>
                <a:ea typeface="Lato" panose="020F0502020204030203" pitchFamily="34" charset="0"/>
                <a:cs typeface="Lato" panose="020F0502020204030203" pitchFamily="34" charset="0"/>
              </a:rPr>
              <a:t>The University of Michigan Consumer Sentiment Index</a:t>
            </a:r>
            <a:endParaRPr lang="en-US" sz="1000" b="1" dirty="0">
              <a:latin typeface="Lato" panose="020F0502020204030203" pitchFamily="34" charset="0"/>
              <a:ea typeface="Lato" panose="020F0502020204030203" pitchFamily="34" charset="0"/>
              <a:cs typeface="Lato" panose="020F0502020204030203" pitchFamily="34" charset="0"/>
            </a:endParaRPr>
          </a:p>
        </p:txBody>
      </p:sp>
      <p:sp>
        <p:nvSpPr>
          <p:cNvPr id="15" name="TextBox 14">
            <a:extLst>
              <a:ext uri="{FF2B5EF4-FFF2-40B4-BE49-F238E27FC236}">
                <a16:creationId xmlns:a16="http://schemas.microsoft.com/office/drawing/2014/main" id="{4B4F3250-5C09-D8BC-FC54-2D964FCB8CFF}"/>
              </a:ext>
            </a:extLst>
          </p:cNvPr>
          <p:cNvSpPr txBox="1"/>
          <p:nvPr/>
        </p:nvSpPr>
        <p:spPr>
          <a:xfrm>
            <a:off x="498674" y="4590215"/>
            <a:ext cx="5638800" cy="215444"/>
          </a:xfrm>
          <a:prstGeom prst="rect">
            <a:avLst/>
          </a:prstGeom>
          <a:noFill/>
        </p:spPr>
        <p:txBody>
          <a:bodyPr wrap="square" rtlCol="0">
            <a:spAutoFit/>
          </a:bodyPr>
          <a:lstStyle/>
          <a:p>
            <a:r>
              <a:rPr lang="en-US" sz="800" dirty="0"/>
              <a:t>Source:  Bloomberg, Modelist</a:t>
            </a:r>
          </a:p>
        </p:txBody>
      </p:sp>
      <p:pic>
        <p:nvPicPr>
          <p:cNvPr id="6" name="Picture 5">
            <a:extLst>
              <a:ext uri="{FF2B5EF4-FFF2-40B4-BE49-F238E27FC236}">
                <a16:creationId xmlns:a16="http://schemas.microsoft.com/office/drawing/2014/main" id="{657399F2-F996-80ED-5CB2-5F6C3894026E}"/>
              </a:ext>
            </a:extLst>
          </p:cNvPr>
          <p:cNvPicPr/>
          <p:nvPr/>
        </p:nvPicPr>
        <p:blipFill>
          <a:blip r:embed="rId3"/>
          <a:stretch>
            <a:fillRect/>
          </a:stretch>
        </p:blipFill>
        <p:spPr>
          <a:xfrm>
            <a:off x="6684963" y="534988"/>
            <a:ext cx="1933575" cy="200025"/>
          </a:xfrm>
          <a:prstGeom prst="rect">
            <a:avLst/>
          </a:prstGeom>
        </p:spPr>
      </p:pic>
      <p:pic>
        <p:nvPicPr>
          <p:cNvPr id="18" name="Picture 17">
            <a:extLst>
              <a:ext uri="{FF2B5EF4-FFF2-40B4-BE49-F238E27FC236}">
                <a16:creationId xmlns:a16="http://schemas.microsoft.com/office/drawing/2014/main" id="{5B347D1B-925D-F8AA-756B-004EA11A45F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789329" y="1922826"/>
            <a:ext cx="3599338" cy="2127688"/>
          </a:xfrm>
          <a:prstGeom prst="rect">
            <a:avLst/>
          </a:prstGeom>
        </p:spPr>
      </p:pic>
      <p:sp>
        <p:nvSpPr>
          <p:cNvPr id="17" name="TextBox 16">
            <a:extLst>
              <a:ext uri="{FF2B5EF4-FFF2-40B4-BE49-F238E27FC236}">
                <a16:creationId xmlns:a16="http://schemas.microsoft.com/office/drawing/2014/main" id="{6C553AA0-F00A-C503-B1FC-6CA5E390D569}"/>
              </a:ext>
            </a:extLst>
          </p:cNvPr>
          <p:cNvSpPr txBox="1"/>
          <p:nvPr/>
        </p:nvSpPr>
        <p:spPr>
          <a:xfrm>
            <a:off x="3732157" y="1981194"/>
            <a:ext cx="685800" cy="184666"/>
          </a:xfrm>
          <a:prstGeom prst="rect">
            <a:avLst/>
          </a:prstGeom>
          <a:solidFill>
            <a:schemeClr val="accent2">
              <a:lumMod val="20000"/>
              <a:lumOff val="80000"/>
            </a:schemeClr>
          </a:solidFill>
        </p:spPr>
        <p:txBody>
          <a:bodyPr wrap="square" rtlCol="0">
            <a:spAutoFit/>
          </a:bodyPr>
          <a:lstStyle/>
          <a:p>
            <a:pPr algn="ctr"/>
            <a:r>
              <a:rPr lang="en-US" sz="600" dirty="0"/>
              <a:t>US Recessions</a:t>
            </a:r>
          </a:p>
        </p:txBody>
      </p:sp>
      <p:pic>
        <p:nvPicPr>
          <p:cNvPr id="12" name="Picture 11">
            <a:extLst>
              <a:ext uri="{FF2B5EF4-FFF2-40B4-BE49-F238E27FC236}">
                <a16:creationId xmlns:a16="http://schemas.microsoft.com/office/drawing/2014/main" id="{06B281BD-9A7C-78A5-58AC-98DC5A089282}"/>
              </a:ext>
            </a:extLst>
          </p:cNvPr>
          <p:cNvPicPr>
            <a:picLocks noChangeAspect="1"/>
          </p:cNvPicPr>
          <p:nvPr/>
        </p:nvPicPr>
        <p:blipFill>
          <a:blip r:embed="rId6"/>
          <a:stretch>
            <a:fillRect/>
          </a:stretch>
        </p:blipFill>
        <p:spPr>
          <a:xfrm>
            <a:off x="4488043" y="2205225"/>
            <a:ext cx="4143375" cy="1485900"/>
          </a:xfrm>
          <a:prstGeom prst="rect">
            <a:avLst/>
          </a:prstGeom>
        </p:spPr>
      </p:pic>
      <p:sp>
        <p:nvSpPr>
          <p:cNvPr id="19" name="TextBox 18">
            <a:extLst>
              <a:ext uri="{FF2B5EF4-FFF2-40B4-BE49-F238E27FC236}">
                <a16:creationId xmlns:a16="http://schemas.microsoft.com/office/drawing/2014/main" id="{1BECBE87-5D24-30DA-F9A8-E315C97554B7}"/>
              </a:ext>
            </a:extLst>
          </p:cNvPr>
          <p:cNvSpPr txBox="1"/>
          <p:nvPr/>
        </p:nvSpPr>
        <p:spPr>
          <a:xfrm>
            <a:off x="498673" y="920175"/>
            <a:ext cx="8115297" cy="461665"/>
          </a:xfrm>
          <a:prstGeom prst="rect">
            <a:avLst/>
          </a:prstGeom>
          <a:noFill/>
        </p:spPr>
        <p:txBody>
          <a:bodyPr wrap="square" rtlCol="0">
            <a:spAutoFit/>
          </a:bodyPr>
          <a:lstStyle/>
          <a:p>
            <a:r>
              <a:rPr lang="en-US" sz="800" dirty="0"/>
              <a:t>The University of Michigan Consumer Sentiment Index collects data on consumer attitudes and expectations, in order to determine the changes in consumers' willingness to buy and to predict their subsequent discretionary expenditures. This Index is comprised of measures of attitudes toward personal finances, general business conditions, and market conditions or prices. </a:t>
            </a:r>
          </a:p>
        </p:txBody>
      </p:sp>
    </p:spTree>
    <p:extLst>
      <p:ext uri="{BB962C8B-B14F-4D97-AF65-F5344CB8AC3E}">
        <p14:creationId xmlns:p14="http://schemas.microsoft.com/office/powerpoint/2010/main" val="2154152714"/>
      </p:ext>
    </p:extLst>
  </p:cSld>
  <p:clrMapOvr>
    <a:masterClrMapping/>
  </p:clrMapOvr>
  <p:transition spd="slow">
    <p:cove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p:nvPr/>
        </p:nvSpPr>
        <p:spPr>
          <a:xfrm>
            <a:off x="503436" y="471488"/>
            <a:ext cx="8115300" cy="317459"/>
          </a:xfrm>
          <a:prstGeom prst="rect">
            <a:avLst/>
          </a:prstGeom>
        </p:spPr>
        <p:txBody>
          <a:bodyPr lIns="0" tIns="0" rIns="0" bIns="0" rtlCol="0" anchor="t">
            <a:spAutoFit/>
          </a:bodyPr>
          <a:lstStyle/>
          <a:p>
            <a:pPr>
              <a:lnSpc>
                <a:spcPts val="2600"/>
              </a:lnSpc>
              <a:spcBef>
                <a:spcPct val="0"/>
              </a:spcBef>
            </a:pPr>
            <a:r>
              <a:rPr lang="en-US" sz="1857" dirty="0">
                <a:solidFill>
                  <a:srgbClr val="000000"/>
                </a:solidFill>
                <a:latin typeface="Lovelo" panose="020B0604020202020204" charset="0"/>
              </a:rPr>
              <a:t>Consumer Sentiment</a:t>
            </a:r>
          </a:p>
        </p:txBody>
      </p:sp>
      <p:sp>
        <p:nvSpPr>
          <p:cNvPr id="4" name="AutoShape 4"/>
          <p:cNvSpPr/>
          <p:nvPr/>
        </p:nvSpPr>
        <p:spPr>
          <a:xfrm flipV="1">
            <a:off x="503437" y="880382"/>
            <a:ext cx="8115297" cy="19255"/>
          </a:xfrm>
          <a:prstGeom prst="line">
            <a:avLst/>
          </a:prstGeom>
          <a:ln w="9525" cap="flat">
            <a:solidFill>
              <a:srgbClr val="000000"/>
            </a:solidFill>
            <a:prstDash val="solid"/>
            <a:headEnd type="none" w="sm" len="sm"/>
            <a:tailEnd type="none" w="sm" len="sm"/>
          </a:ln>
        </p:spPr>
        <p:txBody>
          <a:bodyPr/>
          <a:lstStyle/>
          <a:p>
            <a:endParaRPr lang="en-US"/>
          </a:p>
        </p:txBody>
      </p:sp>
      <p:sp>
        <p:nvSpPr>
          <p:cNvPr id="8" name="AutoShape 4">
            <a:extLst>
              <a:ext uri="{FF2B5EF4-FFF2-40B4-BE49-F238E27FC236}">
                <a16:creationId xmlns:a16="http://schemas.microsoft.com/office/drawing/2014/main" id="{615F2E3D-4170-C167-891E-284D13A21385}"/>
              </a:ext>
            </a:extLst>
          </p:cNvPr>
          <p:cNvSpPr/>
          <p:nvPr/>
        </p:nvSpPr>
        <p:spPr>
          <a:xfrm flipV="1">
            <a:off x="503437" y="4570960"/>
            <a:ext cx="8115297" cy="19255"/>
          </a:xfrm>
          <a:prstGeom prst="line">
            <a:avLst/>
          </a:prstGeom>
          <a:ln w="9525" cap="flat">
            <a:solidFill>
              <a:srgbClr val="000000"/>
            </a:solidFill>
            <a:prstDash val="solid"/>
            <a:headEnd type="none" w="sm" len="sm"/>
            <a:tailEnd type="none" w="sm" len="sm"/>
          </a:ln>
        </p:spPr>
        <p:txBody>
          <a:bodyPr/>
          <a:lstStyle/>
          <a:p>
            <a:endParaRPr lang="en-US"/>
          </a:p>
        </p:txBody>
      </p:sp>
      <p:pic>
        <p:nvPicPr>
          <p:cNvPr id="10" name="Picture 9" descr="A black text on a white background&#10;&#10;Description automatically generated">
            <a:extLst>
              <a:ext uri="{FF2B5EF4-FFF2-40B4-BE49-F238E27FC236}">
                <a16:creationId xmlns:a16="http://schemas.microsoft.com/office/drawing/2014/main" id="{A8B7339E-0DA1-3AFE-F16D-EA0DC9FC9AE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96101" y="4708767"/>
            <a:ext cx="1285875" cy="257175"/>
          </a:xfrm>
          <a:prstGeom prst="rect">
            <a:avLst/>
          </a:prstGeom>
        </p:spPr>
      </p:pic>
      <p:sp>
        <p:nvSpPr>
          <p:cNvPr id="11" name="Slide Number Placeholder 10">
            <a:extLst>
              <a:ext uri="{FF2B5EF4-FFF2-40B4-BE49-F238E27FC236}">
                <a16:creationId xmlns:a16="http://schemas.microsoft.com/office/drawing/2014/main" id="{C84F2CDF-7838-90E0-7ED0-2BA3F1260A60}"/>
              </a:ext>
            </a:extLst>
          </p:cNvPr>
          <p:cNvSpPr>
            <a:spLocks noGrp="1"/>
          </p:cNvSpPr>
          <p:nvPr>
            <p:ph type="sldNum" sz="quarter" idx="12"/>
          </p:nvPr>
        </p:nvSpPr>
        <p:spPr>
          <a:xfrm>
            <a:off x="8192885" y="4746073"/>
            <a:ext cx="436761" cy="182563"/>
          </a:xfrm>
        </p:spPr>
        <p:txBody>
          <a:bodyPr/>
          <a:lstStyle/>
          <a:p>
            <a:fld id="{B6F15528-21DE-4FAA-801E-634DDDAF4B2B}" type="slidenum">
              <a:rPr lang="en-US" sz="900">
                <a:solidFill>
                  <a:schemeClr val="tx1"/>
                </a:solidFill>
                <a:latin typeface="Lato" panose="020F0502020204030203" pitchFamily="34" charset="0"/>
                <a:ea typeface="Lato" panose="020F0502020204030203" pitchFamily="34" charset="0"/>
                <a:cs typeface="Lato" panose="020F0502020204030203" pitchFamily="34" charset="0"/>
              </a:rPr>
              <a:pPr/>
              <a:t>26</a:t>
            </a:fld>
            <a:endParaRPr lang="en-US" sz="900" dirty="0">
              <a:solidFill>
                <a:schemeClr val="tx1"/>
              </a:solidFill>
              <a:latin typeface="Lato" panose="020F0502020204030203" pitchFamily="34" charset="0"/>
              <a:ea typeface="Lato" panose="020F0502020204030203" pitchFamily="34" charset="0"/>
              <a:cs typeface="Lato" panose="020F0502020204030203" pitchFamily="34" charset="0"/>
            </a:endParaRPr>
          </a:p>
        </p:txBody>
      </p:sp>
      <p:sp>
        <p:nvSpPr>
          <p:cNvPr id="14" name="TextBox 13">
            <a:extLst>
              <a:ext uri="{FF2B5EF4-FFF2-40B4-BE49-F238E27FC236}">
                <a16:creationId xmlns:a16="http://schemas.microsoft.com/office/drawing/2014/main" id="{12CC26E4-DAE3-CE1F-81D0-7EF6C1F41E08}"/>
              </a:ext>
            </a:extLst>
          </p:cNvPr>
          <p:cNvSpPr txBox="1"/>
          <p:nvPr/>
        </p:nvSpPr>
        <p:spPr>
          <a:xfrm>
            <a:off x="5557472" y="996870"/>
            <a:ext cx="2286000" cy="246221"/>
          </a:xfrm>
          <a:prstGeom prst="rect">
            <a:avLst/>
          </a:prstGeom>
          <a:noFill/>
        </p:spPr>
        <p:txBody>
          <a:bodyPr wrap="square" rtlCol="0">
            <a:spAutoFit/>
          </a:bodyPr>
          <a:lstStyle/>
          <a:p>
            <a:r>
              <a:rPr lang="en-US" sz="1000" b="1" dirty="0">
                <a:latin typeface="Lato" panose="020F0502020204030203" pitchFamily="34" charset="0"/>
                <a:ea typeface="Lato" panose="020F0502020204030203" pitchFamily="34" charset="0"/>
                <a:cs typeface="Lato" panose="020F0502020204030203" pitchFamily="34" charset="0"/>
              </a:rPr>
              <a:t>Commentary</a:t>
            </a:r>
          </a:p>
        </p:txBody>
      </p:sp>
      <p:sp>
        <p:nvSpPr>
          <p:cNvPr id="16" name="TextBox 15">
            <a:extLst>
              <a:ext uri="{FF2B5EF4-FFF2-40B4-BE49-F238E27FC236}">
                <a16:creationId xmlns:a16="http://schemas.microsoft.com/office/drawing/2014/main" id="{8F6C4815-12F2-0376-2D44-552E48D6AC11}"/>
              </a:ext>
            </a:extLst>
          </p:cNvPr>
          <p:cNvSpPr txBox="1"/>
          <p:nvPr/>
        </p:nvSpPr>
        <p:spPr>
          <a:xfrm>
            <a:off x="498674" y="996720"/>
            <a:ext cx="5029636" cy="246221"/>
          </a:xfrm>
          <a:prstGeom prst="rect">
            <a:avLst/>
          </a:prstGeom>
          <a:noFill/>
        </p:spPr>
        <p:txBody>
          <a:bodyPr wrap="square" rtlCol="0">
            <a:spAutoFit/>
          </a:bodyPr>
          <a:lstStyle/>
          <a:p>
            <a:r>
              <a:rPr lang="en-US" sz="1000" b="1" dirty="0">
                <a:latin typeface="Lato" panose="020F0502020204030203" pitchFamily="34" charset="0"/>
                <a:ea typeface="Lato" panose="020F0502020204030203" pitchFamily="34" charset="0"/>
                <a:cs typeface="Lato" panose="020F0502020204030203" pitchFamily="34" charset="0"/>
              </a:rPr>
              <a:t>Consumer Sentiment Strategy</a:t>
            </a:r>
          </a:p>
        </p:txBody>
      </p:sp>
      <p:sp>
        <p:nvSpPr>
          <p:cNvPr id="15" name="TextBox 14">
            <a:extLst>
              <a:ext uri="{FF2B5EF4-FFF2-40B4-BE49-F238E27FC236}">
                <a16:creationId xmlns:a16="http://schemas.microsoft.com/office/drawing/2014/main" id="{4B4F3250-5C09-D8BC-FC54-2D964FCB8CFF}"/>
              </a:ext>
            </a:extLst>
          </p:cNvPr>
          <p:cNvSpPr txBox="1"/>
          <p:nvPr/>
        </p:nvSpPr>
        <p:spPr>
          <a:xfrm>
            <a:off x="498674" y="4590215"/>
            <a:ext cx="5638800" cy="215444"/>
          </a:xfrm>
          <a:prstGeom prst="rect">
            <a:avLst/>
          </a:prstGeom>
          <a:noFill/>
        </p:spPr>
        <p:txBody>
          <a:bodyPr wrap="square" rtlCol="0">
            <a:spAutoFit/>
          </a:bodyPr>
          <a:lstStyle/>
          <a:p>
            <a:r>
              <a:rPr lang="en-US" sz="800" dirty="0"/>
              <a:t>Source:  Bloomberg, Modelist</a:t>
            </a:r>
          </a:p>
        </p:txBody>
      </p:sp>
      <p:pic>
        <p:nvPicPr>
          <p:cNvPr id="6" name="Picture 5">
            <a:extLst>
              <a:ext uri="{FF2B5EF4-FFF2-40B4-BE49-F238E27FC236}">
                <a16:creationId xmlns:a16="http://schemas.microsoft.com/office/drawing/2014/main" id="{9845D91E-576D-8952-7513-301F2BB950C6}"/>
              </a:ext>
            </a:extLst>
          </p:cNvPr>
          <p:cNvPicPr/>
          <p:nvPr/>
        </p:nvPicPr>
        <p:blipFill>
          <a:blip r:embed="rId3"/>
          <a:stretch>
            <a:fillRect/>
          </a:stretch>
        </p:blipFill>
        <p:spPr>
          <a:xfrm>
            <a:off x="6684963" y="534988"/>
            <a:ext cx="1933575" cy="200025"/>
          </a:xfrm>
          <a:prstGeom prst="rect">
            <a:avLst/>
          </a:prstGeom>
        </p:spPr>
      </p:pic>
      <p:sp>
        <p:nvSpPr>
          <p:cNvPr id="7" name="TextBox 6">
            <a:extLst>
              <a:ext uri="{FF2B5EF4-FFF2-40B4-BE49-F238E27FC236}">
                <a16:creationId xmlns:a16="http://schemas.microsoft.com/office/drawing/2014/main" id="{D70D5925-BCA6-9689-7241-1E7E077FC479}"/>
              </a:ext>
            </a:extLst>
          </p:cNvPr>
          <p:cNvSpPr txBox="1"/>
          <p:nvPr/>
        </p:nvSpPr>
        <p:spPr>
          <a:xfrm>
            <a:off x="5562600" y="1248307"/>
            <a:ext cx="3056133" cy="1754326"/>
          </a:xfrm>
          <a:prstGeom prst="rect">
            <a:avLst/>
          </a:prstGeom>
          <a:noFill/>
        </p:spPr>
        <p:txBody>
          <a:bodyPr wrap="square" rtlCol="0">
            <a:spAutoFit/>
          </a:bodyPr>
          <a:lstStyle/>
          <a:p>
            <a:r>
              <a:rPr lang="en-US" sz="900" b="0" i="0" dirty="0">
                <a:solidFill>
                  <a:srgbClr val="374151"/>
                </a:solidFill>
                <a:effectLst/>
              </a:rPr>
              <a:t>The Consumer Sentiment Strategy is based on the University of Michigan's Consumer Sentiment Index reading for May 2024. The index reading of 69.1 remained above its 2-year average, indicating a strong consumer sentiment trend. As a result, the strategy maintained its allocation to Global Large Blend at 70% and Intermediate Core Bond at 30%. The strategy's decision to keep the allocation unchanged reflects its methodology of comparing the current sentiment to historical norms and adjusting the portfolio accordingly. The positive sentiment reading supports the strategy's continued emphasis on equity assets.</a:t>
            </a:r>
          </a:p>
        </p:txBody>
      </p:sp>
      <p:pic>
        <p:nvPicPr>
          <p:cNvPr id="2" name="Picture 1">
            <a:extLst>
              <a:ext uri="{FF2B5EF4-FFF2-40B4-BE49-F238E27FC236}">
                <a16:creationId xmlns:a16="http://schemas.microsoft.com/office/drawing/2014/main" id="{3C83241A-F4A4-57B0-4126-2283EE395F5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552672" y="1340024"/>
            <a:ext cx="4665585" cy="2969009"/>
          </a:xfrm>
          <a:prstGeom prst="rect">
            <a:avLst/>
          </a:prstGeom>
        </p:spPr>
      </p:pic>
    </p:spTree>
    <p:extLst>
      <p:ext uri="{BB962C8B-B14F-4D97-AF65-F5344CB8AC3E}">
        <p14:creationId xmlns:p14="http://schemas.microsoft.com/office/powerpoint/2010/main" val="1224259050"/>
      </p:ext>
    </p:extLst>
  </p:cSld>
  <p:clrMapOvr>
    <a:masterClrMapping/>
  </p:clrMapOvr>
  <p:transition spd="slow">
    <p:cove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5"/>
          <p:cNvSpPr txBox="1"/>
          <p:nvPr/>
        </p:nvSpPr>
        <p:spPr>
          <a:xfrm>
            <a:off x="503441" y="1000044"/>
            <a:ext cx="8204166" cy="1231106"/>
          </a:xfrm>
          <a:prstGeom prst="rect">
            <a:avLst/>
          </a:prstGeom>
        </p:spPr>
        <p:txBody>
          <a:bodyPr lIns="0" tIns="0" rIns="0" bIns="0" rtlCol="0" anchor="t">
            <a:spAutoFit/>
          </a:bodyPr>
          <a:lstStyle/>
          <a:p>
            <a:r>
              <a:rPr lang="en-US" sz="4000" dirty="0">
                <a:solidFill>
                  <a:srgbClr val="000000"/>
                </a:solidFill>
                <a:latin typeface="Lovelo"/>
              </a:rPr>
              <a:t>Modelist</a:t>
            </a:r>
          </a:p>
          <a:p>
            <a:r>
              <a:rPr lang="en-US" sz="4000" dirty="0">
                <a:solidFill>
                  <a:srgbClr val="000000"/>
                </a:solidFill>
                <a:latin typeface="Lovelo"/>
              </a:rPr>
              <a:t>Overview</a:t>
            </a:r>
          </a:p>
        </p:txBody>
      </p:sp>
      <p:sp>
        <p:nvSpPr>
          <p:cNvPr id="4" name="Slide Number Placeholder 10">
            <a:extLst>
              <a:ext uri="{FF2B5EF4-FFF2-40B4-BE49-F238E27FC236}">
                <a16:creationId xmlns:a16="http://schemas.microsoft.com/office/drawing/2014/main" id="{DE17F66A-C456-7626-D429-CF7277BFFBE9}"/>
              </a:ext>
            </a:extLst>
          </p:cNvPr>
          <p:cNvSpPr txBox="1">
            <a:spLocks/>
          </p:cNvSpPr>
          <p:nvPr/>
        </p:nvSpPr>
        <p:spPr>
          <a:xfrm>
            <a:off x="8192885" y="4746073"/>
            <a:ext cx="436761" cy="182563"/>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F15528-21DE-4FAA-801E-634DDDAF4B2B}" type="slidenum">
              <a:rPr lang="en-US" sz="900" smtClean="0">
                <a:solidFill>
                  <a:schemeClr val="tx1"/>
                </a:solidFill>
                <a:latin typeface="Lato" panose="020F0502020204030203" pitchFamily="34" charset="0"/>
                <a:ea typeface="Lato" panose="020F0502020204030203" pitchFamily="34" charset="0"/>
                <a:cs typeface="Lato" panose="020F0502020204030203" pitchFamily="34" charset="0"/>
              </a:rPr>
              <a:pPr/>
              <a:t>27</a:t>
            </a:fld>
            <a:endParaRPr lang="en-US" sz="900" dirty="0">
              <a:solidFill>
                <a:schemeClr val="tx1"/>
              </a:solidFill>
              <a:latin typeface="Lato" panose="020F0502020204030203" pitchFamily="34" charset="0"/>
              <a:ea typeface="Lato" panose="020F0502020204030203" pitchFamily="34" charset="0"/>
              <a:cs typeface="Lato" panose="020F0502020204030203" pitchFamily="34" charset="0"/>
            </a:endParaRPr>
          </a:p>
        </p:txBody>
      </p:sp>
      <p:pic>
        <p:nvPicPr>
          <p:cNvPr id="7" name="Picture 6" descr="A black and white logo&#10;&#10;Description automatically generated">
            <a:extLst>
              <a:ext uri="{FF2B5EF4-FFF2-40B4-BE49-F238E27FC236}">
                <a16:creationId xmlns:a16="http://schemas.microsoft.com/office/drawing/2014/main" id="{B6F7F110-63F5-336C-8054-3E142CD4FEA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57800" y="2494419"/>
            <a:ext cx="1761230" cy="1942895"/>
          </a:xfrm>
          <a:prstGeom prst="rect">
            <a:avLst/>
          </a:prstGeom>
        </p:spPr>
      </p:pic>
      <p:sp>
        <p:nvSpPr>
          <p:cNvPr id="8" name="AutoShape 2">
            <a:extLst>
              <a:ext uri="{FF2B5EF4-FFF2-40B4-BE49-F238E27FC236}">
                <a16:creationId xmlns:a16="http://schemas.microsoft.com/office/drawing/2014/main" id="{EA418E85-46E1-8873-F9AF-4234E8731CE4}"/>
              </a:ext>
            </a:extLst>
          </p:cNvPr>
          <p:cNvSpPr/>
          <p:nvPr/>
        </p:nvSpPr>
        <p:spPr>
          <a:xfrm>
            <a:off x="514355" y="2276638"/>
            <a:ext cx="8115292" cy="217"/>
          </a:xfrm>
          <a:prstGeom prst="line">
            <a:avLst/>
          </a:prstGeom>
          <a:ln w="9525" cap="flat">
            <a:solidFill>
              <a:srgbClr val="000000"/>
            </a:solidFill>
            <a:prstDash val="solid"/>
            <a:headEnd type="none" w="sm" len="sm"/>
            <a:tailEnd type="none" w="sm" len="sm"/>
          </a:ln>
        </p:spPr>
        <p:txBody>
          <a:bodyPr/>
          <a:lstStyle/>
          <a:p>
            <a:endParaRPr lang="en-US"/>
          </a:p>
        </p:txBody>
      </p:sp>
      <p:sp>
        <p:nvSpPr>
          <p:cNvPr id="2" name="TextBox 1">
            <a:extLst>
              <a:ext uri="{FF2B5EF4-FFF2-40B4-BE49-F238E27FC236}">
                <a16:creationId xmlns:a16="http://schemas.microsoft.com/office/drawing/2014/main" id="{6301AD0C-E0E6-BE35-ED69-A7406EF61EC6}"/>
              </a:ext>
            </a:extLst>
          </p:cNvPr>
          <p:cNvSpPr txBox="1"/>
          <p:nvPr/>
        </p:nvSpPr>
        <p:spPr>
          <a:xfrm>
            <a:off x="3037084" y="4706549"/>
            <a:ext cx="3048000" cy="261610"/>
          </a:xfrm>
          <a:prstGeom prst="rect">
            <a:avLst/>
          </a:prstGeom>
          <a:noFill/>
        </p:spPr>
        <p:txBody>
          <a:bodyPr wrap="square" rtlCol="0">
            <a:spAutoFit/>
          </a:bodyPr>
          <a:lstStyle/>
          <a:p>
            <a:pPr algn="ctr"/>
            <a:r>
              <a:rPr lang="en-US" sz="1050" dirty="0"/>
              <a:t>ADVISOR USE ONLY</a:t>
            </a:r>
          </a:p>
        </p:txBody>
      </p:sp>
    </p:spTree>
    <p:extLst>
      <p:ext uri="{BB962C8B-B14F-4D97-AF65-F5344CB8AC3E}">
        <p14:creationId xmlns:p14="http://schemas.microsoft.com/office/powerpoint/2010/main" val="2317619094"/>
      </p:ext>
    </p:extLst>
  </p:cSld>
  <p:clrMapOvr>
    <a:masterClrMapping/>
  </p:clrMapOvr>
  <p:transition spd="slow">
    <p:cove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95250" y="-66675"/>
            <a:ext cx="5133503" cy="5276796"/>
            <a:chOff x="0" y="0"/>
            <a:chExt cx="1885745" cy="1938382"/>
          </a:xfrm>
          <a:solidFill>
            <a:schemeClr val="bg1">
              <a:lumMod val="85000"/>
            </a:schemeClr>
          </a:solidFill>
        </p:grpSpPr>
        <p:sp>
          <p:nvSpPr>
            <p:cNvPr id="3" name="Freeform 3"/>
            <p:cNvSpPr/>
            <p:nvPr/>
          </p:nvSpPr>
          <p:spPr>
            <a:xfrm>
              <a:off x="0" y="0"/>
              <a:ext cx="1885745" cy="1938382"/>
            </a:xfrm>
            <a:custGeom>
              <a:avLst/>
              <a:gdLst/>
              <a:ahLst/>
              <a:cxnLst/>
              <a:rect l="l" t="t" r="r" b="b"/>
              <a:pathLst>
                <a:path w="1885745" h="1938382">
                  <a:moveTo>
                    <a:pt x="0" y="0"/>
                  </a:moveTo>
                  <a:lnTo>
                    <a:pt x="1885745" y="0"/>
                  </a:lnTo>
                  <a:lnTo>
                    <a:pt x="1885745" y="1938382"/>
                  </a:lnTo>
                  <a:lnTo>
                    <a:pt x="0" y="1938382"/>
                  </a:lnTo>
                  <a:close/>
                </a:path>
              </a:pathLst>
            </a:custGeom>
            <a:grpFill/>
          </p:spPr>
          <p:txBody>
            <a:bodyPr/>
            <a:lstStyle/>
            <a:p>
              <a:endParaRPr lang="en-US" sz="450"/>
            </a:p>
          </p:txBody>
        </p:sp>
      </p:grpSp>
      <p:sp>
        <p:nvSpPr>
          <p:cNvPr id="5" name="TextBox 5"/>
          <p:cNvSpPr txBox="1"/>
          <p:nvPr/>
        </p:nvSpPr>
        <p:spPr>
          <a:xfrm>
            <a:off x="514350" y="509588"/>
            <a:ext cx="4057650" cy="1128514"/>
          </a:xfrm>
          <a:prstGeom prst="rect">
            <a:avLst/>
          </a:prstGeom>
        </p:spPr>
        <p:txBody>
          <a:bodyPr lIns="0" tIns="0" rIns="0" bIns="0" rtlCol="0" anchor="t">
            <a:spAutoFit/>
          </a:bodyPr>
          <a:lstStyle/>
          <a:p>
            <a:pPr>
              <a:lnSpc>
                <a:spcPts val="4440"/>
              </a:lnSpc>
            </a:pPr>
            <a:r>
              <a:rPr lang="en-US" sz="3700" dirty="0">
                <a:latin typeface="Lovelo"/>
              </a:rPr>
              <a:t>evidence-based approach</a:t>
            </a:r>
          </a:p>
        </p:txBody>
      </p:sp>
      <p:grpSp>
        <p:nvGrpSpPr>
          <p:cNvPr id="6" name="Group 6"/>
          <p:cNvGrpSpPr/>
          <p:nvPr/>
        </p:nvGrpSpPr>
        <p:grpSpPr>
          <a:xfrm>
            <a:off x="5692871" y="2044088"/>
            <a:ext cx="2673039" cy="892752"/>
            <a:chOff x="0" y="-114300"/>
            <a:chExt cx="7128103" cy="2380671"/>
          </a:xfrm>
        </p:grpSpPr>
        <p:sp>
          <p:nvSpPr>
            <p:cNvPr id="7" name="TextBox 7"/>
            <p:cNvSpPr txBox="1"/>
            <p:nvPr/>
          </p:nvSpPr>
          <p:spPr>
            <a:xfrm>
              <a:off x="0" y="584201"/>
              <a:ext cx="7128103" cy="1682170"/>
            </a:xfrm>
            <a:prstGeom prst="rect">
              <a:avLst/>
            </a:prstGeom>
          </p:spPr>
          <p:txBody>
            <a:bodyPr lIns="0" tIns="0" rIns="0" bIns="0" rtlCol="0" anchor="t">
              <a:spAutoFit/>
            </a:bodyPr>
            <a:lstStyle/>
            <a:p>
              <a:pPr>
                <a:lnSpc>
                  <a:spcPct val="150000"/>
                </a:lnSpc>
              </a:pPr>
              <a:r>
                <a:rPr lang="en-US" sz="950">
                  <a:latin typeface="Lato" panose="020F0502020204030203" pitchFamily="34" charset="0"/>
                  <a:ea typeface="Lato" panose="020F0502020204030203" pitchFamily="34" charset="0"/>
                  <a:cs typeface="Lato" panose="020F0502020204030203" pitchFamily="34" charset="0"/>
                </a:rPr>
                <a:t>By leveraging these proven strategies, financial advisors gain the insights needed to make well-informed decisions aligned with their clients' goals</a:t>
              </a:r>
            </a:p>
          </p:txBody>
        </p:sp>
        <p:sp>
          <p:nvSpPr>
            <p:cNvPr id="8" name="TextBox 8"/>
            <p:cNvSpPr txBox="1"/>
            <p:nvPr/>
          </p:nvSpPr>
          <p:spPr>
            <a:xfrm>
              <a:off x="0" y="-114300"/>
              <a:ext cx="7128103" cy="647528"/>
            </a:xfrm>
            <a:prstGeom prst="rect">
              <a:avLst/>
            </a:prstGeom>
          </p:spPr>
          <p:txBody>
            <a:bodyPr lIns="0" tIns="0" rIns="0" bIns="0" rtlCol="0" anchor="t">
              <a:spAutoFit/>
            </a:bodyPr>
            <a:lstStyle/>
            <a:p>
              <a:pPr>
                <a:lnSpc>
                  <a:spcPct val="150000"/>
                </a:lnSpc>
              </a:pPr>
              <a:r>
                <a:rPr lang="en-US" sz="1200" b="1" u="sng" dirty="0">
                  <a:solidFill>
                    <a:schemeClr val="accent2"/>
                  </a:solidFill>
                  <a:latin typeface="Lato" panose="020F0502020204030203" pitchFamily="34" charset="0"/>
                  <a:ea typeface="Lato" panose="020F0502020204030203" pitchFamily="34" charset="0"/>
                  <a:cs typeface="Lato" panose="020F0502020204030203" pitchFamily="34" charset="0"/>
                </a:rPr>
                <a:t>Informed Decisions</a:t>
              </a:r>
            </a:p>
          </p:txBody>
        </p:sp>
      </p:grpSp>
      <p:sp>
        <p:nvSpPr>
          <p:cNvPr id="10" name="TextBox 10"/>
          <p:cNvSpPr txBox="1"/>
          <p:nvPr/>
        </p:nvSpPr>
        <p:spPr>
          <a:xfrm>
            <a:off x="514350" y="1787816"/>
            <a:ext cx="3197042" cy="1816266"/>
          </a:xfrm>
          <a:prstGeom prst="rect">
            <a:avLst/>
          </a:prstGeom>
        </p:spPr>
        <p:txBody>
          <a:bodyPr lIns="0" tIns="0" rIns="0" bIns="0" rtlCol="0" anchor="t">
            <a:spAutoFit/>
          </a:bodyPr>
          <a:lstStyle/>
          <a:p>
            <a:pPr>
              <a:lnSpc>
                <a:spcPct val="150000"/>
              </a:lnSpc>
            </a:pPr>
            <a:r>
              <a:rPr lang="en-US" sz="1000" dirty="0">
                <a:latin typeface="Lato" panose="020F0502020204030203" pitchFamily="34" charset="0"/>
                <a:ea typeface="Lato" panose="020F0502020204030203" pitchFamily="34" charset="0"/>
                <a:cs typeface="Lato" panose="020F0502020204030203" pitchFamily="34" charset="0"/>
              </a:rPr>
              <a:t>Our team conducts thorough research into global macroeconomic trends, technical indicators, and fundamental factors. We distill this data into concise, comprehensible, and actionable insights, enabling financial advisors to seamlessly integrate these valuable perspectives into their models. This approach ensures that advisors can leverage the benefits of our in-depth research in a practical and easily understandable manner.</a:t>
            </a:r>
          </a:p>
        </p:txBody>
      </p:sp>
      <p:grpSp>
        <p:nvGrpSpPr>
          <p:cNvPr id="11" name="Group 11"/>
          <p:cNvGrpSpPr/>
          <p:nvPr/>
        </p:nvGrpSpPr>
        <p:grpSpPr>
          <a:xfrm>
            <a:off x="5692871" y="628650"/>
            <a:ext cx="2673039" cy="892752"/>
            <a:chOff x="0" y="-114300"/>
            <a:chExt cx="7128103" cy="2380671"/>
          </a:xfrm>
        </p:grpSpPr>
        <p:sp>
          <p:nvSpPr>
            <p:cNvPr id="12" name="TextBox 12"/>
            <p:cNvSpPr txBox="1"/>
            <p:nvPr/>
          </p:nvSpPr>
          <p:spPr>
            <a:xfrm>
              <a:off x="0" y="584201"/>
              <a:ext cx="7128103" cy="1682170"/>
            </a:xfrm>
            <a:prstGeom prst="rect">
              <a:avLst/>
            </a:prstGeom>
          </p:spPr>
          <p:txBody>
            <a:bodyPr lIns="0" tIns="0" rIns="0" bIns="0" rtlCol="0" anchor="t">
              <a:spAutoFit/>
            </a:bodyPr>
            <a:lstStyle/>
            <a:p>
              <a:pPr>
                <a:lnSpc>
                  <a:spcPct val="150000"/>
                </a:lnSpc>
              </a:pPr>
              <a:r>
                <a:rPr lang="en-US" sz="950" dirty="0">
                  <a:latin typeface="Lato" panose="020F0502020204030203" pitchFamily="34" charset="0"/>
                  <a:ea typeface="Lato" panose="020F0502020204030203" pitchFamily="34" charset="0"/>
                  <a:cs typeface="Lato" panose="020F0502020204030203" pitchFamily="34" charset="0"/>
                </a:rPr>
                <a:t>At Modelist, we build upon a strong foundation of evidence-based investing strategies rooted in robust research and market analysis</a:t>
              </a:r>
            </a:p>
          </p:txBody>
        </p:sp>
        <p:sp>
          <p:nvSpPr>
            <p:cNvPr id="13" name="TextBox 13"/>
            <p:cNvSpPr txBox="1"/>
            <p:nvPr/>
          </p:nvSpPr>
          <p:spPr>
            <a:xfrm>
              <a:off x="0" y="-114300"/>
              <a:ext cx="7128103" cy="647528"/>
            </a:xfrm>
            <a:prstGeom prst="rect">
              <a:avLst/>
            </a:prstGeom>
          </p:spPr>
          <p:txBody>
            <a:bodyPr lIns="0" tIns="0" rIns="0" bIns="0" rtlCol="0" anchor="t">
              <a:spAutoFit/>
            </a:bodyPr>
            <a:lstStyle/>
            <a:p>
              <a:pPr>
                <a:lnSpc>
                  <a:spcPct val="150000"/>
                </a:lnSpc>
              </a:pPr>
              <a:r>
                <a:rPr lang="en-US" sz="1200" b="1" u="sng" dirty="0">
                  <a:solidFill>
                    <a:schemeClr val="accent2"/>
                  </a:solidFill>
                  <a:latin typeface="Lato" panose="020F0502020204030203" pitchFamily="34" charset="0"/>
                  <a:ea typeface="Lato" panose="020F0502020204030203" pitchFamily="34" charset="0"/>
                  <a:cs typeface="Lato" panose="020F0502020204030203" pitchFamily="34" charset="0"/>
                </a:rPr>
                <a:t>Repeatable Process</a:t>
              </a:r>
            </a:p>
          </p:txBody>
        </p:sp>
      </p:grpSp>
      <p:grpSp>
        <p:nvGrpSpPr>
          <p:cNvPr id="14" name="Group 14"/>
          <p:cNvGrpSpPr/>
          <p:nvPr/>
        </p:nvGrpSpPr>
        <p:grpSpPr>
          <a:xfrm>
            <a:off x="5692871" y="3459526"/>
            <a:ext cx="2449697" cy="892752"/>
            <a:chOff x="0" y="-114300"/>
            <a:chExt cx="6532525" cy="2380671"/>
          </a:xfrm>
        </p:grpSpPr>
        <p:sp>
          <p:nvSpPr>
            <p:cNvPr id="15" name="TextBox 15"/>
            <p:cNvSpPr txBox="1"/>
            <p:nvPr/>
          </p:nvSpPr>
          <p:spPr>
            <a:xfrm>
              <a:off x="0" y="584201"/>
              <a:ext cx="6532525" cy="1682170"/>
            </a:xfrm>
            <a:prstGeom prst="rect">
              <a:avLst/>
            </a:prstGeom>
          </p:spPr>
          <p:txBody>
            <a:bodyPr lIns="0" tIns="0" rIns="0" bIns="0" rtlCol="0" anchor="t">
              <a:spAutoFit/>
            </a:bodyPr>
            <a:lstStyle/>
            <a:p>
              <a:pPr>
                <a:lnSpc>
                  <a:spcPct val="150000"/>
                </a:lnSpc>
              </a:pPr>
              <a:r>
                <a:rPr lang="en-US" sz="950" dirty="0">
                  <a:latin typeface="Lato" panose="020F0502020204030203" pitchFamily="34" charset="0"/>
                  <a:ea typeface="Lato" panose="020F0502020204030203" pitchFamily="34" charset="0"/>
                  <a:cs typeface="Lato" panose="020F0502020204030203" pitchFamily="34" charset="0"/>
                </a:rPr>
                <a:t>Trust in your choices and enhance client experiences through research-backed approaches that stand the test of time</a:t>
              </a:r>
            </a:p>
          </p:txBody>
        </p:sp>
        <p:sp>
          <p:nvSpPr>
            <p:cNvPr id="16" name="TextBox 16"/>
            <p:cNvSpPr txBox="1"/>
            <p:nvPr/>
          </p:nvSpPr>
          <p:spPr>
            <a:xfrm>
              <a:off x="0" y="-114300"/>
              <a:ext cx="6532525" cy="647528"/>
            </a:xfrm>
            <a:prstGeom prst="rect">
              <a:avLst/>
            </a:prstGeom>
          </p:spPr>
          <p:txBody>
            <a:bodyPr lIns="0" tIns="0" rIns="0" bIns="0" rtlCol="0" anchor="t">
              <a:spAutoFit/>
            </a:bodyPr>
            <a:lstStyle/>
            <a:p>
              <a:pPr>
                <a:lnSpc>
                  <a:spcPct val="150000"/>
                </a:lnSpc>
              </a:pPr>
              <a:r>
                <a:rPr lang="en-US" sz="1200" b="1" u="sng" dirty="0">
                  <a:solidFill>
                    <a:schemeClr val="accent2"/>
                  </a:solidFill>
                  <a:latin typeface="Lato" panose="020F0502020204030203" pitchFamily="34" charset="0"/>
                  <a:ea typeface="Lato" panose="020F0502020204030203" pitchFamily="34" charset="0"/>
                  <a:cs typeface="Lato" panose="020F0502020204030203" pitchFamily="34" charset="0"/>
                </a:rPr>
                <a:t>Data-Driven Advantage</a:t>
              </a:r>
            </a:p>
          </p:txBody>
        </p:sp>
      </p:grpSp>
      <p:sp>
        <p:nvSpPr>
          <p:cNvPr id="9" name="Slide Number Placeholder 10">
            <a:extLst>
              <a:ext uri="{FF2B5EF4-FFF2-40B4-BE49-F238E27FC236}">
                <a16:creationId xmlns:a16="http://schemas.microsoft.com/office/drawing/2014/main" id="{C85804E6-B568-88FC-26B9-5470853D2AF9}"/>
              </a:ext>
            </a:extLst>
          </p:cNvPr>
          <p:cNvSpPr>
            <a:spLocks noGrp="1"/>
          </p:cNvSpPr>
          <p:nvPr>
            <p:ph type="sldNum" sz="quarter" idx="12"/>
          </p:nvPr>
        </p:nvSpPr>
        <p:spPr>
          <a:xfrm>
            <a:off x="8192885" y="4746073"/>
            <a:ext cx="436761" cy="182563"/>
          </a:xfrm>
        </p:spPr>
        <p:txBody>
          <a:bodyPr/>
          <a:lstStyle/>
          <a:p>
            <a:fld id="{B6F15528-21DE-4FAA-801E-634DDDAF4B2B}" type="slidenum">
              <a:rPr lang="en-US" sz="900">
                <a:solidFill>
                  <a:schemeClr val="tx1"/>
                </a:solidFill>
                <a:latin typeface="Lato" panose="020F0502020204030203" pitchFamily="34" charset="0"/>
                <a:ea typeface="Lato" panose="020F0502020204030203" pitchFamily="34" charset="0"/>
                <a:cs typeface="Lato" panose="020F0502020204030203" pitchFamily="34" charset="0"/>
              </a:rPr>
              <a:pPr/>
              <a:t>28</a:t>
            </a:fld>
            <a:endParaRPr lang="en-US" sz="900" dirty="0">
              <a:solidFill>
                <a:schemeClr val="tx1"/>
              </a:solidFill>
              <a:latin typeface="Lato" panose="020F0502020204030203" pitchFamily="34" charset="0"/>
              <a:ea typeface="Lato" panose="020F0502020204030203" pitchFamily="34" charset="0"/>
              <a:cs typeface="Lato" panose="020F0502020204030203" pitchFamily="34" charset="0"/>
            </a:endParaRPr>
          </a:p>
        </p:txBody>
      </p:sp>
      <p:sp>
        <p:nvSpPr>
          <p:cNvPr id="17" name="TextBox 16">
            <a:extLst>
              <a:ext uri="{FF2B5EF4-FFF2-40B4-BE49-F238E27FC236}">
                <a16:creationId xmlns:a16="http://schemas.microsoft.com/office/drawing/2014/main" id="{664137BE-69B3-E0BA-6603-E326F2540B3B}"/>
              </a:ext>
            </a:extLst>
          </p:cNvPr>
          <p:cNvSpPr txBox="1"/>
          <p:nvPr/>
        </p:nvSpPr>
        <p:spPr>
          <a:xfrm>
            <a:off x="3037084" y="4706549"/>
            <a:ext cx="3048000" cy="261610"/>
          </a:xfrm>
          <a:prstGeom prst="rect">
            <a:avLst/>
          </a:prstGeom>
          <a:noFill/>
        </p:spPr>
        <p:txBody>
          <a:bodyPr wrap="square" rtlCol="0">
            <a:spAutoFit/>
          </a:bodyPr>
          <a:lstStyle/>
          <a:p>
            <a:pPr algn="ctr"/>
            <a:r>
              <a:rPr lang="en-US" sz="1050" dirty="0"/>
              <a:t>ADVISOR USE ONLY</a:t>
            </a:r>
          </a:p>
        </p:txBody>
      </p:sp>
      <p:pic>
        <p:nvPicPr>
          <p:cNvPr id="19" name="Picture 18" descr="A magnifying glass on a graph&#10;&#10;Description automatically generated">
            <a:extLst>
              <a:ext uri="{FF2B5EF4-FFF2-40B4-BE49-F238E27FC236}">
                <a16:creationId xmlns:a16="http://schemas.microsoft.com/office/drawing/2014/main" id="{635FEFC0-7393-48CB-3784-61BD70A6688A}"/>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3701" r="39722"/>
          <a:stretch/>
        </p:blipFill>
        <p:spPr>
          <a:xfrm>
            <a:off x="3949053" y="1635262"/>
            <a:ext cx="1506157" cy="2662146"/>
          </a:xfrm>
          <a:prstGeom prst="rect">
            <a:avLst/>
          </a:prstGeom>
        </p:spPr>
      </p:pic>
    </p:spTree>
  </p:cSld>
  <p:clrMapOvr>
    <a:masterClrMapping/>
  </p:clrMapOvr>
  <p:transition spd="slow">
    <p:cove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10"/>
          <p:cNvGrpSpPr/>
          <p:nvPr/>
        </p:nvGrpSpPr>
        <p:grpSpPr>
          <a:xfrm>
            <a:off x="1419061" y="1625369"/>
            <a:ext cx="2916815" cy="1327035"/>
            <a:chOff x="0" y="-47625"/>
            <a:chExt cx="7778172" cy="3538758"/>
          </a:xfrm>
        </p:grpSpPr>
        <p:sp>
          <p:nvSpPr>
            <p:cNvPr id="11" name="TextBox 11"/>
            <p:cNvSpPr txBox="1"/>
            <p:nvPr/>
          </p:nvSpPr>
          <p:spPr>
            <a:xfrm>
              <a:off x="0" y="-47625"/>
              <a:ext cx="5907484" cy="497914"/>
            </a:xfrm>
            <a:prstGeom prst="rect">
              <a:avLst/>
            </a:prstGeom>
          </p:spPr>
          <p:txBody>
            <a:bodyPr lIns="0" tIns="0" rIns="0" bIns="0" rtlCol="0" anchor="t">
              <a:spAutoFit/>
            </a:bodyPr>
            <a:lstStyle/>
            <a:p>
              <a:pPr>
                <a:lnSpc>
                  <a:spcPts val="1577"/>
                </a:lnSpc>
              </a:pPr>
              <a:r>
                <a:rPr lang="en-US" sz="1126" u="sng">
                  <a:solidFill>
                    <a:srgbClr val="0C4160"/>
                  </a:solidFill>
                  <a:latin typeface="Lato 1 Bold"/>
                </a:rPr>
                <a:t>Strategic</a:t>
              </a:r>
            </a:p>
          </p:txBody>
        </p:sp>
        <p:sp>
          <p:nvSpPr>
            <p:cNvPr id="12" name="TextBox 12"/>
            <p:cNvSpPr txBox="1"/>
            <p:nvPr/>
          </p:nvSpPr>
          <p:spPr>
            <a:xfrm>
              <a:off x="0" y="684897"/>
              <a:ext cx="7778172" cy="2806236"/>
            </a:xfrm>
            <a:prstGeom prst="rect">
              <a:avLst/>
            </a:prstGeom>
          </p:spPr>
          <p:txBody>
            <a:bodyPr lIns="0" tIns="0" rIns="0" bIns="0" rtlCol="0" anchor="t">
              <a:spAutoFit/>
            </a:bodyPr>
            <a:lstStyle/>
            <a:p>
              <a:pPr>
                <a:lnSpc>
                  <a:spcPts val="974"/>
                </a:lnSpc>
              </a:pPr>
              <a:r>
                <a:rPr lang="en-US" sz="696">
                  <a:solidFill>
                    <a:srgbClr val="000000"/>
                  </a:solidFill>
                  <a:latin typeface="Lato 1"/>
                </a:rPr>
                <a:t>Focuses on long-term investment goals, aligning portfolios with an investor's risk tolerance and time horizon through a stable asset allocation.</a:t>
              </a:r>
            </a:p>
            <a:p>
              <a:pPr>
                <a:lnSpc>
                  <a:spcPts val="835"/>
                </a:lnSpc>
              </a:pPr>
              <a:endParaRPr lang="en-US" sz="696">
                <a:solidFill>
                  <a:srgbClr val="000000"/>
                </a:solidFill>
                <a:latin typeface="Lato 1"/>
              </a:endParaRPr>
            </a:p>
            <a:p>
              <a:pPr marL="171668" lvl="1" indent="-85834">
                <a:lnSpc>
                  <a:spcPts val="1113"/>
                </a:lnSpc>
                <a:buFont typeface="Arial"/>
                <a:buChar char="•"/>
              </a:pPr>
              <a:r>
                <a:rPr lang="en-US" sz="795">
                  <a:solidFill>
                    <a:srgbClr val="000000"/>
                  </a:solidFill>
                  <a:latin typeface="Lato 1"/>
                </a:rPr>
                <a:t>Diversified Equity</a:t>
              </a:r>
            </a:p>
            <a:p>
              <a:pPr marL="171668" lvl="1" indent="-85834">
                <a:lnSpc>
                  <a:spcPts val="1113"/>
                </a:lnSpc>
                <a:buFont typeface="Arial"/>
                <a:buChar char="•"/>
              </a:pPr>
              <a:r>
                <a:rPr lang="en-US" sz="795">
                  <a:solidFill>
                    <a:srgbClr val="000000"/>
                  </a:solidFill>
                  <a:latin typeface="Lato 1"/>
                </a:rPr>
                <a:t>Diversified Fixed Income</a:t>
              </a:r>
            </a:p>
            <a:p>
              <a:pPr marL="171668" lvl="1" indent="-85834">
                <a:lnSpc>
                  <a:spcPts val="1113"/>
                </a:lnSpc>
                <a:buFont typeface="Arial"/>
                <a:buChar char="•"/>
              </a:pPr>
              <a:r>
                <a:rPr lang="en-US" sz="795">
                  <a:solidFill>
                    <a:srgbClr val="000000"/>
                  </a:solidFill>
                  <a:latin typeface="Lato 1"/>
                </a:rPr>
                <a:t>Risk Levels</a:t>
              </a:r>
            </a:p>
            <a:p>
              <a:pPr marL="171668" lvl="1" indent="-85834">
                <a:lnSpc>
                  <a:spcPts val="1113"/>
                </a:lnSpc>
                <a:buFont typeface="Arial"/>
                <a:buChar char="•"/>
              </a:pPr>
              <a:r>
                <a:rPr lang="en-US" sz="795">
                  <a:solidFill>
                    <a:srgbClr val="000000"/>
                  </a:solidFill>
                  <a:latin typeface="Lato 1"/>
                </a:rPr>
                <a:t>Target Date</a:t>
              </a:r>
            </a:p>
            <a:p>
              <a:pPr marL="171668" lvl="1" indent="-85834">
                <a:lnSpc>
                  <a:spcPts val="1113"/>
                </a:lnSpc>
                <a:buFont typeface="Arial"/>
                <a:buChar char="•"/>
              </a:pPr>
              <a:r>
                <a:rPr lang="en-US" sz="795">
                  <a:solidFill>
                    <a:srgbClr val="000000"/>
                  </a:solidFill>
                  <a:latin typeface="Lato 1"/>
                </a:rPr>
                <a:t>Risk Parity</a:t>
              </a:r>
            </a:p>
          </p:txBody>
        </p:sp>
      </p:grpSp>
      <p:grpSp>
        <p:nvGrpSpPr>
          <p:cNvPr id="13" name="Group 13"/>
          <p:cNvGrpSpPr/>
          <p:nvPr/>
        </p:nvGrpSpPr>
        <p:grpSpPr>
          <a:xfrm>
            <a:off x="2625745" y="3120564"/>
            <a:ext cx="2648422" cy="1198796"/>
            <a:chOff x="0" y="-47625"/>
            <a:chExt cx="7062459" cy="3196788"/>
          </a:xfrm>
        </p:grpSpPr>
        <p:sp>
          <p:nvSpPr>
            <p:cNvPr id="14" name="TextBox 14"/>
            <p:cNvSpPr txBox="1"/>
            <p:nvPr/>
          </p:nvSpPr>
          <p:spPr>
            <a:xfrm>
              <a:off x="0" y="-47625"/>
              <a:ext cx="6005387" cy="497914"/>
            </a:xfrm>
            <a:prstGeom prst="rect">
              <a:avLst/>
            </a:prstGeom>
          </p:spPr>
          <p:txBody>
            <a:bodyPr lIns="0" tIns="0" rIns="0" bIns="0" rtlCol="0" anchor="t">
              <a:spAutoFit/>
            </a:bodyPr>
            <a:lstStyle/>
            <a:p>
              <a:pPr>
                <a:lnSpc>
                  <a:spcPts val="1577"/>
                </a:lnSpc>
              </a:pPr>
              <a:r>
                <a:rPr lang="en-US" sz="1126" u="sng">
                  <a:solidFill>
                    <a:srgbClr val="0C4160"/>
                  </a:solidFill>
                  <a:latin typeface="Lato 1 Bold"/>
                </a:rPr>
                <a:t>Specialized</a:t>
              </a:r>
            </a:p>
          </p:txBody>
        </p:sp>
        <p:sp>
          <p:nvSpPr>
            <p:cNvPr id="15" name="TextBox 15"/>
            <p:cNvSpPr txBox="1"/>
            <p:nvPr/>
          </p:nvSpPr>
          <p:spPr>
            <a:xfrm>
              <a:off x="0" y="684900"/>
              <a:ext cx="7062459" cy="2464263"/>
            </a:xfrm>
            <a:prstGeom prst="rect">
              <a:avLst/>
            </a:prstGeom>
          </p:spPr>
          <p:txBody>
            <a:bodyPr lIns="0" tIns="0" rIns="0" bIns="0" rtlCol="0" anchor="t">
              <a:spAutoFit/>
            </a:bodyPr>
            <a:lstStyle/>
            <a:p>
              <a:pPr>
                <a:lnSpc>
                  <a:spcPts val="974"/>
                </a:lnSpc>
              </a:pPr>
              <a:r>
                <a:rPr lang="en-US" sz="696">
                  <a:solidFill>
                    <a:srgbClr val="000000"/>
                  </a:solidFill>
                  <a:latin typeface="Lato 1"/>
                </a:rPr>
                <a:t>Enhances portfolios by incorporating diverse assets and approaches, aiming for tailored objectives beyond traditional risk assessment.</a:t>
              </a:r>
            </a:p>
            <a:p>
              <a:pPr>
                <a:lnSpc>
                  <a:spcPts val="974"/>
                </a:lnSpc>
              </a:pPr>
              <a:endParaRPr lang="en-US" sz="696">
                <a:solidFill>
                  <a:srgbClr val="000000"/>
                </a:solidFill>
                <a:latin typeface="Lato 1"/>
              </a:endParaRPr>
            </a:p>
            <a:p>
              <a:pPr marL="171668" lvl="1" indent="-85834">
                <a:lnSpc>
                  <a:spcPts val="1113"/>
                </a:lnSpc>
                <a:buFont typeface="Arial"/>
                <a:buChar char="•"/>
              </a:pPr>
              <a:r>
                <a:rPr lang="en-US" sz="795">
                  <a:solidFill>
                    <a:srgbClr val="000000"/>
                  </a:solidFill>
                  <a:latin typeface="Lato 1"/>
                </a:rPr>
                <a:t>Alternative Assets</a:t>
              </a:r>
            </a:p>
            <a:p>
              <a:pPr marL="171668" lvl="1" indent="-85834">
                <a:lnSpc>
                  <a:spcPts val="1113"/>
                </a:lnSpc>
                <a:buFont typeface="Arial"/>
                <a:buChar char="•"/>
              </a:pPr>
              <a:r>
                <a:rPr lang="en-US" sz="795">
                  <a:solidFill>
                    <a:srgbClr val="000000"/>
                  </a:solidFill>
                  <a:latin typeface="Lato 1"/>
                </a:rPr>
                <a:t>Geographic Bias</a:t>
              </a:r>
            </a:p>
            <a:p>
              <a:pPr marL="171668" lvl="1" indent="-85834">
                <a:lnSpc>
                  <a:spcPts val="1113"/>
                </a:lnSpc>
                <a:buFont typeface="Arial"/>
                <a:buChar char="•"/>
              </a:pPr>
              <a:r>
                <a:rPr lang="en-US" sz="795">
                  <a:solidFill>
                    <a:srgbClr val="000000"/>
                  </a:solidFill>
                  <a:latin typeface="Lato 1"/>
                </a:rPr>
                <a:t>Enhanced Yield</a:t>
              </a:r>
            </a:p>
          </p:txBody>
        </p:sp>
      </p:grpSp>
      <p:grpSp>
        <p:nvGrpSpPr>
          <p:cNvPr id="16" name="Group 16"/>
          <p:cNvGrpSpPr/>
          <p:nvPr/>
        </p:nvGrpSpPr>
        <p:grpSpPr>
          <a:xfrm>
            <a:off x="5679474" y="1679848"/>
            <a:ext cx="2874758" cy="1750228"/>
            <a:chOff x="0" y="-47625"/>
            <a:chExt cx="7666020" cy="4667272"/>
          </a:xfrm>
        </p:grpSpPr>
        <p:sp>
          <p:nvSpPr>
            <p:cNvPr id="17" name="TextBox 17"/>
            <p:cNvSpPr txBox="1"/>
            <p:nvPr/>
          </p:nvSpPr>
          <p:spPr>
            <a:xfrm>
              <a:off x="0" y="-47625"/>
              <a:ext cx="6959436" cy="497914"/>
            </a:xfrm>
            <a:prstGeom prst="rect">
              <a:avLst/>
            </a:prstGeom>
          </p:spPr>
          <p:txBody>
            <a:bodyPr lIns="0" tIns="0" rIns="0" bIns="0" rtlCol="0" anchor="t">
              <a:spAutoFit/>
            </a:bodyPr>
            <a:lstStyle/>
            <a:p>
              <a:pPr>
                <a:lnSpc>
                  <a:spcPts val="1577"/>
                </a:lnSpc>
              </a:pPr>
              <a:r>
                <a:rPr lang="en-US" sz="1126" u="sng">
                  <a:solidFill>
                    <a:srgbClr val="0C4160"/>
                  </a:solidFill>
                  <a:latin typeface="Lato 1 Bold"/>
                </a:rPr>
                <a:t>Tactical</a:t>
              </a:r>
            </a:p>
          </p:txBody>
        </p:sp>
        <p:sp>
          <p:nvSpPr>
            <p:cNvPr id="18" name="TextBox 18"/>
            <p:cNvSpPr txBox="1"/>
            <p:nvPr/>
          </p:nvSpPr>
          <p:spPr>
            <a:xfrm>
              <a:off x="0" y="684897"/>
              <a:ext cx="6959436" cy="3934750"/>
            </a:xfrm>
            <a:prstGeom prst="rect">
              <a:avLst/>
            </a:prstGeom>
          </p:spPr>
          <p:txBody>
            <a:bodyPr lIns="0" tIns="0" rIns="0" bIns="0" rtlCol="0" anchor="t">
              <a:spAutoFit/>
            </a:bodyPr>
            <a:lstStyle/>
            <a:p>
              <a:pPr>
                <a:lnSpc>
                  <a:spcPts val="974"/>
                </a:lnSpc>
              </a:pPr>
              <a:r>
                <a:rPr lang="en-US" sz="696" dirty="0">
                  <a:solidFill>
                    <a:srgbClr val="000000"/>
                  </a:solidFill>
                  <a:latin typeface="Lato 1"/>
                </a:rPr>
                <a:t>Adopts a more active approach, adjusting the portfolio in response to market opportunities and trends.</a:t>
              </a:r>
            </a:p>
            <a:p>
              <a:pPr>
                <a:lnSpc>
                  <a:spcPts val="835"/>
                </a:lnSpc>
              </a:pPr>
              <a:endParaRPr lang="en-US" sz="696" dirty="0">
                <a:solidFill>
                  <a:srgbClr val="000000"/>
                </a:solidFill>
                <a:latin typeface="Lato 1"/>
              </a:endParaRPr>
            </a:p>
            <a:p>
              <a:pPr marL="171668" lvl="1" indent="-85834">
                <a:lnSpc>
                  <a:spcPts val="1113"/>
                </a:lnSpc>
                <a:buFont typeface="Arial"/>
                <a:buChar char="•"/>
              </a:pPr>
              <a:r>
                <a:rPr lang="en-US" sz="795" dirty="0">
                  <a:solidFill>
                    <a:srgbClr val="000000"/>
                  </a:solidFill>
                  <a:latin typeface="Lato 1"/>
                </a:rPr>
                <a:t>Relative Strength</a:t>
              </a:r>
            </a:p>
            <a:p>
              <a:pPr marL="171668" lvl="1" indent="-85834">
                <a:lnSpc>
                  <a:spcPts val="1113"/>
                </a:lnSpc>
                <a:buFont typeface="Arial"/>
                <a:buChar char="•"/>
              </a:pPr>
              <a:r>
                <a:rPr lang="en-US" sz="795" dirty="0">
                  <a:solidFill>
                    <a:srgbClr val="000000"/>
                  </a:solidFill>
                  <a:latin typeface="Lato 1"/>
                </a:rPr>
                <a:t>Relative Value</a:t>
              </a:r>
            </a:p>
            <a:p>
              <a:pPr marL="171668" lvl="1" indent="-85834">
                <a:lnSpc>
                  <a:spcPts val="1113"/>
                </a:lnSpc>
                <a:buFont typeface="Arial"/>
                <a:buChar char="•"/>
              </a:pPr>
              <a:r>
                <a:rPr lang="en-US" sz="795" dirty="0">
                  <a:solidFill>
                    <a:srgbClr val="000000"/>
                  </a:solidFill>
                  <a:latin typeface="Lato 1"/>
                </a:rPr>
                <a:t>Relative Quality</a:t>
              </a:r>
            </a:p>
            <a:p>
              <a:pPr marL="171668" lvl="1" indent="-85834">
                <a:lnSpc>
                  <a:spcPts val="1113"/>
                </a:lnSpc>
                <a:buFont typeface="Arial"/>
                <a:buChar char="•"/>
              </a:pPr>
              <a:r>
                <a:rPr lang="en-US" sz="795" dirty="0">
                  <a:solidFill>
                    <a:srgbClr val="000000"/>
                  </a:solidFill>
                  <a:latin typeface="Lato 1"/>
                </a:rPr>
                <a:t>Sector Strength</a:t>
              </a:r>
            </a:p>
            <a:p>
              <a:pPr marL="171668" lvl="1" indent="-85834">
                <a:lnSpc>
                  <a:spcPts val="1113"/>
                </a:lnSpc>
                <a:buFont typeface="Arial"/>
                <a:buChar char="•"/>
              </a:pPr>
              <a:r>
                <a:rPr lang="en-US" sz="795" dirty="0">
                  <a:solidFill>
                    <a:srgbClr val="000000"/>
                  </a:solidFill>
                  <a:latin typeface="Lato 1"/>
                </a:rPr>
                <a:t>Factor Strength</a:t>
              </a:r>
            </a:p>
            <a:p>
              <a:pPr>
                <a:lnSpc>
                  <a:spcPts val="1113"/>
                </a:lnSpc>
              </a:pPr>
              <a:endParaRPr lang="en-US" sz="795" dirty="0">
                <a:solidFill>
                  <a:srgbClr val="000000"/>
                </a:solidFill>
                <a:latin typeface="Lato 1"/>
              </a:endParaRPr>
            </a:p>
            <a:p>
              <a:pPr marL="171668" lvl="1" indent="-85834">
                <a:lnSpc>
                  <a:spcPts val="1113"/>
                </a:lnSpc>
                <a:buFont typeface="Arial"/>
                <a:buChar char="•"/>
              </a:pPr>
              <a:r>
                <a:rPr lang="en-US" sz="795" dirty="0">
                  <a:solidFill>
                    <a:srgbClr val="000000"/>
                  </a:solidFill>
                  <a:latin typeface="Lato 1"/>
                </a:rPr>
                <a:t>Credit Management</a:t>
              </a:r>
            </a:p>
            <a:p>
              <a:pPr marL="171668" lvl="1" indent="-85834">
                <a:lnSpc>
                  <a:spcPts val="1113"/>
                </a:lnSpc>
                <a:buFont typeface="Arial"/>
                <a:buChar char="•"/>
              </a:pPr>
              <a:r>
                <a:rPr lang="en-US" sz="795" dirty="0">
                  <a:solidFill>
                    <a:srgbClr val="000000"/>
                  </a:solidFill>
                  <a:latin typeface="Lato 1"/>
                </a:rPr>
                <a:t>Duration Management</a:t>
              </a:r>
            </a:p>
          </p:txBody>
        </p:sp>
        <p:sp>
          <p:nvSpPr>
            <p:cNvPr id="19" name="TextBox 19"/>
            <p:cNvSpPr txBox="1"/>
            <p:nvPr/>
          </p:nvSpPr>
          <p:spPr>
            <a:xfrm>
              <a:off x="3421581" y="1314748"/>
              <a:ext cx="4244439" cy="2498460"/>
            </a:xfrm>
            <a:prstGeom prst="rect">
              <a:avLst/>
            </a:prstGeom>
          </p:spPr>
          <p:txBody>
            <a:bodyPr lIns="0" tIns="0" rIns="0" bIns="0" rtlCol="0" anchor="t">
              <a:spAutoFit/>
            </a:bodyPr>
            <a:lstStyle/>
            <a:p>
              <a:pPr>
                <a:lnSpc>
                  <a:spcPts val="835"/>
                </a:lnSpc>
              </a:pPr>
              <a:endParaRPr sz="900"/>
            </a:p>
            <a:p>
              <a:pPr marL="171668" lvl="1" indent="-85834">
                <a:lnSpc>
                  <a:spcPts val="1113"/>
                </a:lnSpc>
                <a:buFont typeface="Arial"/>
                <a:buChar char="•"/>
              </a:pPr>
              <a:r>
                <a:rPr lang="en-US" sz="795">
                  <a:solidFill>
                    <a:srgbClr val="000000"/>
                  </a:solidFill>
                  <a:latin typeface="Lato 1"/>
                </a:rPr>
                <a:t>Select Macroeconomic</a:t>
              </a:r>
            </a:p>
            <a:p>
              <a:pPr marL="171668" lvl="1" indent="-85834">
                <a:lnSpc>
                  <a:spcPts val="1113"/>
                </a:lnSpc>
                <a:buFont typeface="Arial"/>
                <a:buChar char="•"/>
              </a:pPr>
              <a:r>
                <a:rPr lang="en-US" sz="795">
                  <a:solidFill>
                    <a:srgbClr val="000000"/>
                  </a:solidFill>
                  <a:latin typeface="Lato 1"/>
                </a:rPr>
                <a:t>Leading Economic</a:t>
              </a:r>
            </a:p>
            <a:p>
              <a:pPr marL="171668" lvl="1" indent="-85834">
                <a:lnSpc>
                  <a:spcPts val="1113"/>
                </a:lnSpc>
                <a:buFont typeface="Arial"/>
                <a:buChar char="•"/>
              </a:pPr>
              <a:r>
                <a:rPr lang="en-US" sz="795">
                  <a:solidFill>
                    <a:srgbClr val="000000"/>
                  </a:solidFill>
                  <a:latin typeface="Lato 1"/>
                </a:rPr>
                <a:t>Coincident Economic</a:t>
              </a:r>
            </a:p>
            <a:p>
              <a:pPr marL="171668" lvl="1" indent="-85834">
                <a:lnSpc>
                  <a:spcPts val="1113"/>
                </a:lnSpc>
                <a:buFont typeface="Arial"/>
                <a:buChar char="•"/>
              </a:pPr>
              <a:r>
                <a:rPr lang="en-US" sz="795">
                  <a:solidFill>
                    <a:srgbClr val="000000"/>
                  </a:solidFill>
                  <a:latin typeface="Lato 1"/>
                </a:rPr>
                <a:t>Consumer Sentiment</a:t>
              </a:r>
            </a:p>
            <a:p>
              <a:pPr marL="171668" lvl="1" indent="-85834">
                <a:lnSpc>
                  <a:spcPts val="1113"/>
                </a:lnSpc>
                <a:buFont typeface="Arial"/>
                <a:buChar char="•"/>
              </a:pPr>
              <a:r>
                <a:rPr lang="en-US" sz="795">
                  <a:solidFill>
                    <a:srgbClr val="000000"/>
                  </a:solidFill>
                  <a:latin typeface="Lato 1"/>
                </a:rPr>
                <a:t>Growth Expectations</a:t>
              </a:r>
            </a:p>
            <a:p>
              <a:pPr marL="171668" lvl="1" indent="-85834">
                <a:lnSpc>
                  <a:spcPts val="1113"/>
                </a:lnSpc>
                <a:buFont typeface="Arial"/>
                <a:buChar char="•"/>
              </a:pPr>
              <a:r>
                <a:rPr lang="en-US" sz="795">
                  <a:solidFill>
                    <a:srgbClr val="000000"/>
                  </a:solidFill>
                  <a:latin typeface="Lato 1"/>
                </a:rPr>
                <a:t>Inflation Expectations</a:t>
              </a:r>
            </a:p>
          </p:txBody>
        </p:sp>
      </p:grpSp>
      <p:sp>
        <p:nvSpPr>
          <p:cNvPr id="20" name="AutoShape 20"/>
          <p:cNvSpPr/>
          <p:nvPr/>
        </p:nvSpPr>
        <p:spPr>
          <a:xfrm flipV="1">
            <a:off x="1061321" y="2581275"/>
            <a:ext cx="3510680" cy="779215"/>
          </a:xfrm>
          <a:prstGeom prst="line">
            <a:avLst/>
          </a:prstGeom>
          <a:ln w="28575" cap="flat">
            <a:solidFill>
              <a:srgbClr val="DAD9D6"/>
            </a:solidFill>
            <a:prstDash val="solid"/>
            <a:headEnd type="none" w="sm" len="sm"/>
            <a:tailEnd type="none" w="sm" len="sm"/>
          </a:ln>
        </p:spPr>
        <p:txBody>
          <a:bodyPr/>
          <a:lstStyle/>
          <a:p>
            <a:endParaRPr lang="en-US" sz="900"/>
          </a:p>
        </p:txBody>
      </p:sp>
      <p:sp>
        <p:nvSpPr>
          <p:cNvPr id="21" name="AutoShape 21"/>
          <p:cNvSpPr/>
          <p:nvPr/>
        </p:nvSpPr>
        <p:spPr>
          <a:xfrm flipH="1">
            <a:off x="4572000" y="1813793"/>
            <a:ext cx="702167" cy="767483"/>
          </a:xfrm>
          <a:prstGeom prst="line">
            <a:avLst/>
          </a:prstGeom>
          <a:ln w="28575" cap="flat">
            <a:solidFill>
              <a:srgbClr val="DAD9D6"/>
            </a:solidFill>
            <a:prstDash val="solid"/>
            <a:headEnd type="none" w="sm" len="sm"/>
            <a:tailEnd type="none" w="sm" len="sm"/>
          </a:ln>
        </p:spPr>
        <p:txBody>
          <a:bodyPr/>
          <a:lstStyle/>
          <a:p>
            <a:endParaRPr lang="en-US" sz="900"/>
          </a:p>
        </p:txBody>
      </p:sp>
      <p:sp>
        <p:nvSpPr>
          <p:cNvPr id="22" name="AutoShape 22"/>
          <p:cNvSpPr/>
          <p:nvPr/>
        </p:nvSpPr>
        <p:spPr>
          <a:xfrm flipH="1" flipV="1">
            <a:off x="4566847" y="2578413"/>
            <a:ext cx="1893677" cy="1673474"/>
          </a:xfrm>
          <a:prstGeom prst="line">
            <a:avLst/>
          </a:prstGeom>
          <a:ln w="28575" cap="flat">
            <a:solidFill>
              <a:srgbClr val="DAD9D6"/>
            </a:solidFill>
            <a:prstDash val="solid"/>
            <a:headEnd type="none" w="sm" len="sm"/>
            <a:tailEnd type="none" w="sm" len="sm"/>
          </a:ln>
        </p:spPr>
        <p:txBody>
          <a:bodyPr/>
          <a:lstStyle/>
          <a:p>
            <a:endParaRPr lang="en-US" sz="900"/>
          </a:p>
        </p:txBody>
      </p:sp>
      <p:sp>
        <p:nvSpPr>
          <p:cNvPr id="9" name="TextBox 8">
            <a:extLst>
              <a:ext uri="{FF2B5EF4-FFF2-40B4-BE49-F238E27FC236}">
                <a16:creationId xmlns:a16="http://schemas.microsoft.com/office/drawing/2014/main" id="{62D62EA0-F498-428A-FF24-38E3D7A7EBA6}"/>
              </a:ext>
            </a:extLst>
          </p:cNvPr>
          <p:cNvSpPr txBox="1"/>
          <p:nvPr/>
        </p:nvSpPr>
        <p:spPr>
          <a:xfrm>
            <a:off x="514350" y="495300"/>
            <a:ext cx="5447232" cy="296171"/>
          </a:xfrm>
          <a:prstGeom prst="rect">
            <a:avLst/>
          </a:prstGeom>
        </p:spPr>
        <p:txBody>
          <a:bodyPr lIns="0" tIns="0" rIns="0" bIns="0" rtlCol="0" anchor="t">
            <a:spAutoFit/>
          </a:bodyPr>
          <a:lstStyle/>
          <a:p>
            <a:pPr>
              <a:lnSpc>
                <a:spcPts val="2358"/>
              </a:lnSpc>
              <a:spcBef>
                <a:spcPct val="0"/>
              </a:spcBef>
            </a:pPr>
            <a:r>
              <a:rPr lang="en-US" dirty="0">
                <a:solidFill>
                  <a:srgbClr val="000000"/>
                </a:solidFill>
                <a:latin typeface="Lovelo"/>
              </a:rPr>
              <a:t>Building Investment Models</a:t>
            </a:r>
          </a:p>
        </p:txBody>
      </p:sp>
      <p:sp>
        <p:nvSpPr>
          <p:cNvPr id="23" name="TextBox 11">
            <a:extLst>
              <a:ext uri="{FF2B5EF4-FFF2-40B4-BE49-F238E27FC236}">
                <a16:creationId xmlns:a16="http://schemas.microsoft.com/office/drawing/2014/main" id="{14533037-7F0C-0AAE-62E6-C9D0B597301A}"/>
              </a:ext>
            </a:extLst>
          </p:cNvPr>
          <p:cNvSpPr txBox="1"/>
          <p:nvPr/>
        </p:nvSpPr>
        <p:spPr>
          <a:xfrm>
            <a:off x="514350" y="820587"/>
            <a:ext cx="7943850" cy="227435"/>
          </a:xfrm>
          <a:prstGeom prst="rect">
            <a:avLst/>
          </a:prstGeom>
        </p:spPr>
        <p:txBody>
          <a:bodyPr wrap="square" lIns="0" tIns="0" rIns="0" bIns="0" rtlCol="0" anchor="t">
            <a:spAutoFit/>
          </a:bodyPr>
          <a:lstStyle/>
          <a:p>
            <a:pPr>
              <a:lnSpc>
                <a:spcPts val="2040"/>
              </a:lnSpc>
              <a:spcBef>
                <a:spcPct val="0"/>
              </a:spcBef>
            </a:pPr>
            <a:r>
              <a:rPr lang="en-US" sz="1200" dirty="0">
                <a:solidFill>
                  <a:srgbClr val="000000"/>
                </a:solidFill>
                <a:latin typeface="Lato" panose="020F0502020204030203" pitchFamily="34" charset="0"/>
                <a:ea typeface="Lato" panose="020F0502020204030203" pitchFamily="34" charset="0"/>
                <a:cs typeface="Lato" panose="020F0502020204030203" pitchFamily="34" charset="0"/>
              </a:rPr>
              <a:t>Our team recommends specific investment strategies, considering market trends and the advisor's objectives.</a:t>
            </a:r>
          </a:p>
        </p:txBody>
      </p:sp>
      <p:sp>
        <p:nvSpPr>
          <p:cNvPr id="24" name="TextBox 23">
            <a:extLst>
              <a:ext uri="{FF2B5EF4-FFF2-40B4-BE49-F238E27FC236}">
                <a16:creationId xmlns:a16="http://schemas.microsoft.com/office/drawing/2014/main" id="{66EFA756-4DA9-0A2A-13BB-252CB57EBE87}"/>
              </a:ext>
            </a:extLst>
          </p:cNvPr>
          <p:cNvSpPr txBox="1"/>
          <p:nvPr/>
        </p:nvSpPr>
        <p:spPr>
          <a:xfrm>
            <a:off x="3037084" y="4706549"/>
            <a:ext cx="3048000" cy="261610"/>
          </a:xfrm>
          <a:prstGeom prst="rect">
            <a:avLst/>
          </a:prstGeom>
          <a:noFill/>
        </p:spPr>
        <p:txBody>
          <a:bodyPr wrap="square" rtlCol="0">
            <a:spAutoFit/>
          </a:bodyPr>
          <a:lstStyle/>
          <a:p>
            <a:pPr algn="ctr"/>
            <a:r>
              <a:rPr lang="en-US" sz="1050" dirty="0"/>
              <a:t>ADVISOR USE ONLY</a:t>
            </a:r>
          </a:p>
        </p:txBody>
      </p:sp>
    </p:spTree>
    <p:extLst>
      <p:ext uri="{BB962C8B-B14F-4D97-AF65-F5344CB8AC3E}">
        <p14:creationId xmlns:p14="http://schemas.microsoft.com/office/powerpoint/2010/main" val="1745365448"/>
      </p:ext>
    </p:extLst>
  </p:cSld>
  <p:clrMapOvr>
    <a:masterClrMapping/>
  </p:clrMapOvr>
  <p:transition spd="slow">
    <p:cove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create a very simple black and white image in the style of the wall street journal of a financial advisor handing over keys to a group of people">
            <a:extLst>
              <a:ext uri="{FF2B5EF4-FFF2-40B4-BE49-F238E27FC236}">
                <a16:creationId xmlns:a16="http://schemas.microsoft.com/office/drawing/2014/main" id="{FC8207E5-7D74-06DE-C17E-3EB4FF6FFD5B}"/>
              </a:ext>
            </a:extLst>
          </p:cNvPr>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50808" y="2343150"/>
            <a:ext cx="1088136" cy="1216152"/>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create a very simple black and white image in the style of the wall street journal of a financial advisor working at a computer">
            <a:extLst>
              <a:ext uri="{FF2B5EF4-FFF2-40B4-BE49-F238E27FC236}">
                <a16:creationId xmlns:a16="http://schemas.microsoft.com/office/drawing/2014/main" id="{5C80CC99-15BA-C094-E102-D9BDC7FB5310}"/>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6231" t="10141" r="20639" b="18967"/>
          <a:stretch/>
        </p:blipFill>
        <p:spPr bwMode="auto">
          <a:xfrm>
            <a:off x="505056" y="2343150"/>
            <a:ext cx="1085689" cy="1219201"/>
          </a:xfrm>
          <a:prstGeom prst="rect">
            <a:avLst/>
          </a:prstGeom>
          <a:noFill/>
          <a:extLst>
            <a:ext uri="{909E8E84-426E-40DD-AFC4-6F175D3DCCD1}">
              <a14:hiddenFill xmlns:a14="http://schemas.microsoft.com/office/drawing/2010/main">
                <a:solidFill>
                  <a:srgbClr val="FFFFFF"/>
                </a:solidFill>
              </a14:hiddenFill>
            </a:ext>
          </a:extLst>
        </p:spPr>
      </p:pic>
      <p:grpSp>
        <p:nvGrpSpPr>
          <p:cNvPr id="2" name="Group 2"/>
          <p:cNvGrpSpPr/>
          <p:nvPr/>
        </p:nvGrpSpPr>
        <p:grpSpPr>
          <a:xfrm rot="-5400000">
            <a:off x="1221587" y="1273975"/>
            <a:ext cx="3353402" cy="3356950"/>
            <a:chOff x="0" y="0"/>
            <a:chExt cx="1766401" cy="1768270"/>
          </a:xfrm>
        </p:grpSpPr>
        <p:sp>
          <p:nvSpPr>
            <p:cNvPr id="3" name="Freeform 3"/>
            <p:cNvSpPr/>
            <p:nvPr/>
          </p:nvSpPr>
          <p:spPr>
            <a:xfrm>
              <a:off x="0" y="0"/>
              <a:ext cx="1766401" cy="1768270"/>
            </a:xfrm>
            <a:custGeom>
              <a:avLst/>
              <a:gdLst/>
              <a:ahLst/>
              <a:cxnLst/>
              <a:rect l="l" t="t" r="r" b="b"/>
              <a:pathLst>
                <a:path w="1766401" h="1768270">
                  <a:moveTo>
                    <a:pt x="883200" y="0"/>
                  </a:moveTo>
                  <a:lnTo>
                    <a:pt x="1766401" y="1768270"/>
                  </a:lnTo>
                  <a:lnTo>
                    <a:pt x="0" y="1768270"/>
                  </a:lnTo>
                  <a:lnTo>
                    <a:pt x="883200" y="0"/>
                  </a:lnTo>
                  <a:close/>
                </a:path>
              </a:pathLst>
            </a:custGeom>
            <a:solidFill>
              <a:srgbClr val="68869A">
                <a:alpha val="49804"/>
              </a:srgbClr>
            </a:solidFill>
          </p:spPr>
          <p:txBody>
            <a:bodyPr/>
            <a:lstStyle/>
            <a:p>
              <a:endParaRPr lang="en-US" sz="450"/>
            </a:p>
          </p:txBody>
        </p:sp>
        <p:sp>
          <p:nvSpPr>
            <p:cNvPr id="4" name="TextBox 4"/>
            <p:cNvSpPr txBox="1"/>
            <p:nvPr/>
          </p:nvSpPr>
          <p:spPr>
            <a:xfrm>
              <a:off x="276000" y="773357"/>
              <a:ext cx="1214401" cy="868607"/>
            </a:xfrm>
            <a:prstGeom prst="rect">
              <a:avLst/>
            </a:prstGeom>
          </p:spPr>
          <p:txBody>
            <a:bodyPr lIns="25400" tIns="25400" rIns="25400" bIns="25400" rtlCol="0" anchor="ctr"/>
            <a:lstStyle/>
            <a:p>
              <a:pPr algn="ctr">
                <a:lnSpc>
                  <a:spcPts val="1470"/>
                </a:lnSpc>
              </a:pPr>
              <a:endParaRPr sz="450"/>
            </a:p>
          </p:txBody>
        </p:sp>
      </p:grpSp>
      <p:grpSp>
        <p:nvGrpSpPr>
          <p:cNvPr id="5" name="Group 5"/>
          <p:cNvGrpSpPr/>
          <p:nvPr/>
        </p:nvGrpSpPr>
        <p:grpSpPr>
          <a:xfrm rot="-5400000">
            <a:off x="3490612" y="2357137"/>
            <a:ext cx="3353402" cy="1190625"/>
            <a:chOff x="0" y="0"/>
            <a:chExt cx="1766401" cy="627160"/>
          </a:xfrm>
        </p:grpSpPr>
        <p:sp>
          <p:nvSpPr>
            <p:cNvPr id="6" name="Freeform 6"/>
            <p:cNvSpPr/>
            <p:nvPr/>
          </p:nvSpPr>
          <p:spPr>
            <a:xfrm>
              <a:off x="0" y="0"/>
              <a:ext cx="1766401" cy="627161"/>
            </a:xfrm>
            <a:custGeom>
              <a:avLst/>
              <a:gdLst/>
              <a:ahLst/>
              <a:cxnLst/>
              <a:rect l="l" t="t" r="r" b="b"/>
              <a:pathLst>
                <a:path w="1766401" h="627161">
                  <a:moveTo>
                    <a:pt x="589118" y="608091"/>
                  </a:moveTo>
                  <a:cubicBezTo>
                    <a:pt x="679677" y="619605"/>
                    <a:pt x="782631" y="627161"/>
                    <a:pt x="883676" y="627161"/>
                  </a:cubicBezTo>
                  <a:cubicBezTo>
                    <a:pt x="984724" y="627161"/>
                    <a:pt x="1081958" y="620684"/>
                    <a:pt x="1171562" y="609170"/>
                  </a:cubicBezTo>
                  <a:cubicBezTo>
                    <a:pt x="1173471" y="608810"/>
                    <a:pt x="1175377" y="608810"/>
                    <a:pt x="1177282" y="608451"/>
                  </a:cubicBezTo>
                  <a:cubicBezTo>
                    <a:pt x="1513785" y="562396"/>
                    <a:pt x="1761635" y="440782"/>
                    <a:pt x="1766401" y="302782"/>
                  </a:cubicBezTo>
                  <a:lnTo>
                    <a:pt x="1766401" y="0"/>
                  </a:lnTo>
                  <a:lnTo>
                    <a:pt x="0" y="0"/>
                  </a:lnTo>
                  <a:lnTo>
                    <a:pt x="0" y="302557"/>
                  </a:lnTo>
                  <a:cubicBezTo>
                    <a:pt x="4766" y="441500"/>
                    <a:pt x="248802" y="563116"/>
                    <a:pt x="589118" y="608091"/>
                  </a:cubicBezTo>
                  <a:close/>
                </a:path>
              </a:pathLst>
            </a:custGeom>
            <a:solidFill>
              <a:srgbClr val="68869A">
                <a:alpha val="49804"/>
              </a:srgbClr>
            </a:solidFill>
          </p:spPr>
          <p:txBody>
            <a:bodyPr/>
            <a:lstStyle/>
            <a:p>
              <a:endParaRPr lang="en-US" sz="450"/>
            </a:p>
          </p:txBody>
        </p:sp>
        <p:sp>
          <p:nvSpPr>
            <p:cNvPr id="7" name="TextBox 7"/>
            <p:cNvSpPr txBox="1"/>
            <p:nvPr/>
          </p:nvSpPr>
          <p:spPr>
            <a:xfrm>
              <a:off x="0" y="-47625"/>
              <a:ext cx="1766401" cy="547785"/>
            </a:xfrm>
            <a:prstGeom prst="rect">
              <a:avLst/>
            </a:prstGeom>
          </p:spPr>
          <p:txBody>
            <a:bodyPr lIns="25400" tIns="25400" rIns="25400" bIns="25400" rtlCol="0" anchor="ctr"/>
            <a:lstStyle/>
            <a:p>
              <a:pPr algn="ctr">
                <a:lnSpc>
                  <a:spcPts val="1470"/>
                </a:lnSpc>
              </a:pPr>
              <a:endParaRPr sz="450"/>
            </a:p>
          </p:txBody>
        </p:sp>
      </p:grpSp>
      <p:grpSp>
        <p:nvGrpSpPr>
          <p:cNvPr id="8" name="Group 8"/>
          <p:cNvGrpSpPr/>
          <p:nvPr/>
        </p:nvGrpSpPr>
        <p:grpSpPr>
          <a:xfrm rot="5400000">
            <a:off x="4573773" y="1273974"/>
            <a:ext cx="3353402" cy="3356950"/>
            <a:chOff x="0" y="0"/>
            <a:chExt cx="1766401" cy="1768270"/>
          </a:xfrm>
        </p:grpSpPr>
        <p:sp>
          <p:nvSpPr>
            <p:cNvPr id="9" name="Freeform 9"/>
            <p:cNvSpPr/>
            <p:nvPr/>
          </p:nvSpPr>
          <p:spPr>
            <a:xfrm>
              <a:off x="0" y="0"/>
              <a:ext cx="1766401" cy="1768270"/>
            </a:xfrm>
            <a:custGeom>
              <a:avLst/>
              <a:gdLst/>
              <a:ahLst/>
              <a:cxnLst/>
              <a:rect l="l" t="t" r="r" b="b"/>
              <a:pathLst>
                <a:path w="1766401" h="1768270">
                  <a:moveTo>
                    <a:pt x="883200" y="0"/>
                  </a:moveTo>
                  <a:lnTo>
                    <a:pt x="1766401" y="1768270"/>
                  </a:lnTo>
                  <a:lnTo>
                    <a:pt x="0" y="1768270"/>
                  </a:lnTo>
                  <a:lnTo>
                    <a:pt x="883200" y="0"/>
                  </a:lnTo>
                  <a:close/>
                </a:path>
              </a:pathLst>
            </a:custGeom>
            <a:solidFill>
              <a:srgbClr val="DAD9D6">
                <a:alpha val="49804"/>
              </a:srgbClr>
            </a:solidFill>
          </p:spPr>
          <p:txBody>
            <a:bodyPr/>
            <a:lstStyle/>
            <a:p>
              <a:endParaRPr lang="en-US" sz="450"/>
            </a:p>
          </p:txBody>
        </p:sp>
        <p:sp>
          <p:nvSpPr>
            <p:cNvPr id="10" name="TextBox 10"/>
            <p:cNvSpPr txBox="1"/>
            <p:nvPr/>
          </p:nvSpPr>
          <p:spPr>
            <a:xfrm>
              <a:off x="276000" y="773357"/>
              <a:ext cx="1214401" cy="868607"/>
            </a:xfrm>
            <a:prstGeom prst="rect">
              <a:avLst/>
            </a:prstGeom>
          </p:spPr>
          <p:txBody>
            <a:bodyPr lIns="25400" tIns="25400" rIns="25400" bIns="25400" rtlCol="0" anchor="ctr"/>
            <a:lstStyle/>
            <a:p>
              <a:pPr algn="ctr">
                <a:lnSpc>
                  <a:spcPts val="1470"/>
                </a:lnSpc>
              </a:pPr>
              <a:endParaRPr sz="450"/>
            </a:p>
          </p:txBody>
        </p:sp>
      </p:grpSp>
      <p:grpSp>
        <p:nvGrpSpPr>
          <p:cNvPr id="13" name="Group 13"/>
          <p:cNvGrpSpPr/>
          <p:nvPr/>
        </p:nvGrpSpPr>
        <p:grpSpPr>
          <a:xfrm rot="5400000">
            <a:off x="2307130" y="2357137"/>
            <a:ext cx="3353402" cy="1190625"/>
            <a:chOff x="0" y="0"/>
            <a:chExt cx="1766401" cy="627160"/>
          </a:xfrm>
        </p:grpSpPr>
        <p:sp>
          <p:nvSpPr>
            <p:cNvPr id="14" name="Freeform 14"/>
            <p:cNvSpPr/>
            <p:nvPr/>
          </p:nvSpPr>
          <p:spPr>
            <a:xfrm>
              <a:off x="0" y="0"/>
              <a:ext cx="1766401" cy="627161"/>
            </a:xfrm>
            <a:custGeom>
              <a:avLst/>
              <a:gdLst/>
              <a:ahLst/>
              <a:cxnLst/>
              <a:rect l="l" t="t" r="r" b="b"/>
              <a:pathLst>
                <a:path w="1766401" h="627161">
                  <a:moveTo>
                    <a:pt x="589118" y="608091"/>
                  </a:moveTo>
                  <a:cubicBezTo>
                    <a:pt x="679677" y="619605"/>
                    <a:pt x="782631" y="627161"/>
                    <a:pt x="883676" y="627161"/>
                  </a:cubicBezTo>
                  <a:cubicBezTo>
                    <a:pt x="984724" y="627161"/>
                    <a:pt x="1081958" y="620684"/>
                    <a:pt x="1171562" y="609170"/>
                  </a:cubicBezTo>
                  <a:cubicBezTo>
                    <a:pt x="1173471" y="608810"/>
                    <a:pt x="1175377" y="608810"/>
                    <a:pt x="1177282" y="608451"/>
                  </a:cubicBezTo>
                  <a:cubicBezTo>
                    <a:pt x="1513785" y="562396"/>
                    <a:pt x="1761635" y="440782"/>
                    <a:pt x="1766401" y="302782"/>
                  </a:cubicBezTo>
                  <a:lnTo>
                    <a:pt x="1766401" y="0"/>
                  </a:lnTo>
                  <a:lnTo>
                    <a:pt x="0" y="0"/>
                  </a:lnTo>
                  <a:lnTo>
                    <a:pt x="0" y="302557"/>
                  </a:lnTo>
                  <a:cubicBezTo>
                    <a:pt x="4766" y="441500"/>
                    <a:pt x="248802" y="563116"/>
                    <a:pt x="589118" y="608091"/>
                  </a:cubicBezTo>
                  <a:close/>
                </a:path>
              </a:pathLst>
            </a:custGeom>
            <a:solidFill>
              <a:srgbClr val="DAD9D6">
                <a:alpha val="49804"/>
              </a:srgbClr>
            </a:solidFill>
          </p:spPr>
          <p:txBody>
            <a:bodyPr/>
            <a:lstStyle/>
            <a:p>
              <a:endParaRPr lang="en-US" sz="450"/>
            </a:p>
          </p:txBody>
        </p:sp>
        <p:sp>
          <p:nvSpPr>
            <p:cNvPr id="15" name="TextBox 15"/>
            <p:cNvSpPr txBox="1"/>
            <p:nvPr/>
          </p:nvSpPr>
          <p:spPr>
            <a:xfrm>
              <a:off x="0" y="-47625"/>
              <a:ext cx="1766401" cy="547785"/>
            </a:xfrm>
            <a:prstGeom prst="rect">
              <a:avLst/>
            </a:prstGeom>
          </p:spPr>
          <p:txBody>
            <a:bodyPr lIns="25400" tIns="25400" rIns="25400" bIns="25400" rtlCol="0" anchor="ctr"/>
            <a:lstStyle/>
            <a:p>
              <a:pPr algn="ctr">
                <a:lnSpc>
                  <a:spcPts val="1470"/>
                </a:lnSpc>
              </a:pPr>
              <a:endParaRPr sz="450"/>
            </a:p>
          </p:txBody>
        </p:sp>
      </p:grpSp>
      <p:sp>
        <p:nvSpPr>
          <p:cNvPr id="16" name="Freeform 16"/>
          <p:cNvSpPr/>
          <p:nvPr/>
        </p:nvSpPr>
        <p:spPr>
          <a:xfrm>
            <a:off x="3673936" y="1896922"/>
            <a:ext cx="1805654" cy="1805654"/>
          </a:xfrm>
          <a:custGeom>
            <a:avLst/>
            <a:gdLst/>
            <a:ahLst/>
            <a:cxnLst/>
            <a:rect l="l" t="t" r="r" b="b"/>
            <a:pathLst>
              <a:path w="3611307" h="3611307">
                <a:moveTo>
                  <a:pt x="0" y="0"/>
                </a:moveTo>
                <a:lnTo>
                  <a:pt x="3611306" y="0"/>
                </a:lnTo>
                <a:lnTo>
                  <a:pt x="3611306" y="3611307"/>
                </a:lnTo>
                <a:lnTo>
                  <a:pt x="0" y="361130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sz="450"/>
          </a:p>
        </p:txBody>
      </p:sp>
      <p:sp>
        <p:nvSpPr>
          <p:cNvPr id="17" name="TextBox 17"/>
          <p:cNvSpPr txBox="1"/>
          <p:nvPr/>
        </p:nvSpPr>
        <p:spPr>
          <a:xfrm>
            <a:off x="1219813" y="1073183"/>
            <a:ext cx="1780706" cy="3370153"/>
          </a:xfrm>
          <a:prstGeom prst="rect">
            <a:avLst/>
          </a:prstGeom>
        </p:spPr>
        <p:txBody>
          <a:bodyPr lIns="0" tIns="0" rIns="0" bIns="0" rtlCol="0" anchor="t">
            <a:spAutoFit/>
          </a:bodyPr>
          <a:lstStyle/>
          <a:p>
            <a:pPr algn="ctr">
              <a:lnSpc>
                <a:spcPts val="1820"/>
              </a:lnSpc>
            </a:pPr>
            <a:r>
              <a:rPr lang="en-US" sz="1300" b="1" u="sng" dirty="0">
                <a:solidFill>
                  <a:srgbClr val="000000"/>
                </a:solidFill>
                <a:latin typeface="+mj-lt"/>
              </a:rPr>
              <a:t>Do It Yourself</a:t>
            </a:r>
          </a:p>
          <a:p>
            <a:pPr algn="ctr"/>
            <a:endParaRPr lang="en-US" sz="1200" u="sng" dirty="0">
              <a:solidFill>
                <a:srgbClr val="000000"/>
              </a:solidFill>
              <a:latin typeface="Lato 1 Bold"/>
            </a:endParaRPr>
          </a:p>
          <a:p>
            <a:pPr algn="ctr"/>
            <a:r>
              <a:rPr lang="en-US" sz="1200" dirty="0">
                <a:solidFill>
                  <a:srgbClr val="000000"/>
                </a:solidFill>
                <a:latin typeface="Lato" panose="020F0502020204030203" pitchFamily="34" charset="0"/>
                <a:ea typeface="Lato" panose="020F0502020204030203" pitchFamily="34" charset="0"/>
                <a:cs typeface="Lato" panose="020F0502020204030203" pitchFamily="34" charset="0"/>
              </a:rPr>
              <a:t>Value to Clients</a:t>
            </a:r>
          </a:p>
          <a:p>
            <a:pPr algn="ctr"/>
            <a:r>
              <a:rPr lang="en-US" sz="1200" dirty="0">
                <a:solidFill>
                  <a:srgbClr val="000000"/>
                </a:solidFill>
                <a:latin typeface="Lato" panose="020F0502020204030203" pitchFamily="34" charset="0"/>
                <a:ea typeface="Lato" panose="020F0502020204030203" pitchFamily="34" charset="0"/>
                <a:cs typeface="Lato" panose="020F0502020204030203" pitchFamily="34" charset="0"/>
              </a:rPr>
              <a:t>Your Brand</a:t>
            </a:r>
          </a:p>
          <a:p>
            <a:pPr algn="ctr"/>
            <a:r>
              <a:rPr lang="en-US" sz="1200" dirty="0">
                <a:solidFill>
                  <a:srgbClr val="000000"/>
                </a:solidFill>
                <a:latin typeface="Lato" panose="020F0502020204030203" pitchFamily="34" charset="0"/>
                <a:ea typeface="Lato" panose="020F0502020204030203" pitchFamily="34" charset="0"/>
                <a:cs typeface="Lato" panose="020F0502020204030203" pitchFamily="34" charset="0"/>
              </a:rPr>
              <a:t>Customized</a:t>
            </a:r>
          </a:p>
          <a:p>
            <a:pPr algn="ctr">
              <a:lnSpc>
                <a:spcPts val="1820"/>
              </a:lnSpc>
            </a:pPr>
            <a:endParaRPr lang="en-US" sz="1300" dirty="0">
              <a:solidFill>
                <a:srgbClr val="000000"/>
              </a:solidFill>
              <a:latin typeface="Lato" panose="020F0502020204030203" pitchFamily="34" charset="0"/>
              <a:ea typeface="Lato" panose="020F0502020204030203" pitchFamily="34" charset="0"/>
              <a:cs typeface="Lato" panose="020F0502020204030203" pitchFamily="34" charset="0"/>
            </a:endParaRPr>
          </a:p>
          <a:p>
            <a:pPr algn="ctr">
              <a:lnSpc>
                <a:spcPts val="1820"/>
              </a:lnSpc>
            </a:pPr>
            <a:endParaRPr lang="en-US" sz="1300" dirty="0">
              <a:solidFill>
                <a:srgbClr val="000000"/>
              </a:solidFill>
              <a:latin typeface="Lato" panose="020F0502020204030203" pitchFamily="34" charset="0"/>
              <a:ea typeface="Lato" panose="020F0502020204030203" pitchFamily="34" charset="0"/>
              <a:cs typeface="Lato" panose="020F0502020204030203" pitchFamily="34" charset="0"/>
            </a:endParaRPr>
          </a:p>
          <a:p>
            <a:pPr algn="ctr">
              <a:lnSpc>
                <a:spcPts val="1820"/>
              </a:lnSpc>
            </a:pPr>
            <a:endParaRPr lang="en-US" sz="1300" dirty="0">
              <a:solidFill>
                <a:srgbClr val="000000"/>
              </a:solidFill>
              <a:latin typeface="Lato" panose="020F0502020204030203" pitchFamily="34" charset="0"/>
              <a:ea typeface="Lato" panose="020F0502020204030203" pitchFamily="34" charset="0"/>
              <a:cs typeface="Lato" panose="020F0502020204030203" pitchFamily="34" charset="0"/>
            </a:endParaRPr>
          </a:p>
          <a:p>
            <a:pPr algn="ctr">
              <a:lnSpc>
                <a:spcPts val="1820"/>
              </a:lnSpc>
            </a:pPr>
            <a:endParaRPr lang="en-US" sz="1300" dirty="0">
              <a:solidFill>
                <a:srgbClr val="000000"/>
              </a:solidFill>
              <a:latin typeface="Lato" panose="020F0502020204030203" pitchFamily="34" charset="0"/>
              <a:ea typeface="Lato" panose="020F0502020204030203" pitchFamily="34" charset="0"/>
              <a:cs typeface="Lato" panose="020F0502020204030203" pitchFamily="34" charset="0"/>
            </a:endParaRPr>
          </a:p>
          <a:p>
            <a:pPr algn="ctr">
              <a:lnSpc>
                <a:spcPts val="1820"/>
              </a:lnSpc>
            </a:pPr>
            <a:endParaRPr lang="en-US" sz="1300" dirty="0">
              <a:solidFill>
                <a:srgbClr val="000000"/>
              </a:solidFill>
              <a:latin typeface="Lato" panose="020F0502020204030203" pitchFamily="34" charset="0"/>
              <a:ea typeface="Lato" panose="020F0502020204030203" pitchFamily="34" charset="0"/>
              <a:cs typeface="Lato" panose="020F0502020204030203" pitchFamily="34" charset="0"/>
            </a:endParaRPr>
          </a:p>
          <a:p>
            <a:pPr algn="ctr">
              <a:lnSpc>
                <a:spcPts val="1820"/>
              </a:lnSpc>
            </a:pPr>
            <a:endParaRPr lang="en-US" sz="1300" dirty="0">
              <a:solidFill>
                <a:srgbClr val="000000"/>
              </a:solidFill>
              <a:latin typeface="Lato" panose="020F0502020204030203" pitchFamily="34" charset="0"/>
              <a:ea typeface="Lato" panose="020F0502020204030203" pitchFamily="34" charset="0"/>
              <a:cs typeface="Lato" panose="020F0502020204030203" pitchFamily="34" charset="0"/>
            </a:endParaRPr>
          </a:p>
          <a:p>
            <a:pPr algn="ctr">
              <a:lnSpc>
                <a:spcPts val="1820"/>
              </a:lnSpc>
            </a:pPr>
            <a:endParaRPr lang="en-US" sz="1300" dirty="0">
              <a:solidFill>
                <a:srgbClr val="000000"/>
              </a:solidFill>
              <a:latin typeface="Lato" panose="020F0502020204030203" pitchFamily="34" charset="0"/>
              <a:ea typeface="Lato" panose="020F0502020204030203" pitchFamily="34" charset="0"/>
              <a:cs typeface="Lato" panose="020F0502020204030203" pitchFamily="34" charset="0"/>
            </a:endParaRPr>
          </a:p>
          <a:p>
            <a:pPr algn="ctr">
              <a:lnSpc>
                <a:spcPts val="1820"/>
              </a:lnSpc>
            </a:pPr>
            <a:endParaRPr lang="en-US" sz="1300" dirty="0">
              <a:solidFill>
                <a:srgbClr val="000000"/>
              </a:solidFill>
              <a:latin typeface="Lato" panose="020F0502020204030203" pitchFamily="34" charset="0"/>
              <a:ea typeface="Lato" panose="020F0502020204030203" pitchFamily="34" charset="0"/>
              <a:cs typeface="Lato" panose="020F0502020204030203" pitchFamily="34" charset="0"/>
            </a:endParaRPr>
          </a:p>
          <a:p>
            <a:pPr algn="ctr"/>
            <a:r>
              <a:rPr lang="en-US" sz="1200" dirty="0">
                <a:solidFill>
                  <a:srgbClr val="000000"/>
                </a:solidFill>
                <a:latin typeface="Lato" panose="020F0502020204030203" pitchFamily="34" charset="0"/>
                <a:ea typeface="Lato" panose="020F0502020204030203" pitchFamily="34" charset="0"/>
                <a:cs typeface="Lato" panose="020F0502020204030203" pitchFamily="34" charset="0"/>
              </a:rPr>
              <a:t>Not Your Expertise</a:t>
            </a:r>
          </a:p>
          <a:p>
            <a:pPr algn="ctr"/>
            <a:r>
              <a:rPr lang="en-US" sz="1200" dirty="0">
                <a:solidFill>
                  <a:srgbClr val="000000"/>
                </a:solidFill>
                <a:latin typeface="Lato" panose="020F0502020204030203" pitchFamily="34" charset="0"/>
                <a:ea typeface="Lato" panose="020F0502020204030203" pitchFamily="34" charset="0"/>
                <a:cs typeface="Lato" panose="020F0502020204030203" pitchFamily="34" charset="0"/>
              </a:rPr>
              <a:t>Lacks Compliance</a:t>
            </a:r>
          </a:p>
          <a:p>
            <a:pPr algn="ctr"/>
            <a:r>
              <a:rPr lang="en-US" sz="1200" dirty="0">
                <a:solidFill>
                  <a:srgbClr val="000000"/>
                </a:solidFill>
                <a:latin typeface="Lato" panose="020F0502020204030203" pitchFamily="34" charset="0"/>
                <a:ea typeface="Lato" panose="020F0502020204030203" pitchFamily="34" charset="0"/>
                <a:cs typeface="Lato" panose="020F0502020204030203" pitchFamily="34" charset="0"/>
              </a:rPr>
              <a:t>High Cost (Time/Staff)</a:t>
            </a:r>
            <a:endParaRPr lang="en-US" sz="1300" dirty="0">
              <a:solidFill>
                <a:srgbClr val="000000"/>
              </a:solidFill>
              <a:latin typeface="Lato" panose="020F0502020204030203" pitchFamily="34" charset="0"/>
              <a:ea typeface="Lato" panose="020F0502020204030203" pitchFamily="34" charset="0"/>
              <a:cs typeface="Lato" panose="020F0502020204030203" pitchFamily="34" charset="0"/>
            </a:endParaRPr>
          </a:p>
        </p:txBody>
      </p:sp>
      <p:sp>
        <p:nvSpPr>
          <p:cNvPr id="19" name="TextBox 19"/>
          <p:cNvSpPr txBox="1"/>
          <p:nvPr/>
        </p:nvSpPr>
        <p:spPr>
          <a:xfrm>
            <a:off x="6143481" y="1073183"/>
            <a:ext cx="1780706" cy="3535070"/>
          </a:xfrm>
          <a:prstGeom prst="rect">
            <a:avLst/>
          </a:prstGeom>
        </p:spPr>
        <p:txBody>
          <a:bodyPr lIns="0" tIns="0" rIns="0" bIns="0" rtlCol="0" anchor="t">
            <a:spAutoFit/>
          </a:bodyPr>
          <a:lstStyle/>
          <a:p>
            <a:pPr algn="ctr">
              <a:lnSpc>
                <a:spcPts val="1820"/>
              </a:lnSpc>
            </a:pPr>
            <a:r>
              <a:rPr lang="en-US" sz="1300" b="1" u="sng" dirty="0">
                <a:solidFill>
                  <a:srgbClr val="000000"/>
                </a:solidFill>
                <a:latin typeface="+mj-lt"/>
              </a:rPr>
              <a:t>Outsource</a:t>
            </a:r>
          </a:p>
          <a:p>
            <a:pPr algn="ctr">
              <a:lnSpc>
                <a:spcPts val="1820"/>
              </a:lnSpc>
            </a:pPr>
            <a:endParaRPr lang="en-US" sz="1300" u="sng" dirty="0">
              <a:solidFill>
                <a:srgbClr val="000000"/>
              </a:solidFill>
              <a:latin typeface="Lato 1 Bold"/>
            </a:endParaRPr>
          </a:p>
          <a:p>
            <a:pPr algn="ctr"/>
            <a:r>
              <a:rPr lang="en-US" sz="1200" dirty="0">
                <a:solidFill>
                  <a:srgbClr val="000000"/>
                </a:solidFill>
                <a:latin typeface="Lato" panose="020F0502020204030203" pitchFamily="34" charset="0"/>
                <a:ea typeface="Lato" panose="020F0502020204030203" pitchFamily="34" charset="0"/>
                <a:cs typeface="Lato" panose="020F0502020204030203" pitchFamily="34" charset="0"/>
              </a:rPr>
              <a:t>Deep Expertise</a:t>
            </a:r>
          </a:p>
          <a:p>
            <a:pPr algn="ctr"/>
            <a:r>
              <a:rPr lang="en-US" sz="1200" dirty="0">
                <a:solidFill>
                  <a:srgbClr val="000000"/>
                </a:solidFill>
                <a:latin typeface="Lato" panose="020F0502020204030203" pitchFamily="34" charset="0"/>
                <a:ea typeface="Lato" panose="020F0502020204030203" pitchFamily="34" charset="0"/>
                <a:cs typeface="Lato" panose="020F0502020204030203" pitchFamily="34" charset="0"/>
              </a:rPr>
              <a:t>Consistent Experience</a:t>
            </a:r>
          </a:p>
          <a:p>
            <a:pPr algn="ctr"/>
            <a:r>
              <a:rPr lang="en-US" sz="1200" dirty="0">
                <a:solidFill>
                  <a:srgbClr val="000000"/>
                </a:solidFill>
                <a:latin typeface="Lato" panose="020F0502020204030203" pitchFamily="34" charset="0"/>
                <a:ea typeface="Lato" panose="020F0502020204030203" pitchFamily="34" charset="0"/>
                <a:cs typeface="Lato" panose="020F0502020204030203" pitchFamily="34" charset="0"/>
              </a:rPr>
              <a:t>Compliance</a:t>
            </a:r>
          </a:p>
          <a:p>
            <a:pPr algn="ctr">
              <a:lnSpc>
                <a:spcPts val="1820"/>
              </a:lnSpc>
            </a:pPr>
            <a:endParaRPr lang="en-US" sz="1300" dirty="0">
              <a:solidFill>
                <a:srgbClr val="000000"/>
              </a:solidFill>
              <a:latin typeface="Lato" panose="020F0502020204030203" pitchFamily="34" charset="0"/>
              <a:ea typeface="Lato" panose="020F0502020204030203" pitchFamily="34" charset="0"/>
              <a:cs typeface="Lato" panose="020F0502020204030203" pitchFamily="34" charset="0"/>
            </a:endParaRPr>
          </a:p>
          <a:p>
            <a:pPr algn="ctr">
              <a:lnSpc>
                <a:spcPts val="1820"/>
              </a:lnSpc>
            </a:pPr>
            <a:endParaRPr lang="en-US" sz="1300" dirty="0">
              <a:solidFill>
                <a:srgbClr val="000000"/>
              </a:solidFill>
              <a:latin typeface="Lato" panose="020F0502020204030203" pitchFamily="34" charset="0"/>
              <a:ea typeface="Lato" panose="020F0502020204030203" pitchFamily="34" charset="0"/>
              <a:cs typeface="Lato" panose="020F0502020204030203" pitchFamily="34" charset="0"/>
            </a:endParaRPr>
          </a:p>
          <a:p>
            <a:pPr algn="ctr">
              <a:lnSpc>
                <a:spcPts val="1820"/>
              </a:lnSpc>
            </a:pPr>
            <a:endParaRPr lang="en-US" sz="1300" dirty="0">
              <a:solidFill>
                <a:srgbClr val="000000"/>
              </a:solidFill>
              <a:latin typeface="Lato" panose="020F0502020204030203" pitchFamily="34" charset="0"/>
              <a:ea typeface="Lato" panose="020F0502020204030203" pitchFamily="34" charset="0"/>
              <a:cs typeface="Lato" panose="020F0502020204030203" pitchFamily="34" charset="0"/>
            </a:endParaRPr>
          </a:p>
          <a:p>
            <a:pPr algn="ctr">
              <a:lnSpc>
                <a:spcPts val="1820"/>
              </a:lnSpc>
            </a:pPr>
            <a:endParaRPr lang="en-US" sz="1300" dirty="0">
              <a:solidFill>
                <a:srgbClr val="000000"/>
              </a:solidFill>
              <a:latin typeface="Lato" panose="020F0502020204030203" pitchFamily="34" charset="0"/>
              <a:ea typeface="Lato" panose="020F0502020204030203" pitchFamily="34" charset="0"/>
              <a:cs typeface="Lato" panose="020F0502020204030203" pitchFamily="34" charset="0"/>
            </a:endParaRPr>
          </a:p>
          <a:p>
            <a:pPr algn="ctr">
              <a:lnSpc>
                <a:spcPts val="1820"/>
              </a:lnSpc>
            </a:pPr>
            <a:endParaRPr lang="en-US" sz="1300" dirty="0">
              <a:solidFill>
                <a:srgbClr val="000000"/>
              </a:solidFill>
              <a:latin typeface="Lato" panose="020F0502020204030203" pitchFamily="34" charset="0"/>
              <a:ea typeface="Lato" panose="020F0502020204030203" pitchFamily="34" charset="0"/>
              <a:cs typeface="Lato" panose="020F0502020204030203" pitchFamily="34" charset="0"/>
            </a:endParaRPr>
          </a:p>
          <a:p>
            <a:pPr algn="ctr">
              <a:lnSpc>
                <a:spcPts val="1820"/>
              </a:lnSpc>
            </a:pPr>
            <a:endParaRPr lang="en-US" sz="1300" dirty="0">
              <a:solidFill>
                <a:srgbClr val="000000"/>
              </a:solidFill>
              <a:latin typeface="Lato" panose="020F0502020204030203" pitchFamily="34" charset="0"/>
              <a:ea typeface="Lato" panose="020F0502020204030203" pitchFamily="34" charset="0"/>
              <a:cs typeface="Lato" panose="020F0502020204030203" pitchFamily="34" charset="0"/>
            </a:endParaRPr>
          </a:p>
          <a:p>
            <a:pPr algn="ctr">
              <a:lnSpc>
                <a:spcPts val="1820"/>
              </a:lnSpc>
            </a:pPr>
            <a:endParaRPr lang="en-US" sz="1300" dirty="0">
              <a:solidFill>
                <a:srgbClr val="000000"/>
              </a:solidFill>
              <a:latin typeface="Lato" panose="020F0502020204030203" pitchFamily="34" charset="0"/>
              <a:ea typeface="Lato" panose="020F0502020204030203" pitchFamily="34" charset="0"/>
              <a:cs typeface="Lato" panose="020F0502020204030203" pitchFamily="34" charset="0"/>
            </a:endParaRPr>
          </a:p>
          <a:p>
            <a:pPr algn="ctr">
              <a:lnSpc>
                <a:spcPts val="1820"/>
              </a:lnSpc>
            </a:pPr>
            <a:endParaRPr lang="en-US" sz="1300" dirty="0">
              <a:solidFill>
                <a:srgbClr val="000000"/>
              </a:solidFill>
              <a:latin typeface="Lato" panose="020F0502020204030203" pitchFamily="34" charset="0"/>
              <a:ea typeface="Lato" panose="020F0502020204030203" pitchFamily="34" charset="0"/>
              <a:cs typeface="Lato" panose="020F0502020204030203" pitchFamily="34" charset="0"/>
            </a:endParaRPr>
          </a:p>
          <a:p>
            <a:pPr algn="ctr"/>
            <a:r>
              <a:rPr lang="en-US" sz="1200" dirty="0">
                <a:solidFill>
                  <a:srgbClr val="000000"/>
                </a:solidFill>
                <a:latin typeface="Lato" panose="020F0502020204030203" pitchFamily="34" charset="0"/>
                <a:ea typeface="Lato" panose="020F0502020204030203" pitchFamily="34" charset="0"/>
                <a:cs typeface="Lato" panose="020F0502020204030203" pitchFamily="34" charset="0"/>
              </a:rPr>
              <a:t>Lacks Transparency</a:t>
            </a:r>
          </a:p>
          <a:p>
            <a:pPr algn="ctr"/>
            <a:r>
              <a:rPr lang="en-US" sz="1200" dirty="0">
                <a:solidFill>
                  <a:srgbClr val="000000"/>
                </a:solidFill>
                <a:latin typeface="Lato" panose="020F0502020204030203" pitchFamily="34" charset="0"/>
                <a:ea typeface="Lato" panose="020F0502020204030203" pitchFamily="34" charset="0"/>
                <a:cs typeface="Lato" panose="020F0502020204030203" pitchFamily="34" charset="0"/>
              </a:rPr>
              <a:t>Limited Control</a:t>
            </a:r>
          </a:p>
          <a:p>
            <a:pPr algn="ctr"/>
            <a:r>
              <a:rPr lang="en-US" sz="1200" dirty="0">
                <a:solidFill>
                  <a:srgbClr val="000000"/>
                </a:solidFill>
                <a:latin typeface="Lato" panose="020F0502020204030203" pitchFamily="34" charset="0"/>
                <a:ea typeface="Lato" panose="020F0502020204030203" pitchFamily="34" charset="0"/>
                <a:cs typeface="Lato" panose="020F0502020204030203" pitchFamily="34" charset="0"/>
              </a:rPr>
              <a:t>Selling Someone Else</a:t>
            </a:r>
          </a:p>
        </p:txBody>
      </p:sp>
      <p:sp>
        <p:nvSpPr>
          <p:cNvPr id="20" name="Slide Number Placeholder 10">
            <a:extLst>
              <a:ext uri="{FF2B5EF4-FFF2-40B4-BE49-F238E27FC236}">
                <a16:creationId xmlns:a16="http://schemas.microsoft.com/office/drawing/2014/main" id="{F8190322-CCCB-A353-8F2D-78539F2A800D}"/>
              </a:ext>
            </a:extLst>
          </p:cNvPr>
          <p:cNvSpPr>
            <a:spLocks noGrp="1"/>
          </p:cNvSpPr>
          <p:nvPr>
            <p:ph type="sldNum" sz="quarter" idx="12"/>
          </p:nvPr>
        </p:nvSpPr>
        <p:spPr>
          <a:xfrm>
            <a:off x="8192885" y="4746073"/>
            <a:ext cx="436761" cy="182563"/>
          </a:xfrm>
        </p:spPr>
        <p:txBody>
          <a:bodyPr/>
          <a:lstStyle/>
          <a:p>
            <a:fld id="{B6F15528-21DE-4FAA-801E-634DDDAF4B2B}" type="slidenum">
              <a:rPr lang="en-US" sz="900">
                <a:solidFill>
                  <a:schemeClr val="tx1"/>
                </a:solidFill>
                <a:latin typeface="Lato" panose="020F0502020204030203" pitchFamily="34" charset="0"/>
                <a:ea typeface="Lato" panose="020F0502020204030203" pitchFamily="34" charset="0"/>
                <a:cs typeface="Lato" panose="020F0502020204030203" pitchFamily="34" charset="0"/>
              </a:rPr>
              <a:pPr/>
              <a:t>3</a:t>
            </a:fld>
            <a:endParaRPr lang="en-US" sz="900" dirty="0">
              <a:solidFill>
                <a:schemeClr val="tx1"/>
              </a:solidFill>
              <a:latin typeface="Lato" panose="020F0502020204030203" pitchFamily="34" charset="0"/>
              <a:ea typeface="Lato" panose="020F0502020204030203" pitchFamily="34" charset="0"/>
              <a:cs typeface="Lato" panose="020F0502020204030203" pitchFamily="34" charset="0"/>
            </a:endParaRPr>
          </a:p>
        </p:txBody>
      </p:sp>
      <p:sp>
        <p:nvSpPr>
          <p:cNvPr id="11" name="TextBox 4">
            <a:extLst>
              <a:ext uri="{FF2B5EF4-FFF2-40B4-BE49-F238E27FC236}">
                <a16:creationId xmlns:a16="http://schemas.microsoft.com/office/drawing/2014/main" id="{0F9A8578-7274-E335-43C2-8FF6997992D7}"/>
              </a:ext>
            </a:extLst>
          </p:cNvPr>
          <p:cNvSpPr txBox="1"/>
          <p:nvPr/>
        </p:nvSpPr>
        <p:spPr>
          <a:xfrm>
            <a:off x="514350" y="209362"/>
            <a:ext cx="5505450" cy="488532"/>
          </a:xfrm>
          <a:prstGeom prst="rect">
            <a:avLst/>
          </a:prstGeom>
        </p:spPr>
        <p:txBody>
          <a:bodyPr wrap="square" lIns="0" tIns="0" rIns="0" bIns="0" rtlCol="0" anchor="t">
            <a:spAutoFit/>
          </a:bodyPr>
          <a:lstStyle/>
          <a:p>
            <a:pPr>
              <a:lnSpc>
                <a:spcPts val="4440"/>
              </a:lnSpc>
            </a:pPr>
            <a:r>
              <a:rPr lang="en-US" dirty="0">
                <a:solidFill>
                  <a:srgbClr val="000000"/>
                </a:solidFill>
                <a:latin typeface="Lovelo"/>
              </a:rPr>
              <a:t>Modelist Fills the Industry Blind Spot</a:t>
            </a:r>
          </a:p>
        </p:txBody>
      </p:sp>
      <p:sp>
        <p:nvSpPr>
          <p:cNvPr id="12" name="TextBox 11">
            <a:extLst>
              <a:ext uri="{FF2B5EF4-FFF2-40B4-BE49-F238E27FC236}">
                <a16:creationId xmlns:a16="http://schemas.microsoft.com/office/drawing/2014/main" id="{E9D37F73-547F-FFC5-3DE9-AADA0ACE12B4}"/>
              </a:ext>
            </a:extLst>
          </p:cNvPr>
          <p:cNvSpPr txBox="1"/>
          <p:nvPr/>
        </p:nvSpPr>
        <p:spPr>
          <a:xfrm>
            <a:off x="3037084" y="4706549"/>
            <a:ext cx="3048000" cy="261610"/>
          </a:xfrm>
          <a:prstGeom prst="rect">
            <a:avLst/>
          </a:prstGeom>
          <a:noFill/>
        </p:spPr>
        <p:txBody>
          <a:bodyPr wrap="square" rtlCol="0">
            <a:spAutoFit/>
          </a:bodyPr>
          <a:lstStyle/>
          <a:p>
            <a:pPr algn="ctr"/>
            <a:r>
              <a:rPr lang="en-US" sz="1050" dirty="0"/>
              <a:t>ADVISOR USE ONLY</a:t>
            </a:r>
          </a:p>
        </p:txBody>
      </p:sp>
    </p:spTree>
    <p:extLst>
      <p:ext uri="{BB962C8B-B14F-4D97-AF65-F5344CB8AC3E}">
        <p14:creationId xmlns:p14="http://schemas.microsoft.com/office/powerpoint/2010/main" val="992782010"/>
      </p:ext>
    </p:extLst>
  </p:cSld>
  <p:clrMapOvr>
    <a:masterClrMapping/>
  </p:clrMapOvr>
  <p:transition spd="slow">
    <p:cove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3"/>
          <p:cNvSpPr>
            <a:spLocks noChangeAspect="1"/>
          </p:cNvSpPr>
          <p:nvPr/>
        </p:nvSpPr>
        <p:spPr>
          <a:xfrm>
            <a:off x="400692" y="1898094"/>
            <a:ext cx="3525964" cy="2286000"/>
          </a:xfrm>
          <a:custGeom>
            <a:avLst/>
            <a:gdLst/>
            <a:ahLst/>
            <a:cxnLst/>
            <a:rect l="l" t="t" r="r" b="b"/>
            <a:pathLst>
              <a:path w="7739941" h="5018062">
                <a:moveTo>
                  <a:pt x="0" y="0"/>
                </a:moveTo>
                <a:lnTo>
                  <a:pt x="7739941" y="0"/>
                </a:lnTo>
                <a:lnTo>
                  <a:pt x="7739941" y="5018062"/>
                </a:lnTo>
                <a:lnTo>
                  <a:pt x="0" y="5018062"/>
                </a:lnTo>
                <a:lnTo>
                  <a:pt x="0" y="0"/>
                </a:lnTo>
                <a:close/>
              </a:path>
            </a:pathLst>
          </a:custGeom>
          <a:blipFill>
            <a:blip r:embed="rId2"/>
            <a:stretch>
              <a:fillRect/>
            </a:stretch>
          </a:blipFill>
        </p:spPr>
        <p:txBody>
          <a:bodyPr/>
          <a:lstStyle/>
          <a:p>
            <a:endParaRPr lang="en-US" sz="900"/>
          </a:p>
        </p:txBody>
      </p:sp>
      <p:sp>
        <p:nvSpPr>
          <p:cNvPr id="4" name="Freeform 4"/>
          <p:cNvSpPr>
            <a:spLocks noChangeAspect="1"/>
          </p:cNvSpPr>
          <p:nvPr/>
        </p:nvSpPr>
        <p:spPr>
          <a:xfrm>
            <a:off x="5217346" y="1898094"/>
            <a:ext cx="3525964" cy="2286000"/>
          </a:xfrm>
          <a:custGeom>
            <a:avLst/>
            <a:gdLst/>
            <a:ahLst/>
            <a:cxnLst/>
            <a:rect l="l" t="t" r="r" b="b"/>
            <a:pathLst>
              <a:path w="7739941" h="5018062">
                <a:moveTo>
                  <a:pt x="0" y="0"/>
                </a:moveTo>
                <a:lnTo>
                  <a:pt x="7739941" y="0"/>
                </a:lnTo>
                <a:lnTo>
                  <a:pt x="7739941" y="5018062"/>
                </a:lnTo>
                <a:lnTo>
                  <a:pt x="0" y="5018062"/>
                </a:lnTo>
                <a:lnTo>
                  <a:pt x="0" y="0"/>
                </a:lnTo>
                <a:close/>
              </a:path>
            </a:pathLst>
          </a:custGeom>
          <a:blipFill>
            <a:blip r:embed="rId3"/>
            <a:stretch>
              <a:fillRect/>
            </a:stretch>
          </a:blipFill>
        </p:spPr>
        <p:txBody>
          <a:bodyPr/>
          <a:lstStyle/>
          <a:p>
            <a:endParaRPr lang="en-US" sz="900"/>
          </a:p>
        </p:txBody>
      </p:sp>
      <p:grpSp>
        <p:nvGrpSpPr>
          <p:cNvPr id="5" name="Group 5"/>
          <p:cNvGrpSpPr/>
          <p:nvPr/>
        </p:nvGrpSpPr>
        <p:grpSpPr>
          <a:xfrm>
            <a:off x="5741387" y="2989914"/>
            <a:ext cx="200579" cy="192774"/>
            <a:chOff x="0" y="0"/>
            <a:chExt cx="105655" cy="101543"/>
          </a:xfrm>
        </p:grpSpPr>
        <p:sp>
          <p:nvSpPr>
            <p:cNvPr id="6" name="Freeform 6"/>
            <p:cNvSpPr/>
            <p:nvPr/>
          </p:nvSpPr>
          <p:spPr>
            <a:xfrm>
              <a:off x="0" y="0"/>
              <a:ext cx="105655" cy="101543"/>
            </a:xfrm>
            <a:custGeom>
              <a:avLst/>
              <a:gdLst/>
              <a:ahLst/>
              <a:cxnLst/>
              <a:rect l="l" t="t" r="r" b="b"/>
              <a:pathLst>
                <a:path w="105655" h="101543">
                  <a:moveTo>
                    <a:pt x="0" y="0"/>
                  </a:moveTo>
                  <a:lnTo>
                    <a:pt x="105655" y="0"/>
                  </a:lnTo>
                  <a:lnTo>
                    <a:pt x="105655" y="101543"/>
                  </a:lnTo>
                  <a:lnTo>
                    <a:pt x="0" y="101543"/>
                  </a:lnTo>
                  <a:close/>
                </a:path>
              </a:pathLst>
            </a:custGeom>
            <a:solidFill>
              <a:srgbClr val="FFFFFF"/>
            </a:solidFill>
          </p:spPr>
          <p:txBody>
            <a:bodyPr/>
            <a:lstStyle/>
            <a:p>
              <a:endParaRPr lang="en-US" sz="900"/>
            </a:p>
          </p:txBody>
        </p:sp>
        <p:sp>
          <p:nvSpPr>
            <p:cNvPr id="7" name="TextBox 7"/>
            <p:cNvSpPr txBox="1"/>
            <p:nvPr/>
          </p:nvSpPr>
          <p:spPr>
            <a:xfrm>
              <a:off x="0" y="-47625"/>
              <a:ext cx="105655" cy="149168"/>
            </a:xfrm>
            <a:prstGeom prst="rect">
              <a:avLst/>
            </a:prstGeom>
          </p:spPr>
          <p:txBody>
            <a:bodyPr lIns="25400" tIns="25400" rIns="25400" bIns="25400" rtlCol="0" anchor="ctr"/>
            <a:lstStyle/>
            <a:p>
              <a:pPr algn="ctr">
                <a:lnSpc>
                  <a:spcPts val="1470"/>
                </a:lnSpc>
              </a:pPr>
              <a:endParaRPr sz="900"/>
            </a:p>
          </p:txBody>
        </p:sp>
      </p:grpSp>
      <p:sp>
        <p:nvSpPr>
          <p:cNvPr id="8" name="TextBox 8"/>
          <p:cNvSpPr txBox="1"/>
          <p:nvPr/>
        </p:nvSpPr>
        <p:spPr>
          <a:xfrm>
            <a:off x="514350" y="495300"/>
            <a:ext cx="5447232" cy="296171"/>
          </a:xfrm>
          <a:prstGeom prst="rect">
            <a:avLst/>
          </a:prstGeom>
        </p:spPr>
        <p:txBody>
          <a:bodyPr lIns="0" tIns="0" rIns="0" bIns="0" rtlCol="0" anchor="t">
            <a:spAutoFit/>
          </a:bodyPr>
          <a:lstStyle/>
          <a:p>
            <a:pPr>
              <a:lnSpc>
                <a:spcPts val="2358"/>
              </a:lnSpc>
              <a:spcBef>
                <a:spcPct val="0"/>
              </a:spcBef>
            </a:pPr>
            <a:r>
              <a:rPr lang="en-US" dirty="0">
                <a:solidFill>
                  <a:srgbClr val="000000"/>
                </a:solidFill>
                <a:latin typeface="Lovelo"/>
              </a:rPr>
              <a:t>Building Investment Models</a:t>
            </a:r>
          </a:p>
        </p:txBody>
      </p:sp>
      <p:sp>
        <p:nvSpPr>
          <p:cNvPr id="11" name="TextBox 11"/>
          <p:cNvSpPr txBox="1"/>
          <p:nvPr/>
        </p:nvSpPr>
        <p:spPr>
          <a:xfrm>
            <a:off x="514350" y="820587"/>
            <a:ext cx="7943850" cy="227435"/>
          </a:xfrm>
          <a:prstGeom prst="rect">
            <a:avLst/>
          </a:prstGeom>
        </p:spPr>
        <p:txBody>
          <a:bodyPr wrap="square" lIns="0" tIns="0" rIns="0" bIns="0" rtlCol="0" anchor="t">
            <a:spAutoFit/>
          </a:bodyPr>
          <a:lstStyle/>
          <a:p>
            <a:pPr>
              <a:lnSpc>
                <a:spcPts val="2040"/>
              </a:lnSpc>
              <a:spcBef>
                <a:spcPct val="0"/>
              </a:spcBef>
            </a:pPr>
            <a:r>
              <a:rPr lang="en-US" sz="1200" dirty="0">
                <a:solidFill>
                  <a:srgbClr val="000000"/>
                </a:solidFill>
                <a:latin typeface="Lato" panose="020F0502020204030203" pitchFamily="34" charset="0"/>
                <a:ea typeface="Lato" panose="020F0502020204030203" pitchFamily="34" charset="0"/>
                <a:cs typeface="Lato" panose="020F0502020204030203" pitchFamily="34" charset="0"/>
              </a:rPr>
              <a:t>We skillfully blend various investment strategies into a unified, cohesive design that aligns with your clients' needs.</a:t>
            </a:r>
          </a:p>
        </p:txBody>
      </p:sp>
      <p:sp>
        <p:nvSpPr>
          <p:cNvPr id="15" name="TextBox 15"/>
          <p:cNvSpPr txBox="1"/>
          <p:nvPr/>
        </p:nvSpPr>
        <p:spPr>
          <a:xfrm>
            <a:off x="1595091" y="1479101"/>
            <a:ext cx="1011883" cy="163763"/>
          </a:xfrm>
          <a:prstGeom prst="rect">
            <a:avLst/>
          </a:prstGeom>
        </p:spPr>
        <p:txBody>
          <a:bodyPr lIns="0" tIns="0" rIns="0" bIns="0" rtlCol="0" anchor="t">
            <a:spAutoFit/>
          </a:bodyPr>
          <a:lstStyle/>
          <a:p>
            <a:pPr algn="ctr">
              <a:lnSpc>
                <a:spcPts val="1400"/>
              </a:lnSpc>
            </a:pPr>
            <a:r>
              <a:rPr lang="en-US" sz="999" u="sng" dirty="0">
                <a:solidFill>
                  <a:srgbClr val="000000"/>
                </a:solidFill>
                <a:latin typeface="Lato" panose="020F0502020204030203" pitchFamily="34" charset="0"/>
                <a:ea typeface="Lato" panose="020F0502020204030203" pitchFamily="34" charset="0"/>
                <a:cs typeface="Lato" panose="020F0502020204030203" pitchFamily="34" charset="0"/>
              </a:rPr>
              <a:t>Diversified Model</a:t>
            </a:r>
          </a:p>
        </p:txBody>
      </p:sp>
      <p:sp>
        <p:nvSpPr>
          <p:cNvPr id="16" name="TextBox 16"/>
          <p:cNvSpPr txBox="1"/>
          <p:nvPr/>
        </p:nvSpPr>
        <p:spPr>
          <a:xfrm>
            <a:off x="5995844" y="1479101"/>
            <a:ext cx="2094235" cy="163763"/>
          </a:xfrm>
          <a:prstGeom prst="rect">
            <a:avLst/>
          </a:prstGeom>
        </p:spPr>
        <p:txBody>
          <a:bodyPr lIns="0" tIns="0" rIns="0" bIns="0" rtlCol="0" anchor="t">
            <a:spAutoFit/>
          </a:bodyPr>
          <a:lstStyle/>
          <a:p>
            <a:pPr algn="ctr">
              <a:lnSpc>
                <a:spcPts val="1400"/>
              </a:lnSpc>
            </a:pPr>
            <a:r>
              <a:rPr lang="en-US" sz="999" u="sng" dirty="0">
                <a:solidFill>
                  <a:srgbClr val="000000"/>
                </a:solidFill>
                <a:latin typeface="Lato" panose="020F0502020204030203" pitchFamily="34" charset="0"/>
                <a:ea typeface="Lato" panose="020F0502020204030203" pitchFamily="34" charset="0"/>
                <a:cs typeface="Lato" panose="020F0502020204030203" pitchFamily="34" charset="0"/>
              </a:rPr>
              <a:t>Model with added Tactical Strategies</a:t>
            </a:r>
          </a:p>
        </p:txBody>
      </p:sp>
      <p:sp>
        <p:nvSpPr>
          <p:cNvPr id="17" name="Slide Number Placeholder 10">
            <a:extLst>
              <a:ext uri="{FF2B5EF4-FFF2-40B4-BE49-F238E27FC236}">
                <a16:creationId xmlns:a16="http://schemas.microsoft.com/office/drawing/2014/main" id="{7A4BF32F-A71C-C401-664E-8DF5C3912128}"/>
              </a:ext>
            </a:extLst>
          </p:cNvPr>
          <p:cNvSpPr>
            <a:spLocks noGrp="1"/>
          </p:cNvSpPr>
          <p:nvPr>
            <p:ph type="sldNum" sz="quarter" idx="12"/>
          </p:nvPr>
        </p:nvSpPr>
        <p:spPr>
          <a:xfrm>
            <a:off x="8192885" y="4746073"/>
            <a:ext cx="436761" cy="182563"/>
          </a:xfrm>
        </p:spPr>
        <p:txBody>
          <a:bodyPr/>
          <a:lstStyle/>
          <a:p>
            <a:fld id="{B6F15528-21DE-4FAA-801E-634DDDAF4B2B}" type="slidenum">
              <a:rPr lang="en-US" sz="900">
                <a:solidFill>
                  <a:schemeClr val="tx1"/>
                </a:solidFill>
                <a:latin typeface="Lato" panose="020F0502020204030203" pitchFamily="34" charset="0"/>
                <a:ea typeface="Lato" panose="020F0502020204030203" pitchFamily="34" charset="0"/>
                <a:cs typeface="Lato" panose="020F0502020204030203" pitchFamily="34" charset="0"/>
              </a:rPr>
              <a:pPr/>
              <a:t>30</a:t>
            </a:fld>
            <a:endParaRPr lang="en-US" sz="900" dirty="0">
              <a:solidFill>
                <a:schemeClr val="tx1"/>
              </a:solidFill>
              <a:latin typeface="Lato" panose="020F0502020204030203" pitchFamily="34" charset="0"/>
              <a:ea typeface="Lato" panose="020F0502020204030203" pitchFamily="34" charset="0"/>
              <a:cs typeface="Lato" panose="020F0502020204030203" pitchFamily="34" charset="0"/>
            </a:endParaRPr>
          </a:p>
        </p:txBody>
      </p:sp>
      <p:sp>
        <p:nvSpPr>
          <p:cNvPr id="20" name="AutoShape 15">
            <a:extLst>
              <a:ext uri="{FF2B5EF4-FFF2-40B4-BE49-F238E27FC236}">
                <a16:creationId xmlns:a16="http://schemas.microsoft.com/office/drawing/2014/main" id="{95153660-45EB-E4F4-0892-97CB2D412FB8}"/>
              </a:ext>
            </a:extLst>
          </p:cNvPr>
          <p:cNvSpPr/>
          <p:nvPr/>
        </p:nvSpPr>
        <p:spPr>
          <a:xfrm>
            <a:off x="4203350" y="1962150"/>
            <a:ext cx="979108" cy="314396"/>
          </a:xfrm>
          <a:prstGeom prst="rect">
            <a:avLst/>
          </a:prstGeom>
          <a:solidFill>
            <a:srgbClr val="D7E0EB"/>
          </a:solidFill>
          <a:ln w="12700" cap="sq">
            <a:solidFill>
              <a:schemeClr val="tx1"/>
            </a:solidFill>
            <a:prstDash val="solid"/>
            <a:miter/>
          </a:ln>
        </p:spPr>
        <p:txBody>
          <a:bodyPr/>
          <a:lstStyle/>
          <a:p>
            <a:endParaRPr lang="en-US" sz="450"/>
          </a:p>
        </p:txBody>
      </p:sp>
      <p:sp>
        <p:nvSpPr>
          <p:cNvPr id="21" name="TextBox 41">
            <a:extLst>
              <a:ext uri="{FF2B5EF4-FFF2-40B4-BE49-F238E27FC236}">
                <a16:creationId xmlns:a16="http://schemas.microsoft.com/office/drawing/2014/main" id="{764DB270-8FFD-8DCC-2BD0-330F7069E5C9}"/>
              </a:ext>
            </a:extLst>
          </p:cNvPr>
          <p:cNvSpPr txBox="1"/>
          <p:nvPr/>
        </p:nvSpPr>
        <p:spPr>
          <a:xfrm>
            <a:off x="4272447" y="1987953"/>
            <a:ext cx="840913" cy="243656"/>
          </a:xfrm>
          <a:prstGeom prst="rect">
            <a:avLst/>
          </a:prstGeom>
        </p:spPr>
        <p:txBody>
          <a:bodyPr lIns="0" tIns="0" rIns="0" bIns="0" rtlCol="0" anchor="t">
            <a:spAutoFit/>
          </a:bodyPr>
          <a:lstStyle/>
          <a:p>
            <a:pPr algn="ctr">
              <a:lnSpc>
                <a:spcPts val="987"/>
              </a:lnSpc>
            </a:pPr>
            <a:r>
              <a:rPr lang="en-US" sz="705" dirty="0">
                <a:solidFill>
                  <a:srgbClr val="000000"/>
                </a:solidFill>
                <a:latin typeface="Lato 1"/>
              </a:rPr>
              <a:t>Coincident Economic Indicators</a:t>
            </a:r>
          </a:p>
        </p:txBody>
      </p:sp>
      <p:sp>
        <p:nvSpPr>
          <p:cNvPr id="23" name="Plus Sign 22">
            <a:extLst>
              <a:ext uri="{FF2B5EF4-FFF2-40B4-BE49-F238E27FC236}">
                <a16:creationId xmlns:a16="http://schemas.microsoft.com/office/drawing/2014/main" id="{64C206DC-CB40-ACD2-0113-4CC78BC600C2}"/>
              </a:ext>
            </a:extLst>
          </p:cNvPr>
          <p:cNvSpPr/>
          <p:nvPr/>
        </p:nvSpPr>
        <p:spPr>
          <a:xfrm>
            <a:off x="3895676" y="2005048"/>
            <a:ext cx="228600" cy="228600"/>
          </a:xfrm>
          <a:prstGeom prst="mathPlus">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AutoShape 23">
            <a:extLst>
              <a:ext uri="{FF2B5EF4-FFF2-40B4-BE49-F238E27FC236}">
                <a16:creationId xmlns:a16="http://schemas.microsoft.com/office/drawing/2014/main" id="{84764715-F1B9-7026-7DBD-3EC2F8BBB768}"/>
              </a:ext>
            </a:extLst>
          </p:cNvPr>
          <p:cNvSpPr/>
          <p:nvPr/>
        </p:nvSpPr>
        <p:spPr>
          <a:xfrm>
            <a:off x="4203350" y="2517379"/>
            <a:ext cx="979108" cy="314396"/>
          </a:xfrm>
          <a:prstGeom prst="rect">
            <a:avLst/>
          </a:prstGeom>
          <a:solidFill>
            <a:srgbClr val="D7E0EB"/>
          </a:solidFill>
          <a:ln w="12700" cap="sq">
            <a:solidFill>
              <a:schemeClr val="tx1"/>
            </a:solidFill>
            <a:prstDash val="solid"/>
            <a:miter/>
          </a:ln>
        </p:spPr>
        <p:txBody>
          <a:bodyPr/>
          <a:lstStyle/>
          <a:p>
            <a:endParaRPr lang="en-US" sz="450"/>
          </a:p>
        </p:txBody>
      </p:sp>
      <p:sp>
        <p:nvSpPr>
          <p:cNvPr id="25" name="TextBox 50">
            <a:extLst>
              <a:ext uri="{FF2B5EF4-FFF2-40B4-BE49-F238E27FC236}">
                <a16:creationId xmlns:a16="http://schemas.microsoft.com/office/drawing/2014/main" id="{1C2F6119-B2F9-614A-959D-B8DFA7B67C28}"/>
              </a:ext>
            </a:extLst>
          </p:cNvPr>
          <p:cNvSpPr txBox="1"/>
          <p:nvPr/>
        </p:nvSpPr>
        <p:spPr>
          <a:xfrm>
            <a:off x="4272447" y="2545419"/>
            <a:ext cx="840913" cy="243656"/>
          </a:xfrm>
          <a:prstGeom prst="rect">
            <a:avLst/>
          </a:prstGeom>
        </p:spPr>
        <p:txBody>
          <a:bodyPr lIns="0" tIns="0" rIns="0" bIns="0" rtlCol="0" anchor="t">
            <a:spAutoFit/>
          </a:bodyPr>
          <a:lstStyle/>
          <a:p>
            <a:pPr algn="ctr">
              <a:lnSpc>
                <a:spcPts val="987"/>
              </a:lnSpc>
            </a:pPr>
            <a:r>
              <a:rPr lang="en-US" sz="705">
                <a:solidFill>
                  <a:srgbClr val="000000"/>
                </a:solidFill>
                <a:latin typeface="Lato 1"/>
              </a:rPr>
              <a:t>Duration Management</a:t>
            </a:r>
          </a:p>
        </p:txBody>
      </p:sp>
      <p:sp>
        <p:nvSpPr>
          <p:cNvPr id="26" name="AutoShape 24">
            <a:extLst>
              <a:ext uri="{FF2B5EF4-FFF2-40B4-BE49-F238E27FC236}">
                <a16:creationId xmlns:a16="http://schemas.microsoft.com/office/drawing/2014/main" id="{95AEA69C-0AED-972A-4AA1-815A0EC68A0F}"/>
              </a:ext>
            </a:extLst>
          </p:cNvPr>
          <p:cNvSpPr/>
          <p:nvPr/>
        </p:nvSpPr>
        <p:spPr>
          <a:xfrm>
            <a:off x="4203350" y="3072608"/>
            <a:ext cx="979108" cy="314396"/>
          </a:xfrm>
          <a:prstGeom prst="rect">
            <a:avLst/>
          </a:prstGeom>
          <a:solidFill>
            <a:srgbClr val="D7E0EB"/>
          </a:solidFill>
          <a:ln w="12700" cap="sq">
            <a:solidFill>
              <a:schemeClr val="tx1"/>
            </a:solidFill>
            <a:prstDash val="solid"/>
            <a:miter/>
          </a:ln>
        </p:spPr>
        <p:txBody>
          <a:bodyPr/>
          <a:lstStyle/>
          <a:p>
            <a:endParaRPr lang="en-US" sz="450"/>
          </a:p>
        </p:txBody>
      </p:sp>
      <p:sp>
        <p:nvSpPr>
          <p:cNvPr id="27" name="TextBox 52">
            <a:extLst>
              <a:ext uri="{FF2B5EF4-FFF2-40B4-BE49-F238E27FC236}">
                <a16:creationId xmlns:a16="http://schemas.microsoft.com/office/drawing/2014/main" id="{0824367B-0A19-40AD-E954-771B6DFA9E52}"/>
              </a:ext>
            </a:extLst>
          </p:cNvPr>
          <p:cNvSpPr txBox="1"/>
          <p:nvPr/>
        </p:nvSpPr>
        <p:spPr>
          <a:xfrm>
            <a:off x="4272447" y="3100647"/>
            <a:ext cx="840913" cy="243656"/>
          </a:xfrm>
          <a:prstGeom prst="rect">
            <a:avLst/>
          </a:prstGeom>
        </p:spPr>
        <p:txBody>
          <a:bodyPr lIns="0" tIns="0" rIns="0" bIns="0" rtlCol="0" anchor="t">
            <a:spAutoFit/>
          </a:bodyPr>
          <a:lstStyle/>
          <a:p>
            <a:pPr algn="ctr">
              <a:lnSpc>
                <a:spcPts val="987"/>
              </a:lnSpc>
            </a:pPr>
            <a:r>
              <a:rPr lang="en-US" sz="705">
                <a:solidFill>
                  <a:srgbClr val="000000"/>
                </a:solidFill>
                <a:latin typeface="Lato 1"/>
              </a:rPr>
              <a:t>Asset Class Relative Strength</a:t>
            </a:r>
          </a:p>
        </p:txBody>
      </p:sp>
      <p:sp>
        <p:nvSpPr>
          <p:cNvPr id="28" name="Plus Sign 27">
            <a:extLst>
              <a:ext uri="{FF2B5EF4-FFF2-40B4-BE49-F238E27FC236}">
                <a16:creationId xmlns:a16="http://schemas.microsoft.com/office/drawing/2014/main" id="{0C0748C6-C609-2060-EE9A-986B261502D7}"/>
              </a:ext>
            </a:extLst>
          </p:cNvPr>
          <p:cNvSpPr/>
          <p:nvPr/>
        </p:nvSpPr>
        <p:spPr>
          <a:xfrm>
            <a:off x="3886200" y="2560277"/>
            <a:ext cx="228600" cy="228600"/>
          </a:xfrm>
          <a:prstGeom prst="mathPlus">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Plus Sign 28">
            <a:extLst>
              <a:ext uri="{FF2B5EF4-FFF2-40B4-BE49-F238E27FC236}">
                <a16:creationId xmlns:a16="http://schemas.microsoft.com/office/drawing/2014/main" id="{C0997380-6BF5-6B03-9633-E14EEE076AA1}"/>
              </a:ext>
            </a:extLst>
          </p:cNvPr>
          <p:cNvSpPr/>
          <p:nvPr/>
        </p:nvSpPr>
        <p:spPr>
          <a:xfrm>
            <a:off x="3893303" y="3129595"/>
            <a:ext cx="228600" cy="228600"/>
          </a:xfrm>
          <a:prstGeom prst="mathPlus">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34199212-DBF6-4B1D-D6B8-AFABD1E0660B}"/>
              </a:ext>
            </a:extLst>
          </p:cNvPr>
          <p:cNvSpPr txBox="1"/>
          <p:nvPr/>
        </p:nvSpPr>
        <p:spPr>
          <a:xfrm>
            <a:off x="3037084" y="4706549"/>
            <a:ext cx="3048000" cy="261610"/>
          </a:xfrm>
          <a:prstGeom prst="rect">
            <a:avLst/>
          </a:prstGeom>
          <a:noFill/>
        </p:spPr>
        <p:txBody>
          <a:bodyPr wrap="square" rtlCol="0">
            <a:spAutoFit/>
          </a:bodyPr>
          <a:lstStyle/>
          <a:p>
            <a:pPr algn="ctr"/>
            <a:r>
              <a:rPr lang="en-US" sz="1050" dirty="0"/>
              <a:t>ADVISOR USE ONLY</a:t>
            </a:r>
          </a:p>
        </p:txBody>
      </p:sp>
    </p:spTree>
    <p:extLst>
      <p:ext uri="{BB962C8B-B14F-4D97-AF65-F5344CB8AC3E}">
        <p14:creationId xmlns:p14="http://schemas.microsoft.com/office/powerpoint/2010/main" val="2524604964"/>
      </p:ext>
    </p:extLst>
  </p:cSld>
  <p:clrMapOvr>
    <a:masterClrMapping/>
  </p:clrMapOvr>
  <p:transition spd="slow">
    <p:cove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 name="AutoShape 46">
            <a:extLst>
              <a:ext uri="{FF2B5EF4-FFF2-40B4-BE49-F238E27FC236}">
                <a16:creationId xmlns:a16="http://schemas.microsoft.com/office/drawing/2014/main" id="{C189A23F-496B-526C-AF09-049E175210CC}"/>
              </a:ext>
            </a:extLst>
          </p:cNvPr>
          <p:cNvSpPr/>
          <p:nvPr/>
        </p:nvSpPr>
        <p:spPr>
          <a:xfrm flipH="1" flipV="1">
            <a:off x="5258622" y="2742708"/>
            <a:ext cx="1336667" cy="10645"/>
          </a:xfrm>
          <a:prstGeom prst="line">
            <a:avLst/>
          </a:prstGeom>
          <a:ln w="38100" cap="flat">
            <a:solidFill>
              <a:schemeClr val="accent3"/>
            </a:solidFill>
            <a:prstDash val="solid"/>
            <a:headEnd type="none" w="sm" len="sm"/>
            <a:tailEnd type="none" w="sm" len="sm"/>
          </a:ln>
        </p:spPr>
        <p:txBody>
          <a:bodyPr/>
          <a:lstStyle/>
          <a:p>
            <a:endParaRPr lang="en-US" sz="450"/>
          </a:p>
        </p:txBody>
      </p:sp>
      <p:sp>
        <p:nvSpPr>
          <p:cNvPr id="3" name="TextBox 3"/>
          <p:cNvSpPr txBox="1"/>
          <p:nvPr/>
        </p:nvSpPr>
        <p:spPr>
          <a:xfrm>
            <a:off x="503436" y="471488"/>
            <a:ext cx="8115300" cy="317459"/>
          </a:xfrm>
          <a:prstGeom prst="rect">
            <a:avLst/>
          </a:prstGeom>
        </p:spPr>
        <p:txBody>
          <a:bodyPr lIns="0" tIns="0" rIns="0" bIns="0" rtlCol="0" anchor="t">
            <a:spAutoFit/>
          </a:bodyPr>
          <a:lstStyle/>
          <a:p>
            <a:pPr>
              <a:lnSpc>
                <a:spcPts val="2600"/>
              </a:lnSpc>
              <a:spcBef>
                <a:spcPct val="0"/>
              </a:spcBef>
            </a:pPr>
            <a:r>
              <a:rPr lang="en-US" sz="1857" dirty="0">
                <a:solidFill>
                  <a:srgbClr val="000000"/>
                </a:solidFill>
                <a:latin typeface="Lovelo" panose="020B0604020202020204" charset="0"/>
              </a:rPr>
              <a:t>Personalized models for the fiduciary advisor</a:t>
            </a:r>
          </a:p>
        </p:txBody>
      </p:sp>
      <p:sp>
        <p:nvSpPr>
          <p:cNvPr id="4" name="AutoShape 4"/>
          <p:cNvSpPr/>
          <p:nvPr/>
        </p:nvSpPr>
        <p:spPr>
          <a:xfrm flipV="1">
            <a:off x="503436" y="880382"/>
            <a:ext cx="8115297" cy="19255"/>
          </a:xfrm>
          <a:prstGeom prst="line">
            <a:avLst/>
          </a:prstGeom>
          <a:ln w="9525" cap="flat">
            <a:solidFill>
              <a:srgbClr val="000000"/>
            </a:solidFill>
            <a:prstDash val="solid"/>
            <a:headEnd type="none" w="sm" len="sm"/>
            <a:tailEnd type="none" w="sm" len="sm"/>
          </a:ln>
        </p:spPr>
        <p:txBody>
          <a:bodyPr/>
          <a:lstStyle/>
          <a:p>
            <a:endParaRPr lang="en-US"/>
          </a:p>
        </p:txBody>
      </p:sp>
      <p:sp>
        <p:nvSpPr>
          <p:cNvPr id="8" name="AutoShape 4">
            <a:extLst>
              <a:ext uri="{FF2B5EF4-FFF2-40B4-BE49-F238E27FC236}">
                <a16:creationId xmlns:a16="http://schemas.microsoft.com/office/drawing/2014/main" id="{615F2E3D-4170-C167-891E-284D13A21385}"/>
              </a:ext>
            </a:extLst>
          </p:cNvPr>
          <p:cNvSpPr/>
          <p:nvPr/>
        </p:nvSpPr>
        <p:spPr>
          <a:xfrm flipV="1">
            <a:off x="503436" y="4570960"/>
            <a:ext cx="8115297" cy="19255"/>
          </a:xfrm>
          <a:prstGeom prst="line">
            <a:avLst/>
          </a:prstGeom>
          <a:ln w="9525" cap="flat">
            <a:solidFill>
              <a:srgbClr val="000000"/>
            </a:solidFill>
            <a:prstDash val="solid"/>
            <a:headEnd type="none" w="sm" len="sm"/>
            <a:tailEnd type="none" w="sm" len="sm"/>
          </a:ln>
        </p:spPr>
        <p:txBody>
          <a:bodyPr/>
          <a:lstStyle/>
          <a:p>
            <a:endParaRPr lang="en-US"/>
          </a:p>
        </p:txBody>
      </p:sp>
      <p:pic>
        <p:nvPicPr>
          <p:cNvPr id="10" name="Picture 9" descr="A black text on a white background&#10;&#10;Description automatically generated">
            <a:extLst>
              <a:ext uri="{FF2B5EF4-FFF2-40B4-BE49-F238E27FC236}">
                <a16:creationId xmlns:a16="http://schemas.microsoft.com/office/drawing/2014/main" id="{A8B7339E-0DA1-3AFE-F16D-EA0DC9FC9AE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96101" y="4708767"/>
            <a:ext cx="1285875" cy="257175"/>
          </a:xfrm>
          <a:prstGeom prst="rect">
            <a:avLst/>
          </a:prstGeom>
        </p:spPr>
      </p:pic>
      <p:sp>
        <p:nvSpPr>
          <p:cNvPr id="11" name="Slide Number Placeholder 10">
            <a:extLst>
              <a:ext uri="{FF2B5EF4-FFF2-40B4-BE49-F238E27FC236}">
                <a16:creationId xmlns:a16="http://schemas.microsoft.com/office/drawing/2014/main" id="{C84F2CDF-7838-90E0-7ED0-2BA3F1260A60}"/>
              </a:ext>
            </a:extLst>
          </p:cNvPr>
          <p:cNvSpPr>
            <a:spLocks noGrp="1"/>
          </p:cNvSpPr>
          <p:nvPr>
            <p:ph type="sldNum" sz="quarter" idx="12"/>
          </p:nvPr>
        </p:nvSpPr>
        <p:spPr>
          <a:xfrm>
            <a:off x="8192885" y="4746073"/>
            <a:ext cx="436761" cy="182563"/>
          </a:xfrm>
        </p:spPr>
        <p:txBody>
          <a:bodyPr/>
          <a:lstStyle/>
          <a:p>
            <a:fld id="{B6F15528-21DE-4FAA-801E-634DDDAF4B2B}" type="slidenum">
              <a:rPr lang="en-US" sz="900">
                <a:solidFill>
                  <a:schemeClr val="tx1"/>
                </a:solidFill>
                <a:latin typeface="Lato" panose="020F0502020204030203" pitchFamily="34" charset="0"/>
                <a:ea typeface="Lato" panose="020F0502020204030203" pitchFamily="34" charset="0"/>
                <a:cs typeface="Lato" panose="020F0502020204030203" pitchFamily="34" charset="0"/>
              </a:rPr>
              <a:pPr/>
              <a:t>31</a:t>
            </a:fld>
            <a:endParaRPr lang="en-US" sz="900" dirty="0">
              <a:solidFill>
                <a:schemeClr val="tx1"/>
              </a:solidFill>
              <a:latin typeface="Lato" panose="020F0502020204030203" pitchFamily="34" charset="0"/>
              <a:ea typeface="Lato" panose="020F0502020204030203" pitchFamily="34" charset="0"/>
              <a:cs typeface="Lato" panose="020F0502020204030203" pitchFamily="34" charset="0"/>
            </a:endParaRPr>
          </a:p>
        </p:txBody>
      </p:sp>
      <p:sp>
        <p:nvSpPr>
          <p:cNvPr id="58" name="AutoShape 2">
            <a:extLst>
              <a:ext uri="{FF2B5EF4-FFF2-40B4-BE49-F238E27FC236}">
                <a16:creationId xmlns:a16="http://schemas.microsoft.com/office/drawing/2014/main" id="{6BF9FC75-924C-650D-135D-61CE747D0A9A}"/>
              </a:ext>
            </a:extLst>
          </p:cNvPr>
          <p:cNvSpPr/>
          <p:nvPr/>
        </p:nvSpPr>
        <p:spPr>
          <a:xfrm>
            <a:off x="2336814" y="1633105"/>
            <a:ext cx="1447881" cy="750335"/>
          </a:xfrm>
          <a:prstGeom prst="line">
            <a:avLst/>
          </a:prstGeom>
          <a:ln w="38100" cap="flat">
            <a:solidFill>
              <a:schemeClr val="tx1"/>
            </a:solidFill>
            <a:prstDash val="solid"/>
            <a:headEnd type="none" w="sm" len="sm"/>
            <a:tailEnd type="none" w="sm" len="sm"/>
          </a:ln>
        </p:spPr>
        <p:txBody>
          <a:bodyPr/>
          <a:lstStyle/>
          <a:p>
            <a:endParaRPr lang="en-US" sz="450"/>
          </a:p>
        </p:txBody>
      </p:sp>
      <p:sp>
        <p:nvSpPr>
          <p:cNvPr id="59" name="AutoShape 3">
            <a:extLst>
              <a:ext uri="{FF2B5EF4-FFF2-40B4-BE49-F238E27FC236}">
                <a16:creationId xmlns:a16="http://schemas.microsoft.com/office/drawing/2014/main" id="{C44323B9-4FED-E796-476F-CBE77636008A}"/>
              </a:ext>
            </a:extLst>
          </p:cNvPr>
          <p:cNvSpPr/>
          <p:nvPr/>
        </p:nvSpPr>
        <p:spPr>
          <a:xfrm flipH="1">
            <a:off x="2333090" y="3109568"/>
            <a:ext cx="1455598" cy="774730"/>
          </a:xfrm>
          <a:prstGeom prst="line">
            <a:avLst/>
          </a:prstGeom>
          <a:ln w="38100" cap="flat">
            <a:solidFill>
              <a:srgbClr val="000000"/>
            </a:solidFill>
            <a:prstDash val="solid"/>
            <a:headEnd type="none" w="sm" len="sm"/>
            <a:tailEnd type="none" w="sm" len="sm"/>
          </a:ln>
        </p:spPr>
        <p:txBody>
          <a:bodyPr/>
          <a:lstStyle/>
          <a:p>
            <a:endParaRPr lang="en-US" sz="450"/>
          </a:p>
        </p:txBody>
      </p:sp>
      <p:grpSp>
        <p:nvGrpSpPr>
          <p:cNvPr id="60" name="Group 4">
            <a:extLst>
              <a:ext uri="{FF2B5EF4-FFF2-40B4-BE49-F238E27FC236}">
                <a16:creationId xmlns:a16="http://schemas.microsoft.com/office/drawing/2014/main" id="{8DA08159-29B7-A257-2B1F-83E7329025A3}"/>
              </a:ext>
            </a:extLst>
          </p:cNvPr>
          <p:cNvGrpSpPr/>
          <p:nvPr/>
        </p:nvGrpSpPr>
        <p:grpSpPr>
          <a:xfrm>
            <a:off x="2617801" y="1490964"/>
            <a:ext cx="1079492" cy="1079492"/>
            <a:chOff x="0" y="0"/>
            <a:chExt cx="812800" cy="812800"/>
          </a:xfrm>
        </p:grpSpPr>
        <p:sp>
          <p:nvSpPr>
            <p:cNvPr id="61" name="Freeform 5">
              <a:extLst>
                <a:ext uri="{FF2B5EF4-FFF2-40B4-BE49-F238E27FC236}">
                  <a16:creationId xmlns:a16="http://schemas.microsoft.com/office/drawing/2014/main" id="{CF6620BD-25A0-F232-9F0D-D2BD547A2864}"/>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solidFill>
          </p:spPr>
          <p:txBody>
            <a:bodyPr/>
            <a:lstStyle/>
            <a:p>
              <a:endParaRPr lang="en-US" sz="450"/>
            </a:p>
          </p:txBody>
        </p:sp>
        <p:sp>
          <p:nvSpPr>
            <p:cNvPr id="62" name="TextBox 6">
              <a:extLst>
                <a:ext uri="{FF2B5EF4-FFF2-40B4-BE49-F238E27FC236}">
                  <a16:creationId xmlns:a16="http://schemas.microsoft.com/office/drawing/2014/main" id="{336BF586-DCE2-0B6A-7445-1C9104A55158}"/>
                </a:ext>
              </a:extLst>
            </p:cNvPr>
            <p:cNvSpPr txBox="1"/>
            <p:nvPr/>
          </p:nvSpPr>
          <p:spPr>
            <a:xfrm>
              <a:off x="76200" y="9525"/>
              <a:ext cx="660400" cy="727075"/>
            </a:xfrm>
            <a:prstGeom prst="rect">
              <a:avLst/>
            </a:prstGeom>
          </p:spPr>
          <p:txBody>
            <a:bodyPr lIns="25400" tIns="25400" rIns="25400" bIns="25400" rtlCol="0" anchor="ctr"/>
            <a:lstStyle/>
            <a:p>
              <a:pPr algn="ctr">
                <a:lnSpc>
                  <a:spcPts val="1500"/>
                </a:lnSpc>
              </a:pPr>
              <a:r>
                <a:rPr lang="en-US" sz="1000" dirty="0">
                  <a:solidFill>
                    <a:srgbClr val="FFFFFF"/>
                  </a:solidFill>
                  <a:latin typeface="Lato"/>
                </a:rPr>
                <a:t>Modelist Resources</a:t>
              </a:r>
            </a:p>
          </p:txBody>
        </p:sp>
      </p:grpSp>
      <p:grpSp>
        <p:nvGrpSpPr>
          <p:cNvPr id="63" name="Group 7">
            <a:extLst>
              <a:ext uri="{FF2B5EF4-FFF2-40B4-BE49-F238E27FC236}">
                <a16:creationId xmlns:a16="http://schemas.microsoft.com/office/drawing/2014/main" id="{82CFCA2D-6654-F651-9C3F-4CE23EA6CA20}"/>
              </a:ext>
            </a:extLst>
          </p:cNvPr>
          <p:cNvGrpSpPr/>
          <p:nvPr/>
        </p:nvGrpSpPr>
        <p:grpSpPr>
          <a:xfrm>
            <a:off x="2617801" y="3072525"/>
            <a:ext cx="1079492" cy="1079492"/>
            <a:chOff x="0" y="0"/>
            <a:chExt cx="812800" cy="812800"/>
          </a:xfrm>
        </p:grpSpPr>
        <p:sp>
          <p:nvSpPr>
            <p:cNvPr id="64" name="Freeform 8">
              <a:extLst>
                <a:ext uri="{FF2B5EF4-FFF2-40B4-BE49-F238E27FC236}">
                  <a16:creationId xmlns:a16="http://schemas.microsoft.com/office/drawing/2014/main" id="{165BA97D-A88A-EDCD-0090-50EB8D0677E0}"/>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solidFill>
          </p:spPr>
          <p:txBody>
            <a:bodyPr/>
            <a:lstStyle/>
            <a:p>
              <a:endParaRPr lang="en-US" sz="450"/>
            </a:p>
          </p:txBody>
        </p:sp>
        <p:sp>
          <p:nvSpPr>
            <p:cNvPr id="65" name="TextBox 9">
              <a:extLst>
                <a:ext uri="{FF2B5EF4-FFF2-40B4-BE49-F238E27FC236}">
                  <a16:creationId xmlns:a16="http://schemas.microsoft.com/office/drawing/2014/main" id="{04E0CBBF-2F22-8CBC-F42B-F2F010F92B72}"/>
                </a:ext>
              </a:extLst>
            </p:cNvPr>
            <p:cNvSpPr txBox="1"/>
            <p:nvPr/>
          </p:nvSpPr>
          <p:spPr>
            <a:xfrm>
              <a:off x="76200" y="9525"/>
              <a:ext cx="660400" cy="727075"/>
            </a:xfrm>
            <a:prstGeom prst="rect">
              <a:avLst/>
            </a:prstGeom>
          </p:spPr>
          <p:txBody>
            <a:bodyPr lIns="25400" tIns="25400" rIns="25400" bIns="25400" rtlCol="0" anchor="ctr"/>
            <a:lstStyle/>
            <a:p>
              <a:pPr algn="ctr">
                <a:lnSpc>
                  <a:spcPts val="1500"/>
                </a:lnSpc>
              </a:pPr>
              <a:r>
                <a:rPr lang="en-US" sz="1000" dirty="0">
                  <a:solidFill>
                    <a:srgbClr val="FFFFFF"/>
                  </a:solidFill>
                  <a:latin typeface="Lato"/>
                </a:rPr>
                <a:t>Your</a:t>
              </a:r>
            </a:p>
            <a:p>
              <a:pPr algn="ctr">
                <a:lnSpc>
                  <a:spcPts val="1500"/>
                </a:lnSpc>
              </a:pPr>
              <a:r>
                <a:rPr lang="en-US" sz="1000" dirty="0">
                  <a:solidFill>
                    <a:srgbClr val="FFFFFF"/>
                  </a:solidFill>
                  <a:latin typeface="Lato"/>
                </a:rPr>
                <a:t>Brand</a:t>
              </a:r>
            </a:p>
          </p:txBody>
        </p:sp>
      </p:grpSp>
      <p:grpSp>
        <p:nvGrpSpPr>
          <p:cNvPr id="66" name="Group 10">
            <a:extLst>
              <a:ext uri="{FF2B5EF4-FFF2-40B4-BE49-F238E27FC236}">
                <a16:creationId xmlns:a16="http://schemas.microsoft.com/office/drawing/2014/main" id="{48787F82-F9E9-45CF-96DF-518EC8DA15AE}"/>
              </a:ext>
            </a:extLst>
          </p:cNvPr>
          <p:cNvGrpSpPr/>
          <p:nvPr/>
        </p:nvGrpSpPr>
        <p:grpSpPr>
          <a:xfrm>
            <a:off x="5382448" y="2202963"/>
            <a:ext cx="1079492" cy="1079492"/>
            <a:chOff x="0" y="0"/>
            <a:chExt cx="812800" cy="812800"/>
          </a:xfrm>
        </p:grpSpPr>
        <p:sp>
          <p:nvSpPr>
            <p:cNvPr id="67" name="Freeform 11">
              <a:extLst>
                <a:ext uri="{FF2B5EF4-FFF2-40B4-BE49-F238E27FC236}">
                  <a16:creationId xmlns:a16="http://schemas.microsoft.com/office/drawing/2014/main" id="{F26CFE2C-3706-5FC3-93FF-7BCBF918A2FB}"/>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C4160"/>
            </a:solidFill>
          </p:spPr>
          <p:txBody>
            <a:bodyPr/>
            <a:lstStyle/>
            <a:p>
              <a:endParaRPr lang="en-US" sz="450"/>
            </a:p>
          </p:txBody>
        </p:sp>
        <p:sp>
          <p:nvSpPr>
            <p:cNvPr id="68" name="TextBox 12">
              <a:extLst>
                <a:ext uri="{FF2B5EF4-FFF2-40B4-BE49-F238E27FC236}">
                  <a16:creationId xmlns:a16="http://schemas.microsoft.com/office/drawing/2014/main" id="{FC01E780-49A6-EB75-7910-EB6B73B0F1B2}"/>
                </a:ext>
              </a:extLst>
            </p:cNvPr>
            <p:cNvSpPr txBox="1"/>
            <p:nvPr/>
          </p:nvSpPr>
          <p:spPr>
            <a:xfrm>
              <a:off x="76200" y="9525"/>
              <a:ext cx="660400" cy="727075"/>
            </a:xfrm>
            <a:prstGeom prst="rect">
              <a:avLst/>
            </a:prstGeom>
          </p:spPr>
          <p:txBody>
            <a:bodyPr lIns="25400" tIns="25400" rIns="25400" bIns="25400" rtlCol="0" anchor="ctr"/>
            <a:lstStyle/>
            <a:p>
              <a:pPr algn="ctr">
                <a:lnSpc>
                  <a:spcPts val="1500"/>
                </a:lnSpc>
              </a:pPr>
              <a:r>
                <a:rPr lang="en-US" sz="1000" dirty="0">
                  <a:solidFill>
                    <a:srgbClr val="FFFFFF"/>
                  </a:solidFill>
                  <a:latin typeface="Lato"/>
                </a:rPr>
                <a:t>Advisor</a:t>
              </a:r>
            </a:p>
            <a:p>
              <a:pPr algn="ctr">
                <a:lnSpc>
                  <a:spcPts val="1500"/>
                </a:lnSpc>
              </a:pPr>
              <a:r>
                <a:rPr lang="en-US" sz="1000" dirty="0">
                  <a:solidFill>
                    <a:srgbClr val="FFFFFF"/>
                  </a:solidFill>
                  <a:latin typeface="Lato"/>
                </a:rPr>
                <a:t>Model Portfolios</a:t>
              </a:r>
            </a:p>
          </p:txBody>
        </p:sp>
      </p:grpSp>
      <p:sp>
        <p:nvSpPr>
          <p:cNvPr id="69" name="TextBox 13">
            <a:extLst>
              <a:ext uri="{FF2B5EF4-FFF2-40B4-BE49-F238E27FC236}">
                <a16:creationId xmlns:a16="http://schemas.microsoft.com/office/drawing/2014/main" id="{E3906A39-3742-62A4-EB47-DBD2D6D2E474}"/>
              </a:ext>
            </a:extLst>
          </p:cNvPr>
          <p:cNvSpPr txBox="1"/>
          <p:nvPr/>
        </p:nvSpPr>
        <p:spPr>
          <a:xfrm>
            <a:off x="472103" y="1627148"/>
            <a:ext cx="1199384" cy="171585"/>
          </a:xfrm>
          <a:prstGeom prst="rect">
            <a:avLst/>
          </a:prstGeom>
        </p:spPr>
        <p:txBody>
          <a:bodyPr wrap="square" lIns="0" tIns="0" rIns="0" bIns="0" rtlCol="0" anchor="t">
            <a:spAutoFit/>
          </a:bodyPr>
          <a:lstStyle/>
          <a:p>
            <a:pPr algn="r">
              <a:lnSpc>
                <a:spcPts val="1500"/>
              </a:lnSpc>
            </a:pPr>
            <a:r>
              <a:rPr lang="en-US" sz="1000" dirty="0">
                <a:solidFill>
                  <a:srgbClr val="000000"/>
                </a:solidFill>
                <a:latin typeface="Lato"/>
              </a:rPr>
              <a:t>Fully Transparent</a:t>
            </a:r>
          </a:p>
        </p:txBody>
      </p:sp>
      <p:sp>
        <p:nvSpPr>
          <p:cNvPr id="70" name="TextBox 14">
            <a:extLst>
              <a:ext uri="{FF2B5EF4-FFF2-40B4-BE49-F238E27FC236}">
                <a16:creationId xmlns:a16="http://schemas.microsoft.com/office/drawing/2014/main" id="{6DB1E31B-F347-9A5C-FF73-5C2A4654A3B2}"/>
              </a:ext>
            </a:extLst>
          </p:cNvPr>
          <p:cNvSpPr txBox="1"/>
          <p:nvPr/>
        </p:nvSpPr>
        <p:spPr>
          <a:xfrm>
            <a:off x="228602" y="2023565"/>
            <a:ext cx="1442885" cy="171585"/>
          </a:xfrm>
          <a:prstGeom prst="rect">
            <a:avLst/>
          </a:prstGeom>
        </p:spPr>
        <p:txBody>
          <a:bodyPr wrap="square" lIns="0" tIns="0" rIns="0" bIns="0" rtlCol="0" anchor="t">
            <a:spAutoFit/>
          </a:bodyPr>
          <a:lstStyle/>
          <a:p>
            <a:pPr algn="r">
              <a:lnSpc>
                <a:spcPts val="1500"/>
              </a:lnSpc>
            </a:pPr>
            <a:r>
              <a:rPr lang="en-US" sz="1000" dirty="0">
                <a:solidFill>
                  <a:srgbClr val="000000"/>
                </a:solidFill>
                <a:latin typeface="Lato"/>
              </a:rPr>
              <a:t>Frequent Content</a:t>
            </a:r>
          </a:p>
        </p:txBody>
      </p:sp>
      <p:sp>
        <p:nvSpPr>
          <p:cNvPr id="71" name="TextBox 15">
            <a:extLst>
              <a:ext uri="{FF2B5EF4-FFF2-40B4-BE49-F238E27FC236}">
                <a16:creationId xmlns:a16="http://schemas.microsoft.com/office/drawing/2014/main" id="{05B57EC4-7B1D-5D28-72E2-1BADCD9F64C4}"/>
              </a:ext>
            </a:extLst>
          </p:cNvPr>
          <p:cNvSpPr txBox="1"/>
          <p:nvPr/>
        </p:nvSpPr>
        <p:spPr>
          <a:xfrm>
            <a:off x="503436" y="1221133"/>
            <a:ext cx="1168051" cy="171585"/>
          </a:xfrm>
          <a:prstGeom prst="rect">
            <a:avLst/>
          </a:prstGeom>
        </p:spPr>
        <p:txBody>
          <a:bodyPr wrap="square" lIns="0" tIns="0" rIns="0" bIns="0" rtlCol="0" anchor="t">
            <a:spAutoFit/>
          </a:bodyPr>
          <a:lstStyle/>
          <a:p>
            <a:pPr algn="r">
              <a:lnSpc>
                <a:spcPts val="1500"/>
              </a:lnSpc>
            </a:pPr>
            <a:r>
              <a:rPr lang="en-US" sz="1000" dirty="0">
                <a:solidFill>
                  <a:srgbClr val="000000"/>
                </a:solidFill>
                <a:latin typeface="Lato"/>
              </a:rPr>
              <a:t>Over 30 Strategies</a:t>
            </a:r>
          </a:p>
        </p:txBody>
      </p:sp>
      <p:sp>
        <p:nvSpPr>
          <p:cNvPr id="72" name="TextBox 16">
            <a:extLst>
              <a:ext uri="{FF2B5EF4-FFF2-40B4-BE49-F238E27FC236}">
                <a16:creationId xmlns:a16="http://schemas.microsoft.com/office/drawing/2014/main" id="{84105B5A-DB42-B54B-1676-5BD66703797D}"/>
              </a:ext>
            </a:extLst>
          </p:cNvPr>
          <p:cNvSpPr txBox="1"/>
          <p:nvPr/>
        </p:nvSpPr>
        <p:spPr>
          <a:xfrm>
            <a:off x="687513" y="2429580"/>
            <a:ext cx="983974" cy="171585"/>
          </a:xfrm>
          <a:prstGeom prst="rect">
            <a:avLst/>
          </a:prstGeom>
        </p:spPr>
        <p:txBody>
          <a:bodyPr lIns="0" tIns="0" rIns="0" bIns="0" rtlCol="0" anchor="t">
            <a:spAutoFit/>
          </a:bodyPr>
          <a:lstStyle/>
          <a:p>
            <a:pPr algn="r">
              <a:lnSpc>
                <a:spcPts val="1500"/>
              </a:lnSpc>
            </a:pPr>
            <a:r>
              <a:rPr lang="en-US" sz="1000" dirty="0">
                <a:solidFill>
                  <a:srgbClr val="000000"/>
                </a:solidFill>
                <a:latin typeface="Lato"/>
              </a:rPr>
              <a:t>Fully Customized</a:t>
            </a:r>
          </a:p>
        </p:txBody>
      </p:sp>
      <p:sp>
        <p:nvSpPr>
          <p:cNvPr id="73" name="TextBox 17">
            <a:extLst>
              <a:ext uri="{FF2B5EF4-FFF2-40B4-BE49-F238E27FC236}">
                <a16:creationId xmlns:a16="http://schemas.microsoft.com/office/drawing/2014/main" id="{DA1465F7-41C4-5A9F-44C8-5DBD1B1F9A67}"/>
              </a:ext>
            </a:extLst>
          </p:cNvPr>
          <p:cNvSpPr txBox="1"/>
          <p:nvPr/>
        </p:nvSpPr>
        <p:spPr>
          <a:xfrm>
            <a:off x="7245626" y="2434963"/>
            <a:ext cx="983974" cy="171585"/>
          </a:xfrm>
          <a:prstGeom prst="rect">
            <a:avLst/>
          </a:prstGeom>
        </p:spPr>
        <p:txBody>
          <a:bodyPr lIns="0" tIns="0" rIns="0" bIns="0" rtlCol="0" anchor="t">
            <a:spAutoFit/>
          </a:bodyPr>
          <a:lstStyle/>
          <a:p>
            <a:pPr>
              <a:lnSpc>
                <a:spcPts val="1500"/>
              </a:lnSpc>
            </a:pPr>
            <a:r>
              <a:rPr lang="en-US" sz="1000" dirty="0">
                <a:solidFill>
                  <a:srgbClr val="000000"/>
                </a:solidFill>
                <a:latin typeface="Lato"/>
              </a:rPr>
              <a:t>Credibility</a:t>
            </a:r>
          </a:p>
        </p:txBody>
      </p:sp>
      <p:sp>
        <p:nvSpPr>
          <p:cNvPr id="74" name="TextBox 18">
            <a:extLst>
              <a:ext uri="{FF2B5EF4-FFF2-40B4-BE49-F238E27FC236}">
                <a16:creationId xmlns:a16="http://schemas.microsoft.com/office/drawing/2014/main" id="{B2A84D73-BE17-FA64-BDC8-A00B39576B09}"/>
              </a:ext>
            </a:extLst>
          </p:cNvPr>
          <p:cNvSpPr txBox="1"/>
          <p:nvPr/>
        </p:nvSpPr>
        <p:spPr>
          <a:xfrm>
            <a:off x="7245626" y="2831380"/>
            <a:ext cx="983974" cy="171585"/>
          </a:xfrm>
          <a:prstGeom prst="rect">
            <a:avLst/>
          </a:prstGeom>
        </p:spPr>
        <p:txBody>
          <a:bodyPr lIns="0" tIns="0" rIns="0" bIns="0" rtlCol="0" anchor="t">
            <a:spAutoFit/>
          </a:bodyPr>
          <a:lstStyle/>
          <a:p>
            <a:pPr>
              <a:lnSpc>
                <a:spcPts val="1500"/>
              </a:lnSpc>
            </a:pPr>
            <a:r>
              <a:rPr lang="en-US" sz="1000" dirty="0">
                <a:solidFill>
                  <a:srgbClr val="000000"/>
                </a:solidFill>
                <a:latin typeface="Lato"/>
              </a:rPr>
              <a:t>Communication</a:t>
            </a:r>
          </a:p>
        </p:txBody>
      </p:sp>
      <p:sp>
        <p:nvSpPr>
          <p:cNvPr id="75" name="TextBox 19">
            <a:extLst>
              <a:ext uri="{FF2B5EF4-FFF2-40B4-BE49-F238E27FC236}">
                <a16:creationId xmlns:a16="http://schemas.microsoft.com/office/drawing/2014/main" id="{F138945E-0855-9F94-5614-926F28D64FFA}"/>
              </a:ext>
            </a:extLst>
          </p:cNvPr>
          <p:cNvSpPr txBox="1"/>
          <p:nvPr/>
        </p:nvSpPr>
        <p:spPr>
          <a:xfrm>
            <a:off x="7245626" y="2028948"/>
            <a:ext cx="983974" cy="171585"/>
          </a:xfrm>
          <a:prstGeom prst="rect">
            <a:avLst/>
          </a:prstGeom>
        </p:spPr>
        <p:txBody>
          <a:bodyPr lIns="0" tIns="0" rIns="0" bIns="0" rtlCol="0" anchor="t">
            <a:spAutoFit/>
          </a:bodyPr>
          <a:lstStyle/>
          <a:p>
            <a:pPr>
              <a:lnSpc>
                <a:spcPts val="1500"/>
              </a:lnSpc>
            </a:pPr>
            <a:r>
              <a:rPr lang="en-US" sz="1000" dirty="0">
                <a:solidFill>
                  <a:srgbClr val="000000"/>
                </a:solidFill>
                <a:latin typeface="Lato"/>
              </a:rPr>
              <a:t>Competence</a:t>
            </a:r>
          </a:p>
        </p:txBody>
      </p:sp>
      <p:sp>
        <p:nvSpPr>
          <p:cNvPr id="76" name="TextBox 20">
            <a:extLst>
              <a:ext uri="{FF2B5EF4-FFF2-40B4-BE49-F238E27FC236}">
                <a16:creationId xmlns:a16="http://schemas.microsoft.com/office/drawing/2014/main" id="{CCD68857-0E46-94E8-F277-D4AF7CDBE58E}"/>
              </a:ext>
            </a:extLst>
          </p:cNvPr>
          <p:cNvSpPr txBox="1"/>
          <p:nvPr/>
        </p:nvSpPr>
        <p:spPr>
          <a:xfrm>
            <a:off x="7245626" y="3237395"/>
            <a:ext cx="983974" cy="363946"/>
          </a:xfrm>
          <a:prstGeom prst="rect">
            <a:avLst/>
          </a:prstGeom>
        </p:spPr>
        <p:txBody>
          <a:bodyPr lIns="0" tIns="0" rIns="0" bIns="0" rtlCol="0" anchor="t">
            <a:spAutoFit/>
          </a:bodyPr>
          <a:lstStyle/>
          <a:p>
            <a:pPr>
              <a:lnSpc>
                <a:spcPts val="1500"/>
              </a:lnSpc>
            </a:pPr>
            <a:r>
              <a:rPr lang="en-US" sz="1000" dirty="0">
                <a:solidFill>
                  <a:srgbClr val="000000"/>
                </a:solidFill>
                <a:latin typeface="Lato"/>
              </a:rPr>
              <a:t>Compliant</a:t>
            </a:r>
          </a:p>
          <a:p>
            <a:pPr>
              <a:lnSpc>
                <a:spcPts val="1500"/>
              </a:lnSpc>
            </a:pPr>
            <a:endParaRPr lang="en-US" sz="1000" dirty="0">
              <a:solidFill>
                <a:srgbClr val="000000"/>
              </a:solidFill>
              <a:latin typeface="Lato"/>
            </a:endParaRPr>
          </a:p>
        </p:txBody>
      </p:sp>
      <p:grpSp>
        <p:nvGrpSpPr>
          <p:cNvPr id="80" name="Group 24">
            <a:extLst>
              <a:ext uri="{FF2B5EF4-FFF2-40B4-BE49-F238E27FC236}">
                <a16:creationId xmlns:a16="http://schemas.microsoft.com/office/drawing/2014/main" id="{97FE7F0E-0D31-8B40-16FD-1C78477D69B5}"/>
              </a:ext>
            </a:extLst>
          </p:cNvPr>
          <p:cNvGrpSpPr/>
          <p:nvPr/>
        </p:nvGrpSpPr>
        <p:grpSpPr>
          <a:xfrm>
            <a:off x="1946031" y="1318764"/>
            <a:ext cx="389195" cy="1227498"/>
            <a:chOff x="0" y="0"/>
            <a:chExt cx="1037854" cy="3273327"/>
          </a:xfrm>
        </p:grpSpPr>
        <p:sp>
          <p:nvSpPr>
            <p:cNvPr id="81" name="AutoShape 25">
              <a:extLst>
                <a:ext uri="{FF2B5EF4-FFF2-40B4-BE49-F238E27FC236}">
                  <a16:creationId xmlns:a16="http://schemas.microsoft.com/office/drawing/2014/main" id="{9D1CB574-119B-C333-661A-C62D8EB165C2}"/>
                </a:ext>
              </a:extLst>
            </p:cNvPr>
            <p:cNvSpPr/>
            <p:nvPr/>
          </p:nvSpPr>
          <p:spPr>
            <a:xfrm rot="5400000">
              <a:off x="-624210" y="1611263"/>
              <a:ext cx="3273327" cy="0"/>
            </a:xfrm>
            <a:prstGeom prst="line">
              <a:avLst/>
            </a:prstGeom>
            <a:ln w="50800" cap="flat">
              <a:solidFill>
                <a:srgbClr val="000000"/>
              </a:solidFill>
              <a:prstDash val="solid"/>
              <a:headEnd type="none" w="sm" len="sm"/>
              <a:tailEnd type="none" w="sm" len="sm"/>
            </a:ln>
          </p:spPr>
          <p:txBody>
            <a:bodyPr/>
            <a:lstStyle/>
            <a:p>
              <a:endParaRPr lang="en-US" sz="450"/>
            </a:p>
          </p:txBody>
        </p:sp>
        <p:sp>
          <p:nvSpPr>
            <p:cNvPr id="82" name="AutoShape 26">
              <a:extLst>
                <a:ext uri="{FF2B5EF4-FFF2-40B4-BE49-F238E27FC236}">
                  <a16:creationId xmlns:a16="http://schemas.microsoft.com/office/drawing/2014/main" id="{6F693188-7FDC-AAC9-621B-8B78741E5309}"/>
                </a:ext>
              </a:extLst>
            </p:cNvPr>
            <p:cNvSpPr/>
            <p:nvPr/>
          </p:nvSpPr>
          <p:spPr>
            <a:xfrm>
              <a:off x="0" y="2139819"/>
              <a:ext cx="987054" cy="0"/>
            </a:xfrm>
            <a:prstGeom prst="line">
              <a:avLst/>
            </a:prstGeom>
            <a:ln w="50800" cap="flat">
              <a:solidFill>
                <a:srgbClr val="000000"/>
              </a:solidFill>
              <a:prstDash val="solid"/>
              <a:headEnd type="oval" w="lg" len="lg"/>
              <a:tailEnd type="none" w="sm" len="sm"/>
            </a:ln>
          </p:spPr>
          <p:txBody>
            <a:bodyPr/>
            <a:lstStyle/>
            <a:p>
              <a:endParaRPr lang="en-US" sz="450"/>
            </a:p>
          </p:txBody>
        </p:sp>
        <p:sp>
          <p:nvSpPr>
            <p:cNvPr id="83" name="AutoShape 27">
              <a:extLst>
                <a:ext uri="{FF2B5EF4-FFF2-40B4-BE49-F238E27FC236}">
                  <a16:creationId xmlns:a16="http://schemas.microsoft.com/office/drawing/2014/main" id="{8F2A46BE-2D6B-9788-C50C-90E6025CFAC6}"/>
                </a:ext>
              </a:extLst>
            </p:cNvPr>
            <p:cNvSpPr/>
            <p:nvPr/>
          </p:nvSpPr>
          <p:spPr>
            <a:xfrm>
              <a:off x="0" y="0"/>
              <a:ext cx="987054" cy="0"/>
            </a:xfrm>
            <a:prstGeom prst="line">
              <a:avLst/>
            </a:prstGeom>
            <a:ln w="50800" cap="flat">
              <a:solidFill>
                <a:srgbClr val="000000"/>
              </a:solidFill>
              <a:prstDash val="solid"/>
              <a:headEnd type="oval" w="lg" len="lg"/>
              <a:tailEnd type="none" w="sm" len="sm"/>
            </a:ln>
          </p:spPr>
          <p:txBody>
            <a:bodyPr/>
            <a:lstStyle/>
            <a:p>
              <a:endParaRPr lang="en-US" sz="450"/>
            </a:p>
          </p:txBody>
        </p:sp>
        <p:sp>
          <p:nvSpPr>
            <p:cNvPr id="84" name="AutoShape 28">
              <a:extLst>
                <a:ext uri="{FF2B5EF4-FFF2-40B4-BE49-F238E27FC236}">
                  <a16:creationId xmlns:a16="http://schemas.microsoft.com/office/drawing/2014/main" id="{E08F0043-D153-51AE-95DE-8FADFA8EE410}"/>
                </a:ext>
              </a:extLst>
            </p:cNvPr>
            <p:cNvSpPr/>
            <p:nvPr/>
          </p:nvSpPr>
          <p:spPr>
            <a:xfrm>
              <a:off x="0" y="3222527"/>
              <a:ext cx="987054" cy="0"/>
            </a:xfrm>
            <a:prstGeom prst="line">
              <a:avLst/>
            </a:prstGeom>
            <a:ln w="50800" cap="flat">
              <a:solidFill>
                <a:srgbClr val="000000"/>
              </a:solidFill>
              <a:prstDash val="solid"/>
              <a:headEnd type="oval" w="lg" len="lg"/>
              <a:tailEnd type="none" w="sm" len="sm"/>
            </a:ln>
          </p:spPr>
          <p:txBody>
            <a:bodyPr/>
            <a:lstStyle/>
            <a:p>
              <a:endParaRPr lang="en-US" sz="450"/>
            </a:p>
          </p:txBody>
        </p:sp>
        <p:sp>
          <p:nvSpPr>
            <p:cNvPr id="85" name="AutoShape 29">
              <a:extLst>
                <a:ext uri="{FF2B5EF4-FFF2-40B4-BE49-F238E27FC236}">
                  <a16:creationId xmlns:a16="http://schemas.microsoft.com/office/drawing/2014/main" id="{F9AC72CE-61EB-478F-C78B-5F20191C39CA}"/>
                </a:ext>
              </a:extLst>
            </p:cNvPr>
            <p:cNvSpPr/>
            <p:nvPr/>
          </p:nvSpPr>
          <p:spPr>
            <a:xfrm>
              <a:off x="0" y="1082708"/>
              <a:ext cx="987054" cy="0"/>
            </a:xfrm>
            <a:prstGeom prst="line">
              <a:avLst/>
            </a:prstGeom>
            <a:ln w="50800" cap="flat">
              <a:solidFill>
                <a:srgbClr val="000000"/>
              </a:solidFill>
              <a:prstDash val="solid"/>
              <a:headEnd type="oval" w="lg" len="lg"/>
              <a:tailEnd type="none" w="sm" len="sm"/>
            </a:ln>
          </p:spPr>
          <p:txBody>
            <a:bodyPr/>
            <a:lstStyle/>
            <a:p>
              <a:endParaRPr lang="en-US" sz="450"/>
            </a:p>
          </p:txBody>
        </p:sp>
      </p:grpSp>
      <p:sp>
        <p:nvSpPr>
          <p:cNvPr id="86" name="TextBox 30">
            <a:extLst>
              <a:ext uri="{FF2B5EF4-FFF2-40B4-BE49-F238E27FC236}">
                <a16:creationId xmlns:a16="http://schemas.microsoft.com/office/drawing/2014/main" id="{3503DF55-E942-EF93-6F9A-91A8B73C9216}"/>
              </a:ext>
            </a:extLst>
          </p:cNvPr>
          <p:cNvSpPr txBox="1"/>
          <p:nvPr/>
        </p:nvSpPr>
        <p:spPr>
          <a:xfrm>
            <a:off x="381003" y="3291206"/>
            <a:ext cx="1288771" cy="171585"/>
          </a:xfrm>
          <a:prstGeom prst="rect">
            <a:avLst/>
          </a:prstGeom>
        </p:spPr>
        <p:txBody>
          <a:bodyPr wrap="square" lIns="0" tIns="0" rIns="0" bIns="0" rtlCol="0" anchor="t">
            <a:spAutoFit/>
          </a:bodyPr>
          <a:lstStyle/>
          <a:p>
            <a:pPr algn="r">
              <a:lnSpc>
                <a:spcPts val="1500"/>
              </a:lnSpc>
            </a:pPr>
            <a:r>
              <a:rPr lang="en-US" sz="1000" dirty="0">
                <a:solidFill>
                  <a:srgbClr val="000000"/>
                </a:solidFill>
                <a:latin typeface="Lato"/>
              </a:rPr>
              <a:t>Brand Optics</a:t>
            </a:r>
          </a:p>
        </p:txBody>
      </p:sp>
      <p:sp>
        <p:nvSpPr>
          <p:cNvPr id="87" name="TextBox 31">
            <a:extLst>
              <a:ext uri="{FF2B5EF4-FFF2-40B4-BE49-F238E27FC236}">
                <a16:creationId xmlns:a16="http://schemas.microsoft.com/office/drawing/2014/main" id="{2D0F444C-EA8E-83A6-F82B-B481A845FD70}"/>
              </a:ext>
            </a:extLst>
          </p:cNvPr>
          <p:cNvSpPr txBox="1"/>
          <p:nvPr/>
        </p:nvSpPr>
        <p:spPr>
          <a:xfrm>
            <a:off x="381003" y="3687623"/>
            <a:ext cx="1288771" cy="171585"/>
          </a:xfrm>
          <a:prstGeom prst="rect">
            <a:avLst/>
          </a:prstGeom>
        </p:spPr>
        <p:txBody>
          <a:bodyPr wrap="square" lIns="0" tIns="0" rIns="0" bIns="0" rtlCol="0" anchor="t">
            <a:spAutoFit/>
          </a:bodyPr>
          <a:lstStyle/>
          <a:p>
            <a:pPr algn="r">
              <a:lnSpc>
                <a:spcPts val="1500"/>
              </a:lnSpc>
            </a:pPr>
            <a:r>
              <a:rPr lang="en-US" sz="1000" dirty="0">
                <a:solidFill>
                  <a:srgbClr val="000000"/>
                </a:solidFill>
                <a:latin typeface="Lato"/>
              </a:rPr>
              <a:t>Process Control</a:t>
            </a:r>
          </a:p>
        </p:txBody>
      </p:sp>
      <p:sp>
        <p:nvSpPr>
          <p:cNvPr id="88" name="TextBox 32">
            <a:extLst>
              <a:ext uri="{FF2B5EF4-FFF2-40B4-BE49-F238E27FC236}">
                <a16:creationId xmlns:a16="http://schemas.microsoft.com/office/drawing/2014/main" id="{4401FFDC-63E3-16DB-F6FA-2CEFE4483718}"/>
              </a:ext>
            </a:extLst>
          </p:cNvPr>
          <p:cNvSpPr txBox="1"/>
          <p:nvPr/>
        </p:nvSpPr>
        <p:spPr>
          <a:xfrm>
            <a:off x="503436" y="2885191"/>
            <a:ext cx="1166338" cy="171585"/>
          </a:xfrm>
          <a:prstGeom prst="rect">
            <a:avLst/>
          </a:prstGeom>
        </p:spPr>
        <p:txBody>
          <a:bodyPr wrap="square" lIns="0" tIns="0" rIns="0" bIns="0" rtlCol="0" anchor="t">
            <a:spAutoFit/>
          </a:bodyPr>
          <a:lstStyle/>
          <a:p>
            <a:pPr algn="r">
              <a:lnSpc>
                <a:spcPts val="1500"/>
              </a:lnSpc>
            </a:pPr>
            <a:r>
              <a:rPr lang="en-US" sz="1000" dirty="0">
                <a:solidFill>
                  <a:srgbClr val="000000"/>
                </a:solidFill>
                <a:latin typeface="Lato"/>
              </a:rPr>
              <a:t>Narrative Continuity</a:t>
            </a:r>
          </a:p>
        </p:txBody>
      </p:sp>
      <p:sp>
        <p:nvSpPr>
          <p:cNvPr id="89" name="TextBox 33">
            <a:extLst>
              <a:ext uri="{FF2B5EF4-FFF2-40B4-BE49-F238E27FC236}">
                <a16:creationId xmlns:a16="http://schemas.microsoft.com/office/drawing/2014/main" id="{9F32E310-2EF9-B5CD-A8E9-19A2EFF6D132}"/>
              </a:ext>
            </a:extLst>
          </p:cNvPr>
          <p:cNvSpPr txBox="1"/>
          <p:nvPr/>
        </p:nvSpPr>
        <p:spPr>
          <a:xfrm>
            <a:off x="457201" y="4093638"/>
            <a:ext cx="1212573" cy="171585"/>
          </a:xfrm>
          <a:prstGeom prst="rect">
            <a:avLst/>
          </a:prstGeom>
        </p:spPr>
        <p:txBody>
          <a:bodyPr wrap="square" lIns="0" tIns="0" rIns="0" bIns="0" rtlCol="0" anchor="t">
            <a:spAutoFit/>
          </a:bodyPr>
          <a:lstStyle/>
          <a:p>
            <a:pPr algn="r">
              <a:lnSpc>
                <a:spcPts val="1500"/>
              </a:lnSpc>
            </a:pPr>
            <a:r>
              <a:rPr lang="en-US" sz="1000" dirty="0">
                <a:solidFill>
                  <a:srgbClr val="000000"/>
                </a:solidFill>
                <a:latin typeface="Lato"/>
              </a:rPr>
              <a:t>Fund Preferences</a:t>
            </a:r>
          </a:p>
        </p:txBody>
      </p:sp>
      <p:grpSp>
        <p:nvGrpSpPr>
          <p:cNvPr id="90" name="Group 34">
            <a:extLst>
              <a:ext uri="{FF2B5EF4-FFF2-40B4-BE49-F238E27FC236}">
                <a16:creationId xmlns:a16="http://schemas.microsoft.com/office/drawing/2014/main" id="{EE785DA6-2C19-205F-FE7A-CF62BE893491}"/>
              </a:ext>
            </a:extLst>
          </p:cNvPr>
          <p:cNvGrpSpPr/>
          <p:nvPr/>
        </p:nvGrpSpPr>
        <p:grpSpPr>
          <a:xfrm>
            <a:off x="1944318" y="2982822"/>
            <a:ext cx="389195" cy="1227498"/>
            <a:chOff x="0" y="0"/>
            <a:chExt cx="1037854" cy="3273327"/>
          </a:xfrm>
        </p:grpSpPr>
        <p:sp>
          <p:nvSpPr>
            <p:cNvPr id="91" name="AutoShape 35">
              <a:extLst>
                <a:ext uri="{FF2B5EF4-FFF2-40B4-BE49-F238E27FC236}">
                  <a16:creationId xmlns:a16="http://schemas.microsoft.com/office/drawing/2014/main" id="{1D75286A-7112-1183-2844-68EF0B6DD493}"/>
                </a:ext>
              </a:extLst>
            </p:cNvPr>
            <p:cNvSpPr/>
            <p:nvPr/>
          </p:nvSpPr>
          <p:spPr>
            <a:xfrm rot="5400000">
              <a:off x="-624210" y="1611263"/>
              <a:ext cx="3273327" cy="0"/>
            </a:xfrm>
            <a:prstGeom prst="line">
              <a:avLst/>
            </a:prstGeom>
            <a:ln w="50800" cap="flat">
              <a:solidFill>
                <a:srgbClr val="000000"/>
              </a:solidFill>
              <a:prstDash val="solid"/>
              <a:headEnd type="none" w="sm" len="sm"/>
              <a:tailEnd type="none" w="sm" len="sm"/>
            </a:ln>
          </p:spPr>
          <p:txBody>
            <a:bodyPr/>
            <a:lstStyle/>
            <a:p>
              <a:endParaRPr lang="en-US" sz="450"/>
            </a:p>
          </p:txBody>
        </p:sp>
        <p:sp>
          <p:nvSpPr>
            <p:cNvPr id="92" name="AutoShape 36">
              <a:extLst>
                <a:ext uri="{FF2B5EF4-FFF2-40B4-BE49-F238E27FC236}">
                  <a16:creationId xmlns:a16="http://schemas.microsoft.com/office/drawing/2014/main" id="{48C22569-7FE0-FCA8-9BBC-106DD9ADA957}"/>
                </a:ext>
              </a:extLst>
            </p:cNvPr>
            <p:cNvSpPr/>
            <p:nvPr/>
          </p:nvSpPr>
          <p:spPr>
            <a:xfrm>
              <a:off x="0" y="2139819"/>
              <a:ext cx="987054" cy="0"/>
            </a:xfrm>
            <a:prstGeom prst="line">
              <a:avLst/>
            </a:prstGeom>
            <a:ln w="50800" cap="flat">
              <a:solidFill>
                <a:srgbClr val="000000"/>
              </a:solidFill>
              <a:prstDash val="solid"/>
              <a:headEnd type="oval" w="lg" len="lg"/>
              <a:tailEnd type="none" w="sm" len="sm"/>
            </a:ln>
          </p:spPr>
          <p:txBody>
            <a:bodyPr/>
            <a:lstStyle/>
            <a:p>
              <a:endParaRPr lang="en-US" sz="450"/>
            </a:p>
          </p:txBody>
        </p:sp>
        <p:sp>
          <p:nvSpPr>
            <p:cNvPr id="93" name="AutoShape 37">
              <a:extLst>
                <a:ext uri="{FF2B5EF4-FFF2-40B4-BE49-F238E27FC236}">
                  <a16:creationId xmlns:a16="http://schemas.microsoft.com/office/drawing/2014/main" id="{2F06C0E5-3D5E-BEA1-91CF-455D6023D467}"/>
                </a:ext>
              </a:extLst>
            </p:cNvPr>
            <p:cNvSpPr/>
            <p:nvPr/>
          </p:nvSpPr>
          <p:spPr>
            <a:xfrm>
              <a:off x="0" y="0"/>
              <a:ext cx="987054" cy="0"/>
            </a:xfrm>
            <a:prstGeom prst="line">
              <a:avLst/>
            </a:prstGeom>
            <a:ln w="50800" cap="flat">
              <a:solidFill>
                <a:srgbClr val="000000"/>
              </a:solidFill>
              <a:prstDash val="solid"/>
              <a:headEnd type="oval" w="lg" len="lg"/>
              <a:tailEnd type="none" w="sm" len="sm"/>
            </a:ln>
          </p:spPr>
          <p:txBody>
            <a:bodyPr/>
            <a:lstStyle/>
            <a:p>
              <a:endParaRPr lang="en-US" sz="450"/>
            </a:p>
          </p:txBody>
        </p:sp>
        <p:sp>
          <p:nvSpPr>
            <p:cNvPr id="94" name="AutoShape 38">
              <a:extLst>
                <a:ext uri="{FF2B5EF4-FFF2-40B4-BE49-F238E27FC236}">
                  <a16:creationId xmlns:a16="http://schemas.microsoft.com/office/drawing/2014/main" id="{B00A4408-8918-2B27-71DD-FC4CF9D266AC}"/>
                </a:ext>
              </a:extLst>
            </p:cNvPr>
            <p:cNvSpPr/>
            <p:nvPr/>
          </p:nvSpPr>
          <p:spPr>
            <a:xfrm>
              <a:off x="0" y="3222527"/>
              <a:ext cx="987054" cy="0"/>
            </a:xfrm>
            <a:prstGeom prst="line">
              <a:avLst/>
            </a:prstGeom>
            <a:ln w="50800" cap="flat">
              <a:solidFill>
                <a:srgbClr val="000000"/>
              </a:solidFill>
              <a:prstDash val="solid"/>
              <a:headEnd type="oval" w="lg" len="lg"/>
              <a:tailEnd type="none" w="sm" len="sm"/>
            </a:ln>
          </p:spPr>
          <p:txBody>
            <a:bodyPr/>
            <a:lstStyle/>
            <a:p>
              <a:endParaRPr lang="en-US" sz="450"/>
            </a:p>
          </p:txBody>
        </p:sp>
        <p:sp>
          <p:nvSpPr>
            <p:cNvPr id="95" name="AutoShape 39">
              <a:extLst>
                <a:ext uri="{FF2B5EF4-FFF2-40B4-BE49-F238E27FC236}">
                  <a16:creationId xmlns:a16="http://schemas.microsoft.com/office/drawing/2014/main" id="{0DC7C1D9-0665-59C3-99C1-420F660AADB9}"/>
                </a:ext>
              </a:extLst>
            </p:cNvPr>
            <p:cNvSpPr/>
            <p:nvPr/>
          </p:nvSpPr>
          <p:spPr>
            <a:xfrm>
              <a:off x="0" y="1082708"/>
              <a:ext cx="987054" cy="0"/>
            </a:xfrm>
            <a:prstGeom prst="line">
              <a:avLst/>
            </a:prstGeom>
            <a:ln w="50800" cap="flat">
              <a:solidFill>
                <a:srgbClr val="000000"/>
              </a:solidFill>
              <a:prstDash val="solid"/>
              <a:headEnd type="oval" w="lg" len="lg"/>
              <a:tailEnd type="none" w="sm" len="sm"/>
            </a:ln>
          </p:spPr>
          <p:txBody>
            <a:bodyPr/>
            <a:lstStyle/>
            <a:p>
              <a:endParaRPr lang="en-US" sz="450"/>
            </a:p>
          </p:txBody>
        </p:sp>
      </p:grpSp>
      <p:grpSp>
        <p:nvGrpSpPr>
          <p:cNvPr id="96" name="Group 40">
            <a:extLst>
              <a:ext uri="{FF2B5EF4-FFF2-40B4-BE49-F238E27FC236}">
                <a16:creationId xmlns:a16="http://schemas.microsoft.com/office/drawing/2014/main" id="{D58E6028-109E-0D03-DEAE-0DD0F99255BC}"/>
              </a:ext>
            </a:extLst>
          </p:cNvPr>
          <p:cNvGrpSpPr/>
          <p:nvPr/>
        </p:nvGrpSpPr>
        <p:grpSpPr>
          <a:xfrm rot="-10800000">
            <a:off x="6585765" y="2126579"/>
            <a:ext cx="389195" cy="1227498"/>
            <a:chOff x="0" y="0"/>
            <a:chExt cx="1037854" cy="3273327"/>
          </a:xfrm>
        </p:grpSpPr>
        <p:sp>
          <p:nvSpPr>
            <p:cNvPr id="97" name="AutoShape 41">
              <a:extLst>
                <a:ext uri="{FF2B5EF4-FFF2-40B4-BE49-F238E27FC236}">
                  <a16:creationId xmlns:a16="http://schemas.microsoft.com/office/drawing/2014/main" id="{188B79E5-0C60-09F2-A124-F24342CCCE15}"/>
                </a:ext>
              </a:extLst>
            </p:cNvPr>
            <p:cNvSpPr/>
            <p:nvPr/>
          </p:nvSpPr>
          <p:spPr>
            <a:xfrm rot="5400000">
              <a:off x="-624210" y="1611263"/>
              <a:ext cx="3273327" cy="0"/>
            </a:xfrm>
            <a:prstGeom prst="line">
              <a:avLst/>
            </a:prstGeom>
            <a:ln w="50800" cap="flat">
              <a:solidFill>
                <a:srgbClr val="0C4160"/>
              </a:solidFill>
              <a:prstDash val="solid"/>
              <a:headEnd type="none" w="sm" len="sm"/>
              <a:tailEnd type="none" w="sm" len="sm"/>
            </a:ln>
          </p:spPr>
          <p:txBody>
            <a:bodyPr/>
            <a:lstStyle/>
            <a:p>
              <a:endParaRPr lang="en-US" sz="450"/>
            </a:p>
          </p:txBody>
        </p:sp>
        <p:sp>
          <p:nvSpPr>
            <p:cNvPr id="98" name="AutoShape 42">
              <a:extLst>
                <a:ext uri="{FF2B5EF4-FFF2-40B4-BE49-F238E27FC236}">
                  <a16:creationId xmlns:a16="http://schemas.microsoft.com/office/drawing/2014/main" id="{D7B06ED4-6F72-F4B6-5199-05D0CA196B64}"/>
                </a:ext>
              </a:extLst>
            </p:cNvPr>
            <p:cNvSpPr/>
            <p:nvPr/>
          </p:nvSpPr>
          <p:spPr>
            <a:xfrm>
              <a:off x="0" y="2139819"/>
              <a:ext cx="987054" cy="0"/>
            </a:xfrm>
            <a:prstGeom prst="line">
              <a:avLst/>
            </a:prstGeom>
            <a:ln w="50800" cap="flat">
              <a:solidFill>
                <a:srgbClr val="0C4160"/>
              </a:solidFill>
              <a:prstDash val="solid"/>
              <a:headEnd type="oval" w="lg" len="lg"/>
              <a:tailEnd type="none" w="sm" len="sm"/>
            </a:ln>
          </p:spPr>
          <p:txBody>
            <a:bodyPr/>
            <a:lstStyle/>
            <a:p>
              <a:endParaRPr lang="en-US" sz="450"/>
            </a:p>
          </p:txBody>
        </p:sp>
        <p:sp>
          <p:nvSpPr>
            <p:cNvPr id="99" name="AutoShape 43">
              <a:extLst>
                <a:ext uri="{FF2B5EF4-FFF2-40B4-BE49-F238E27FC236}">
                  <a16:creationId xmlns:a16="http://schemas.microsoft.com/office/drawing/2014/main" id="{CAA89B8D-6CDD-6047-313A-BF81B8685D8F}"/>
                </a:ext>
              </a:extLst>
            </p:cNvPr>
            <p:cNvSpPr/>
            <p:nvPr/>
          </p:nvSpPr>
          <p:spPr>
            <a:xfrm>
              <a:off x="0" y="0"/>
              <a:ext cx="987054" cy="0"/>
            </a:xfrm>
            <a:prstGeom prst="line">
              <a:avLst/>
            </a:prstGeom>
            <a:ln w="50800" cap="flat">
              <a:solidFill>
                <a:srgbClr val="0C4160"/>
              </a:solidFill>
              <a:prstDash val="solid"/>
              <a:headEnd type="oval" w="lg" len="lg"/>
              <a:tailEnd type="none" w="sm" len="sm"/>
            </a:ln>
          </p:spPr>
          <p:txBody>
            <a:bodyPr/>
            <a:lstStyle/>
            <a:p>
              <a:endParaRPr lang="en-US" sz="450"/>
            </a:p>
          </p:txBody>
        </p:sp>
        <p:sp>
          <p:nvSpPr>
            <p:cNvPr id="100" name="AutoShape 44">
              <a:extLst>
                <a:ext uri="{FF2B5EF4-FFF2-40B4-BE49-F238E27FC236}">
                  <a16:creationId xmlns:a16="http://schemas.microsoft.com/office/drawing/2014/main" id="{C299D553-21F7-BB9B-3EC3-863FEE34AE1B}"/>
                </a:ext>
              </a:extLst>
            </p:cNvPr>
            <p:cNvSpPr/>
            <p:nvPr/>
          </p:nvSpPr>
          <p:spPr>
            <a:xfrm>
              <a:off x="0" y="3222527"/>
              <a:ext cx="987054" cy="0"/>
            </a:xfrm>
            <a:prstGeom prst="line">
              <a:avLst/>
            </a:prstGeom>
            <a:ln w="50800" cap="flat">
              <a:solidFill>
                <a:srgbClr val="0C4160"/>
              </a:solidFill>
              <a:prstDash val="solid"/>
              <a:headEnd type="oval" w="lg" len="lg"/>
              <a:tailEnd type="none" w="sm" len="sm"/>
            </a:ln>
          </p:spPr>
          <p:txBody>
            <a:bodyPr/>
            <a:lstStyle/>
            <a:p>
              <a:endParaRPr lang="en-US" sz="450"/>
            </a:p>
          </p:txBody>
        </p:sp>
        <p:sp>
          <p:nvSpPr>
            <p:cNvPr id="101" name="AutoShape 45">
              <a:extLst>
                <a:ext uri="{FF2B5EF4-FFF2-40B4-BE49-F238E27FC236}">
                  <a16:creationId xmlns:a16="http://schemas.microsoft.com/office/drawing/2014/main" id="{0BD83154-9115-4F4A-2C98-A77961DB6A74}"/>
                </a:ext>
              </a:extLst>
            </p:cNvPr>
            <p:cNvSpPr/>
            <p:nvPr/>
          </p:nvSpPr>
          <p:spPr>
            <a:xfrm>
              <a:off x="0" y="1082708"/>
              <a:ext cx="987054" cy="0"/>
            </a:xfrm>
            <a:prstGeom prst="line">
              <a:avLst/>
            </a:prstGeom>
            <a:ln w="50800" cap="flat">
              <a:solidFill>
                <a:srgbClr val="0C4160"/>
              </a:solidFill>
              <a:prstDash val="solid"/>
              <a:headEnd type="oval" w="lg" len="lg"/>
              <a:tailEnd type="none" w="sm" len="sm"/>
            </a:ln>
          </p:spPr>
          <p:txBody>
            <a:bodyPr/>
            <a:lstStyle/>
            <a:p>
              <a:endParaRPr lang="en-US" sz="450"/>
            </a:p>
          </p:txBody>
        </p:sp>
      </p:grpSp>
      <p:grpSp>
        <p:nvGrpSpPr>
          <p:cNvPr id="77" name="Group 21">
            <a:extLst>
              <a:ext uri="{FF2B5EF4-FFF2-40B4-BE49-F238E27FC236}">
                <a16:creationId xmlns:a16="http://schemas.microsoft.com/office/drawing/2014/main" id="{59E856D4-8AE3-EBED-30D3-34CDE7305DB8}"/>
              </a:ext>
            </a:extLst>
          </p:cNvPr>
          <p:cNvGrpSpPr/>
          <p:nvPr/>
        </p:nvGrpSpPr>
        <p:grpSpPr>
          <a:xfrm>
            <a:off x="3697293" y="1962044"/>
            <a:ext cx="1561330" cy="1561330"/>
            <a:chOff x="0" y="0"/>
            <a:chExt cx="811242" cy="811242"/>
          </a:xfrm>
        </p:grpSpPr>
        <p:sp>
          <p:nvSpPr>
            <p:cNvPr id="78" name="Freeform 22">
              <a:extLst>
                <a:ext uri="{FF2B5EF4-FFF2-40B4-BE49-F238E27FC236}">
                  <a16:creationId xmlns:a16="http://schemas.microsoft.com/office/drawing/2014/main" id="{BBDB42C7-D29B-ECDC-B2D9-6A4B8027F74C}"/>
                </a:ext>
              </a:extLst>
            </p:cNvPr>
            <p:cNvSpPr/>
            <p:nvPr/>
          </p:nvSpPr>
          <p:spPr>
            <a:xfrm>
              <a:off x="0" y="0"/>
              <a:ext cx="811242" cy="811242"/>
            </a:xfrm>
            <a:custGeom>
              <a:avLst/>
              <a:gdLst/>
              <a:ahLst/>
              <a:cxnLst/>
              <a:rect l="l" t="t" r="r" b="b"/>
              <a:pathLst>
                <a:path w="811242" h="811242">
                  <a:moveTo>
                    <a:pt x="405621" y="0"/>
                  </a:moveTo>
                  <a:cubicBezTo>
                    <a:pt x="181603" y="0"/>
                    <a:pt x="0" y="181603"/>
                    <a:pt x="0" y="405621"/>
                  </a:cubicBezTo>
                  <a:cubicBezTo>
                    <a:pt x="0" y="629639"/>
                    <a:pt x="181603" y="811242"/>
                    <a:pt x="405621" y="811242"/>
                  </a:cubicBezTo>
                  <a:cubicBezTo>
                    <a:pt x="629639" y="811242"/>
                    <a:pt x="811242" y="629639"/>
                    <a:pt x="811242" y="405621"/>
                  </a:cubicBezTo>
                  <a:cubicBezTo>
                    <a:pt x="811242" y="181603"/>
                    <a:pt x="629639" y="0"/>
                    <a:pt x="405621" y="0"/>
                  </a:cubicBezTo>
                  <a:close/>
                </a:path>
              </a:pathLst>
            </a:custGeom>
            <a:solidFill>
              <a:srgbClr val="FFFFFF"/>
            </a:solidFill>
            <a:ln w="66675" cap="sq">
              <a:solidFill>
                <a:srgbClr val="68869A"/>
              </a:solidFill>
              <a:prstDash val="solid"/>
              <a:miter/>
            </a:ln>
          </p:spPr>
          <p:txBody>
            <a:bodyPr/>
            <a:lstStyle/>
            <a:p>
              <a:endParaRPr lang="en-US" sz="450"/>
            </a:p>
          </p:txBody>
        </p:sp>
        <p:sp>
          <p:nvSpPr>
            <p:cNvPr id="79" name="TextBox 23">
              <a:extLst>
                <a:ext uri="{FF2B5EF4-FFF2-40B4-BE49-F238E27FC236}">
                  <a16:creationId xmlns:a16="http://schemas.microsoft.com/office/drawing/2014/main" id="{BA0E2570-8D38-FB5F-273A-60F11789C157}"/>
                </a:ext>
              </a:extLst>
            </p:cNvPr>
            <p:cNvSpPr txBox="1"/>
            <p:nvPr/>
          </p:nvSpPr>
          <p:spPr>
            <a:xfrm>
              <a:off x="76054" y="47479"/>
              <a:ext cx="659134" cy="687709"/>
            </a:xfrm>
            <a:prstGeom prst="rect">
              <a:avLst/>
            </a:prstGeom>
          </p:spPr>
          <p:txBody>
            <a:bodyPr lIns="25400" tIns="25400" rIns="25400" bIns="25400" rtlCol="0" anchor="ctr"/>
            <a:lstStyle/>
            <a:p>
              <a:pPr algn="ctr">
                <a:lnSpc>
                  <a:spcPts val="1677"/>
                </a:lnSpc>
                <a:spcBef>
                  <a:spcPct val="0"/>
                </a:spcBef>
              </a:pPr>
              <a:endParaRPr sz="450"/>
            </a:p>
          </p:txBody>
        </p:sp>
      </p:grpSp>
      <p:sp>
        <p:nvSpPr>
          <p:cNvPr id="103" name="Freeform 16">
            <a:extLst>
              <a:ext uri="{FF2B5EF4-FFF2-40B4-BE49-F238E27FC236}">
                <a16:creationId xmlns:a16="http://schemas.microsoft.com/office/drawing/2014/main" id="{16595C66-4E37-52FC-BAA5-3F457EF1CCC1}"/>
              </a:ext>
            </a:extLst>
          </p:cNvPr>
          <p:cNvSpPr>
            <a:spLocks noChangeAspect="1"/>
          </p:cNvSpPr>
          <p:nvPr/>
        </p:nvSpPr>
        <p:spPr>
          <a:xfrm>
            <a:off x="3804349" y="2064052"/>
            <a:ext cx="1371600" cy="1371600"/>
          </a:xfrm>
          <a:custGeom>
            <a:avLst/>
            <a:gdLst/>
            <a:ahLst/>
            <a:cxnLst/>
            <a:rect l="l" t="t" r="r" b="b"/>
            <a:pathLst>
              <a:path w="3611307" h="3611307">
                <a:moveTo>
                  <a:pt x="0" y="0"/>
                </a:moveTo>
                <a:lnTo>
                  <a:pt x="3611306" y="0"/>
                </a:lnTo>
                <a:lnTo>
                  <a:pt x="3611306" y="3611307"/>
                </a:lnTo>
                <a:lnTo>
                  <a:pt x="0" y="361130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sz="450"/>
          </a:p>
        </p:txBody>
      </p:sp>
      <p:sp>
        <p:nvSpPr>
          <p:cNvPr id="2" name="TextBox 1">
            <a:extLst>
              <a:ext uri="{FF2B5EF4-FFF2-40B4-BE49-F238E27FC236}">
                <a16:creationId xmlns:a16="http://schemas.microsoft.com/office/drawing/2014/main" id="{0E29E4BA-2A31-A6BE-2BD8-A49374F73A83}"/>
              </a:ext>
            </a:extLst>
          </p:cNvPr>
          <p:cNvSpPr txBox="1"/>
          <p:nvPr/>
        </p:nvSpPr>
        <p:spPr>
          <a:xfrm>
            <a:off x="3037084" y="4706549"/>
            <a:ext cx="3048000" cy="261610"/>
          </a:xfrm>
          <a:prstGeom prst="rect">
            <a:avLst/>
          </a:prstGeom>
          <a:noFill/>
        </p:spPr>
        <p:txBody>
          <a:bodyPr wrap="square" rtlCol="0">
            <a:spAutoFit/>
          </a:bodyPr>
          <a:lstStyle/>
          <a:p>
            <a:pPr algn="ctr"/>
            <a:r>
              <a:rPr lang="en-US" sz="1050" dirty="0"/>
              <a:t>ADVISOR USE ONLY</a:t>
            </a:r>
          </a:p>
        </p:txBody>
      </p:sp>
    </p:spTree>
    <p:extLst>
      <p:ext uri="{BB962C8B-B14F-4D97-AF65-F5344CB8AC3E}">
        <p14:creationId xmlns:p14="http://schemas.microsoft.com/office/powerpoint/2010/main" val="1639679082"/>
      </p:ext>
    </p:extLst>
  </p:cSld>
  <p:clrMapOvr>
    <a:masterClrMapping/>
  </p:clrMapOvr>
  <p:transition spd="slow">
    <p:cove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5"/>
          <p:cNvSpPr txBox="1"/>
          <p:nvPr/>
        </p:nvSpPr>
        <p:spPr>
          <a:xfrm>
            <a:off x="503441" y="1000044"/>
            <a:ext cx="8204166" cy="1231106"/>
          </a:xfrm>
          <a:prstGeom prst="rect">
            <a:avLst/>
          </a:prstGeom>
        </p:spPr>
        <p:txBody>
          <a:bodyPr lIns="0" tIns="0" rIns="0" bIns="0" rtlCol="0" anchor="t">
            <a:spAutoFit/>
          </a:bodyPr>
          <a:lstStyle/>
          <a:p>
            <a:r>
              <a:rPr lang="en-US" sz="4000" dirty="0">
                <a:solidFill>
                  <a:srgbClr val="000000"/>
                </a:solidFill>
                <a:latin typeface="Lovelo"/>
              </a:rPr>
              <a:t>Questions &amp;</a:t>
            </a:r>
          </a:p>
          <a:p>
            <a:r>
              <a:rPr lang="en-US" sz="4000" dirty="0">
                <a:solidFill>
                  <a:srgbClr val="000000"/>
                </a:solidFill>
                <a:latin typeface="Lovelo"/>
              </a:rPr>
              <a:t>And answers</a:t>
            </a:r>
          </a:p>
        </p:txBody>
      </p:sp>
      <p:sp>
        <p:nvSpPr>
          <p:cNvPr id="3" name="Slide Number Placeholder 10">
            <a:extLst>
              <a:ext uri="{FF2B5EF4-FFF2-40B4-BE49-F238E27FC236}">
                <a16:creationId xmlns:a16="http://schemas.microsoft.com/office/drawing/2014/main" id="{C387E81A-1A5A-3C48-E82A-D84C9FA3A1DB}"/>
              </a:ext>
            </a:extLst>
          </p:cNvPr>
          <p:cNvSpPr txBox="1">
            <a:spLocks/>
          </p:cNvSpPr>
          <p:nvPr/>
        </p:nvSpPr>
        <p:spPr>
          <a:xfrm>
            <a:off x="8192885" y="4746073"/>
            <a:ext cx="436761" cy="182563"/>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F15528-21DE-4FAA-801E-634DDDAF4B2B}" type="slidenum">
              <a:rPr lang="en-US" sz="900" smtClean="0">
                <a:solidFill>
                  <a:schemeClr val="tx1"/>
                </a:solidFill>
                <a:latin typeface="Lato" panose="020F0502020204030203" pitchFamily="34" charset="0"/>
                <a:ea typeface="Lato" panose="020F0502020204030203" pitchFamily="34" charset="0"/>
                <a:cs typeface="Lato" panose="020F0502020204030203" pitchFamily="34" charset="0"/>
              </a:rPr>
              <a:pPr/>
              <a:t>32</a:t>
            </a:fld>
            <a:endParaRPr lang="en-US" sz="900" dirty="0">
              <a:solidFill>
                <a:schemeClr val="tx1"/>
              </a:solidFill>
              <a:latin typeface="Lato" panose="020F0502020204030203" pitchFamily="34" charset="0"/>
              <a:ea typeface="Lato" panose="020F0502020204030203" pitchFamily="34" charset="0"/>
              <a:cs typeface="Lato" panose="020F0502020204030203" pitchFamily="34" charset="0"/>
            </a:endParaRPr>
          </a:p>
        </p:txBody>
      </p:sp>
      <p:pic>
        <p:nvPicPr>
          <p:cNvPr id="4" name="Picture 3">
            <a:extLst>
              <a:ext uri="{FF2B5EF4-FFF2-40B4-BE49-F238E27FC236}">
                <a16:creationId xmlns:a16="http://schemas.microsoft.com/office/drawing/2014/main" id="{48B81518-04CA-73C0-0AE4-B91ED933EAC8}"/>
              </a:ext>
            </a:extLst>
          </p:cNvPr>
          <p:cNvPicPr>
            <a:picLocks/>
          </p:cNvPicPr>
          <p:nvPr/>
        </p:nvPicPr>
        <p:blipFill rotWithShape="1">
          <a:blip r:embed="rId2"/>
          <a:srcRect t="35381" b="7887"/>
          <a:stretch/>
        </p:blipFill>
        <p:spPr>
          <a:xfrm>
            <a:off x="4114800" y="2276856"/>
            <a:ext cx="3886200" cy="2286000"/>
          </a:xfrm>
          <a:prstGeom prst="rect">
            <a:avLst/>
          </a:prstGeom>
        </p:spPr>
      </p:pic>
      <p:sp>
        <p:nvSpPr>
          <p:cNvPr id="2" name="AutoShape 2"/>
          <p:cNvSpPr/>
          <p:nvPr/>
        </p:nvSpPr>
        <p:spPr>
          <a:xfrm>
            <a:off x="514355" y="2276638"/>
            <a:ext cx="8115292" cy="217"/>
          </a:xfrm>
          <a:prstGeom prst="line">
            <a:avLst/>
          </a:prstGeom>
          <a:ln w="9525" cap="flat">
            <a:solidFill>
              <a:srgbClr val="000000"/>
            </a:solidFill>
            <a:prstDash val="solid"/>
            <a:headEnd type="none" w="sm" len="sm"/>
            <a:tailEnd type="none" w="sm" len="sm"/>
          </a:ln>
        </p:spPr>
        <p:txBody>
          <a:bodyPr/>
          <a:lstStyle/>
          <a:p>
            <a:endParaRPr lang="en-US"/>
          </a:p>
        </p:txBody>
      </p:sp>
      <p:sp>
        <p:nvSpPr>
          <p:cNvPr id="6" name="TextBox 5">
            <a:extLst>
              <a:ext uri="{FF2B5EF4-FFF2-40B4-BE49-F238E27FC236}">
                <a16:creationId xmlns:a16="http://schemas.microsoft.com/office/drawing/2014/main" id="{AB585CA6-3F86-D9C0-DC11-ACF949A899BC}"/>
              </a:ext>
            </a:extLst>
          </p:cNvPr>
          <p:cNvSpPr txBox="1"/>
          <p:nvPr/>
        </p:nvSpPr>
        <p:spPr>
          <a:xfrm>
            <a:off x="3037084" y="4706549"/>
            <a:ext cx="3048000" cy="261610"/>
          </a:xfrm>
          <a:prstGeom prst="rect">
            <a:avLst/>
          </a:prstGeom>
          <a:noFill/>
        </p:spPr>
        <p:txBody>
          <a:bodyPr wrap="square" rtlCol="0">
            <a:spAutoFit/>
          </a:bodyPr>
          <a:lstStyle/>
          <a:p>
            <a:pPr algn="ctr"/>
            <a:r>
              <a:rPr lang="en-US" sz="1050" dirty="0"/>
              <a:t>ADVISOR USE ONLY</a:t>
            </a:r>
          </a:p>
        </p:txBody>
      </p:sp>
    </p:spTree>
    <p:extLst>
      <p:ext uri="{BB962C8B-B14F-4D97-AF65-F5344CB8AC3E}">
        <p14:creationId xmlns:p14="http://schemas.microsoft.com/office/powerpoint/2010/main" val="181183545"/>
      </p:ext>
    </p:extLst>
  </p:cSld>
  <p:clrMapOvr>
    <a:masterClrMapping/>
  </p:clrMapOvr>
  <p:transition spd="slow">
    <p:cove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5252777" y="-66675"/>
            <a:ext cx="4004037" cy="4695825"/>
            <a:chOff x="0" y="0"/>
            <a:chExt cx="1470846" cy="1724968"/>
          </a:xfrm>
        </p:grpSpPr>
        <p:sp>
          <p:nvSpPr>
            <p:cNvPr id="3" name="Freeform 3"/>
            <p:cNvSpPr/>
            <p:nvPr/>
          </p:nvSpPr>
          <p:spPr>
            <a:xfrm>
              <a:off x="0" y="0"/>
              <a:ext cx="1470846" cy="1724968"/>
            </a:xfrm>
            <a:custGeom>
              <a:avLst/>
              <a:gdLst/>
              <a:ahLst/>
              <a:cxnLst/>
              <a:rect l="l" t="t" r="r" b="b"/>
              <a:pathLst>
                <a:path w="1470846" h="1724968">
                  <a:moveTo>
                    <a:pt x="0" y="0"/>
                  </a:moveTo>
                  <a:lnTo>
                    <a:pt x="1470846" y="0"/>
                  </a:lnTo>
                  <a:lnTo>
                    <a:pt x="1470846" y="1724968"/>
                  </a:lnTo>
                  <a:lnTo>
                    <a:pt x="0" y="1724968"/>
                  </a:lnTo>
                  <a:close/>
                </a:path>
              </a:pathLst>
            </a:custGeom>
            <a:solidFill>
              <a:srgbClr val="F9F9F9"/>
            </a:solidFill>
          </p:spPr>
          <p:txBody>
            <a:bodyPr/>
            <a:lstStyle/>
            <a:p>
              <a:endParaRPr lang="en-US" sz="450"/>
            </a:p>
          </p:txBody>
        </p:sp>
      </p:grpSp>
      <p:grpSp>
        <p:nvGrpSpPr>
          <p:cNvPr id="5" name="Group 5"/>
          <p:cNvGrpSpPr/>
          <p:nvPr/>
        </p:nvGrpSpPr>
        <p:grpSpPr>
          <a:xfrm>
            <a:off x="514350" y="510778"/>
            <a:ext cx="2617506" cy="853863"/>
            <a:chOff x="0" y="-9525"/>
            <a:chExt cx="6980017" cy="2276966"/>
          </a:xfrm>
        </p:grpSpPr>
        <p:sp>
          <p:nvSpPr>
            <p:cNvPr id="6" name="TextBox 6"/>
            <p:cNvSpPr txBox="1"/>
            <p:nvPr/>
          </p:nvSpPr>
          <p:spPr>
            <a:xfrm>
              <a:off x="0" y="-9525"/>
              <a:ext cx="6980017" cy="1333698"/>
            </a:xfrm>
            <a:prstGeom prst="rect">
              <a:avLst/>
            </a:prstGeom>
          </p:spPr>
          <p:txBody>
            <a:bodyPr lIns="0" tIns="0" rIns="0" bIns="0" rtlCol="0" anchor="t">
              <a:spAutoFit/>
            </a:bodyPr>
            <a:lstStyle/>
            <a:p>
              <a:pPr>
                <a:lnSpc>
                  <a:spcPts val="3900"/>
                </a:lnSpc>
              </a:pPr>
              <a:r>
                <a:rPr lang="en-US" sz="3250" dirty="0">
                  <a:latin typeface="Lovelo"/>
                </a:rPr>
                <a:t>Learn More</a:t>
              </a:r>
            </a:p>
          </p:txBody>
        </p:sp>
        <p:sp>
          <p:nvSpPr>
            <p:cNvPr id="7" name="TextBox 7"/>
            <p:cNvSpPr txBox="1"/>
            <p:nvPr/>
          </p:nvSpPr>
          <p:spPr>
            <a:xfrm>
              <a:off x="0" y="1652399"/>
              <a:ext cx="6980017" cy="615042"/>
            </a:xfrm>
            <a:prstGeom prst="rect">
              <a:avLst/>
            </a:prstGeom>
          </p:spPr>
          <p:txBody>
            <a:bodyPr lIns="0" tIns="0" rIns="0" bIns="0" rtlCol="0" anchor="t">
              <a:spAutoFit/>
            </a:bodyPr>
            <a:lstStyle/>
            <a:p>
              <a:pPr>
                <a:lnSpc>
                  <a:spcPts val="2100"/>
                </a:lnSpc>
              </a:pPr>
              <a:r>
                <a:rPr lang="en-US" sz="1050" dirty="0">
                  <a:latin typeface="Lato" panose="020F0502020204030203" pitchFamily="34" charset="0"/>
                  <a:ea typeface="Lato" panose="020F0502020204030203" pitchFamily="34" charset="0"/>
                  <a:cs typeface="Lato" panose="020F0502020204030203" pitchFamily="34" charset="0"/>
                </a:rPr>
                <a:t>Elevate Your Business with Modelist</a:t>
              </a:r>
            </a:p>
          </p:txBody>
        </p:sp>
      </p:grpSp>
      <p:grpSp>
        <p:nvGrpSpPr>
          <p:cNvPr id="8" name="Group 8"/>
          <p:cNvGrpSpPr/>
          <p:nvPr/>
        </p:nvGrpSpPr>
        <p:grpSpPr>
          <a:xfrm>
            <a:off x="5669111" y="469583"/>
            <a:ext cx="2960540" cy="1024044"/>
            <a:chOff x="0" y="-114300"/>
            <a:chExt cx="7894772" cy="2730781"/>
          </a:xfrm>
        </p:grpSpPr>
        <p:sp>
          <p:nvSpPr>
            <p:cNvPr id="9" name="TextBox 9"/>
            <p:cNvSpPr txBox="1"/>
            <p:nvPr/>
          </p:nvSpPr>
          <p:spPr>
            <a:xfrm>
              <a:off x="0" y="565150"/>
              <a:ext cx="7894772" cy="2051331"/>
            </a:xfrm>
            <a:prstGeom prst="rect">
              <a:avLst/>
            </a:prstGeom>
          </p:spPr>
          <p:txBody>
            <a:bodyPr lIns="0" tIns="0" rIns="0" bIns="0" rtlCol="0" anchor="t">
              <a:spAutoFit/>
            </a:bodyPr>
            <a:lstStyle/>
            <a:p>
              <a:pPr>
                <a:lnSpc>
                  <a:spcPts val="2100"/>
                </a:lnSpc>
              </a:pPr>
              <a:r>
                <a:rPr lang="en-US" sz="1050" dirty="0">
                  <a:latin typeface="Lato" panose="020F0502020204030203" pitchFamily="34" charset="0"/>
                  <a:ea typeface="Lato" panose="020F0502020204030203" pitchFamily="34" charset="0"/>
                  <a:cs typeface="Lato" panose="020F0502020204030203" pitchFamily="34" charset="0"/>
                </a:rPr>
                <a:t>Modelist empowers you with tailored investment models, evidence-based strategies, and comprehensive support.</a:t>
              </a:r>
            </a:p>
          </p:txBody>
        </p:sp>
        <p:sp>
          <p:nvSpPr>
            <p:cNvPr id="10" name="TextBox 10"/>
            <p:cNvSpPr txBox="1"/>
            <p:nvPr/>
          </p:nvSpPr>
          <p:spPr>
            <a:xfrm>
              <a:off x="0" y="-114300"/>
              <a:ext cx="7894772" cy="600335"/>
            </a:xfrm>
            <a:prstGeom prst="rect">
              <a:avLst/>
            </a:prstGeom>
          </p:spPr>
          <p:txBody>
            <a:bodyPr lIns="0" tIns="0" rIns="0" bIns="0" rtlCol="0" anchor="t">
              <a:spAutoFit/>
            </a:bodyPr>
            <a:lstStyle/>
            <a:p>
              <a:pPr>
                <a:lnSpc>
                  <a:spcPts val="2040"/>
                </a:lnSpc>
              </a:pPr>
              <a:r>
                <a:rPr lang="en-US" sz="1200" u="sng" dirty="0">
                  <a:latin typeface="Lato" panose="020F0502020204030203" pitchFamily="34" charset="0"/>
                  <a:ea typeface="Lato" panose="020F0502020204030203" pitchFamily="34" charset="0"/>
                  <a:cs typeface="Lato" panose="020F0502020204030203" pitchFamily="34" charset="0"/>
                </a:rPr>
                <a:t>Unlock Opportunities</a:t>
              </a:r>
            </a:p>
          </p:txBody>
        </p:sp>
      </p:grpSp>
      <p:grpSp>
        <p:nvGrpSpPr>
          <p:cNvPr id="11" name="Group 11"/>
          <p:cNvGrpSpPr/>
          <p:nvPr/>
        </p:nvGrpSpPr>
        <p:grpSpPr>
          <a:xfrm>
            <a:off x="5669111" y="1798368"/>
            <a:ext cx="2960540" cy="1024044"/>
            <a:chOff x="0" y="-114300"/>
            <a:chExt cx="7894772" cy="2730781"/>
          </a:xfrm>
        </p:grpSpPr>
        <p:sp>
          <p:nvSpPr>
            <p:cNvPr id="12" name="TextBox 12"/>
            <p:cNvSpPr txBox="1"/>
            <p:nvPr/>
          </p:nvSpPr>
          <p:spPr>
            <a:xfrm>
              <a:off x="0" y="565150"/>
              <a:ext cx="7894772" cy="2051331"/>
            </a:xfrm>
            <a:prstGeom prst="rect">
              <a:avLst/>
            </a:prstGeom>
          </p:spPr>
          <p:txBody>
            <a:bodyPr lIns="0" tIns="0" rIns="0" bIns="0" rtlCol="0" anchor="t">
              <a:spAutoFit/>
            </a:bodyPr>
            <a:lstStyle/>
            <a:p>
              <a:pPr>
                <a:lnSpc>
                  <a:spcPts val="2100"/>
                </a:lnSpc>
              </a:pPr>
              <a:r>
                <a:rPr lang="en-US" sz="1050" dirty="0">
                  <a:latin typeface="Lato" panose="020F0502020204030203" pitchFamily="34" charset="0"/>
                  <a:ea typeface="Lato" panose="020F0502020204030203" pitchFamily="34" charset="0"/>
                  <a:cs typeface="Lato" panose="020F0502020204030203" pitchFamily="34" charset="0"/>
                </a:rPr>
                <a:t>Dive deeper into the advantages that Modelist offers and discover how it can transform your advisory approach.</a:t>
              </a:r>
            </a:p>
          </p:txBody>
        </p:sp>
        <p:sp>
          <p:nvSpPr>
            <p:cNvPr id="13" name="TextBox 13"/>
            <p:cNvSpPr txBox="1"/>
            <p:nvPr/>
          </p:nvSpPr>
          <p:spPr>
            <a:xfrm>
              <a:off x="0" y="-114300"/>
              <a:ext cx="7894772" cy="600335"/>
            </a:xfrm>
            <a:prstGeom prst="rect">
              <a:avLst/>
            </a:prstGeom>
          </p:spPr>
          <p:txBody>
            <a:bodyPr lIns="0" tIns="0" rIns="0" bIns="0" rtlCol="0" anchor="t">
              <a:spAutoFit/>
            </a:bodyPr>
            <a:lstStyle/>
            <a:p>
              <a:pPr>
                <a:lnSpc>
                  <a:spcPts val="2040"/>
                </a:lnSpc>
              </a:pPr>
              <a:r>
                <a:rPr lang="en-US" sz="1200" u="sng" dirty="0">
                  <a:latin typeface="Lato" panose="020F0502020204030203" pitchFamily="34" charset="0"/>
                  <a:ea typeface="Lato" panose="020F0502020204030203" pitchFamily="34" charset="0"/>
                  <a:cs typeface="Lato" panose="020F0502020204030203" pitchFamily="34" charset="0"/>
                </a:rPr>
                <a:t>Explore Further</a:t>
              </a:r>
            </a:p>
          </p:txBody>
        </p:sp>
      </p:grpSp>
      <p:grpSp>
        <p:nvGrpSpPr>
          <p:cNvPr id="14" name="Group 14"/>
          <p:cNvGrpSpPr/>
          <p:nvPr/>
        </p:nvGrpSpPr>
        <p:grpSpPr>
          <a:xfrm>
            <a:off x="5669111" y="3127153"/>
            <a:ext cx="2960540" cy="1024044"/>
            <a:chOff x="0" y="-114300"/>
            <a:chExt cx="7894772" cy="2730781"/>
          </a:xfrm>
        </p:grpSpPr>
        <p:sp>
          <p:nvSpPr>
            <p:cNvPr id="15" name="TextBox 15"/>
            <p:cNvSpPr txBox="1"/>
            <p:nvPr/>
          </p:nvSpPr>
          <p:spPr>
            <a:xfrm>
              <a:off x="0" y="565150"/>
              <a:ext cx="7894772" cy="2051331"/>
            </a:xfrm>
            <a:prstGeom prst="rect">
              <a:avLst/>
            </a:prstGeom>
          </p:spPr>
          <p:txBody>
            <a:bodyPr lIns="0" tIns="0" rIns="0" bIns="0" rtlCol="0" anchor="t">
              <a:spAutoFit/>
            </a:bodyPr>
            <a:lstStyle/>
            <a:p>
              <a:pPr>
                <a:lnSpc>
                  <a:spcPts val="2100"/>
                </a:lnSpc>
              </a:pPr>
              <a:r>
                <a:rPr lang="en-US" sz="1050">
                  <a:latin typeface="Lato" panose="020F0502020204030203" pitchFamily="34" charset="0"/>
                  <a:ea typeface="Lato" panose="020F0502020204030203" pitchFamily="34" charset="0"/>
                  <a:cs typeface="Lato" panose="020F0502020204030203" pitchFamily="34" charset="0"/>
                </a:rPr>
                <a:t>Elevate your advisory business by partnering with Modelist. Join us today and experience the difference for yourself.</a:t>
              </a:r>
            </a:p>
          </p:txBody>
        </p:sp>
        <p:sp>
          <p:nvSpPr>
            <p:cNvPr id="16" name="TextBox 16"/>
            <p:cNvSpPr txBox="1"/>
            <p:nvPr/>
          </p:nvSpPr>
          <p:spPr>
            <a:xfrm>
              <a:off x="0" y="-114300"/>
              <a:ext cx="7894772" cy="600335"/>
            </a:xfrm>
            <a:prstGeom prst="rect">
              <a:avLst/>
            </a:prstGeom>
          </p:spPr>
          <p:txBody>
            <a:bodyPr lIns="0" tIns="0" rIns="0" bIns="0" rtlCol="0" anchor="t">
              <a:spAutoFit/>
            </a:bodyPr>
            <a:lstStyle/>
            <a:p>
              <a:pPr>
                <a:lnSpc>
                  <a:spcPts val="2040"/>
                </a:lnSpc>
              </a:pPr>
              <a:r>
                <a:rPr lang="en-US" sz="1200" u="sng" dirty="0">
                  <a:latin typeface="Lato" panose="020F0502020204030203" pitchFamily="34" charset="0"/>
                  <a:ea typeface="Lato" panose="020F0502020204030203" pitchFamily="34" charset="0"/>
                  <a:cs typeface="Lato" panose="020F0502020204030203" pitchFamily="34" charset="0"/>
                </a:rPr>
                <a:t>Take Action</a:t>
              </a:r>
            </a:p>
          </p:txBody>
        </p:sp>
      </p:grpSp>
      <p:grpSp>
        <p:nvGrpSpPr>
          <p:cNvPr id="18" name="Group 18"/>
          <p:cNvGrpSpPr/>
          <p:nvPr/>
        </p:nvGrpSpPr>
        <p:grpSpPr>
          <a:xfrm>
            <a:off x="514350" y="3274989"/>
            <a:ext cx="2521730" cy="1041959"/>
            <a:chOff x="0" y="-57149"/>
            <a:chExt cx="6724612" cy="2778558"/>
          </a:xfrm>
        </p:grpSpPr>
        <p:sp>
          <p:nvSpPr>
            <p:cNvPr id="19" name="TextBox 19"/>
            <p:cNvSpPr txBox="1"/>
            <p:nvPr/>
          </p:nvSpPr>
          <p:spPr>
            <a:xfrm>
              <a:off x="0" y="-57149"/>
              <a:ext cx="6724612" cy="588027"/>
            </a:xfrm>
            <a:prstGeom prst="rect">
              <a:avLst/>
            </a:prstGeom>
          </p:spPr>
          <p:txBody>
            <a:bodyPr lIns="0" tIns="0" rIns="0" bIns="0" rtlCol="0" anchor="t">
              <a:spAutoFit/>
            </a:bodyPr>
            <a:lstStyle/>
            <a:p>
              <a:pPr>
                <a:lnSpc>
                  <a:spcPts val="1935"/>
                </a:lnSpc>
                <a:spcBef>
                  <a:spcPct val="0"/>
                </a:spcBef>
              </a:pPr>
              <a:r>
                <a:rPr lang="en-US" sz="1382" dirty="0">
                  <a:latin typeface="Lato" panose="020F0502020204030203" pitchFamily="34" charset="0"/>
                  <a:ea typeface="Lato" panose="020F0502020204030203" pitchFamily="34" charset="0"/>
                  <a:cs typeface="Lato" panose="020F0502020204030203" pitchFamily="34" charset="0"/>
                </a:rPr>
                <a:t>612-887-9897</a:t>
              </a:r>
            </a:p>
          </p:txBody>
        </p:sp>
        <p:sp>
          <p:nvSpPr>
            <p:cNvPr id="20" name="TextBox 20"/>
            <p:cNvSpPr txBox="1"/>
            <p:nvPr/>
          </p:nvSpPr>
          <p:spPr>
            <a:xfrm>
              <a:off x="0" y="1038115"/>
              <a:ext cx="6724612" cy="588027"/>
            </a:xfrm>
            <a:prstGeom prst="rect">
              <a:avLst/>
            </a:prstGeom>
          </p:spPr>
          <p:txBody>
            <a:bodyPr lIns="0" tIns="0" rIns="0" bIns="0" rtlCol="0" anchor="t">
              <a:spAutoFit/>
            </a:bodyPr>
            <a:lstStyle/>
            <a:p>
              <a:pPr>
                <a:lnSpc>
                  <a:spcPts val="1935"/>
                </a:lnSpc>
                <a:spcBef>
                  <a:spcPct val="0"/>
                </a:spcBef>
              </a:pPr>
              <a:r>
                <a:rPr lang="en-US" sz="1382">
                  <a:latin typeface="Lato" panose="020F0502020204030203" pitchFamily="34" charset="0"/>
                  <a:ea typeface="Lato" panose="020F0502020204030203" pitchFamily="34" charset="0"/>
                  <a:cs typeface="Lato" panose="020F0502020204030203" pitchFamily="34" charset="0"/>
                </a:rPr>
                <a:t>hello@modelist.me</a:t>
              </a:r>
            </a:p>
          </p:txBody>
        </p:sp>
        <p:sp>
          <p:nvSpPr>
            <p:cNvPr id="21" name="TextBox 21"/>
            <p:cNvSpPr txBox="1"/>
            <p:nvPr/>
          </p:nvSpPr>
          <p:spPr>
            <a:xfrm>
              <a:off x="0" y="2133382"/>
              <a:ext cx="6724612" cy="588027"/>
            </a:xfrm>
            <a:prstGeom prst="rect">
              <a:avLst/>
            </a:prstGeom>
          </p:spPr>
          <p:txBody>
            <a:bodyPr lIns="0" tIns="0" rIns="0" bIns="0" rtlCol="0" anchor="t">
              <a:spAutoFit/>
            </a:bodyPr>
            <a:lstStyle/>
            <a:p>
              <a:pPr>
                <a:lnSpc>
                  <a:spcPts val="1935"/>
                </a:lnSpc>
                <a:spcBef>
                  <a:spcPct val="0"/>
                </a:spcBef>
              </a:pPr>
              <a:r>
                <a:rPr lang="en-US" sz="1382">
                  <a:latin typeface="Lato" panose="020F0502020204030203" pitchFamily="34" charset="0"/>
                  <a:ea typeface="Lato" panose="020F0502020204030203" pitchFamily="34" charset="0"/>
                  <a:cs typeface="Lato" panose="020F0502020204030203" pitchFamily="34" charset="0"/>
                </a:rPr>
                <a:t>www.modelist.me</a:t>
              </a:r>
            </a:p>
          </p:txBody>
        </p:sp>
      </p:grpSp>
      <p:sp>
        <p:nvSpPr>
          <p:cNvPr id="17" name="Slide Number Placeholder 10">
            <a:extLst>
              <a:ext uri="{FF2B5EF4-FFF2-40B4-BE49-F238E27FC236}">
                <a16:creationId xmlns:a16="http://schemas.microsoft.com/office/drawing/2014/main" id="{7B1E516F-A74D-C6D1-EAFC-B96CE2EFE717}"/>
              </a:ext>
            </a:extLst>
          </p:cNvPr>
          <p:cNvSpPr>
            <a:spLocks noGrp="1"/>
          </p:cNvSpPr>
          <p:nvPr>
            <p:ph type="sldNum" sz="quarter" idx="12"/>
          </p:nvPr>
        </p:nvSpPr>
        <p:spPr>
          <a:xfrm>
            <a:off x="8192885" y="4746073"/>
            <a:ext cx="436761" cy="182563"/>
          </a:xfrm>
        </p:spPr>
        <p:txBody>
          <a:bodyPr/>
          <a:lstStyle/>
          <a:p>
            <a:fld id="{B6F15528-21DE-4FAA-801E-634DDDAF4B2B}" type="slidenum">
              <a:rPr lang="en-US" sz="900">
                <a:solidFill>
                  <a:schemeClr val="tx1"/>
                </a:solidFill>
                <a:latin typeface="Lato" panose="020F0502020204030203" pitchFamily="34" charset="0"/>
                <a:ea typeface="Lato" panose="020F0502020204030203" pitchFamily="34" charset="0"/>
                <a:cs typeface="Lato" panose="020F0502020204030203" pitchFamily="34" charset="0"/>
              </a:rPr>
              <a:pPr/>
              <a:t>33</a:t>
            </a:fld>
            <a:endParaRPr lang="en-US" sz="900" dirty="0">
              <a:solidFill>
                <a:schemeClr val="tx1"/>
              </a:solidFill>
              <a:latin typeface="Lato" panose="020F0502020204030203" pitchFamily="34" charset="0"/>
              <a:ea typeface="Lato" panose="020F0502020204030203" pitchFamily="34" charset="0"/>
              <a:cs typeface="Lato" panose="020F0502020204030203" pitchFamily="34" charset="0"/>
            </a:endParaRPr>
          </a:p>
        </p:txBody>
      </p:sp>
      <p:pic>
        <p:nvPicPr>
          <p:cNvPr id="5122" name="Picture 2" descr="create a black and white image in the style of the wall street journal of a the back of a man walking through an opening in a brick wall with light shining through">
            <a:extLst>
              <a:ext uri="{FF2B5EF4-FFF2-40B4-BE49-F238E27FC236}">
                <a16:creationId xmlns:a16="http://schemas.microsoft.com/office/drawing/2014/main" id="{0FBCC0DB-EE63-D3C0-FF4B-9852368FDFE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8432" r="30072"/>
          <a:stretch/>
        </p:blipFill>
        <p:spPr bwMode="auto">
          <a:xfrm>
            <a:off x="3301893" y="1"/>
            <a:ext cx="1950884" cy="462915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5E908DFC-5A8B-506B-CB77-0C1D43B93631}"/>
              </a:ext>
            </a:extLst>
          </p:cNvPr>
          <p:cNvSpPr txBox="1"/>
          <p:nvPr/>
        </p:nvSpPr>
        <p:spPr>
          <a:xfrm>
            <a:off x="3037084" y="4706549"/>
            <a:ext cx="3048000" cy="261610"/>
          </a:xfrm>
          <a:prstGeom prst="rect">
            <a:avLst/>
          </a:prstGeom>
          <a:noFill/>
        </p:spPr>
        <p:txBody>
          <a:bodyPr wrap="square" rtlCol="0">
            <a:spAutoFit/>
          </a:bodyPr>
          <a:lstStyle/>
          <a:p>
            <a:pPr algn="ctr"/>
            <a:r>
              <a:rPr lang="en-US" sz="1050" dirty="0"/>
              <a:t>ADVISOR USE ONLY</a:t>
            </a:r>
          </a:p>
        </p:txBody>
      </p:sp>
    </p:spTree>
  </p:cSld>
  <p:clrMapOvr>
    <a:masterClrMapping/>
  </p:clrMapOvr>
  <p:transition spd="slow">
    <p:cove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B62C5AA-2183-92AC-FE26-42555F106426}"/>
              </a:ext>
            </a:extLst>
          </p:cNvPr>
          <p:cNvSpPr txBox="1"/>
          <p:nvPr/>
        </p:nvSpPr>
        <p:spPr>
          <a:xfrm>
            <a:off x="503436" y="895350"/>
            <a:ext cx="8115300" cy="415498"/>
          </a:xfrm>
          <a:prstGeom prst="rect">
            <a:avLst/>
          </a:prstGeom>
          <a:noFill/>
        </p:spPr>
        <p:txBody>
          <a:bodyPr wrap="square" rtlCol="0">
            <a:spAutoFit/>
          </a:bodyPr>
          <a:lstStyle/>
          <a:p>
            <a:pPr algn="just"/>
            <a:r>
              <a:rPr lang="en-US" sz="700" dirty="0">
                <a:latin typeface="Lato" panose="020F0502020204030203" pitchFamily="34" charset="0"/>
                <a:ea typeface="Lato" panose="020F0502020204030203" pitchFamily="34" charset="0"/>
                <a:cs typeface="Lato" panose="020F0502020204030203" pitchFamily="34" charset="0"/>
              </a:rPr>
              <a:t>Modelist Inc. is a registered investment adviser. Information presented is for educational purposes only and does not intend to make an offer or solicitation for the sale or purchase of any specific securities, investments, or investment strategies.  Investments involve risk and, unless otherwise stated, are not guaranteed.  Be sure to first consult with a qualified financial adviser and/or tax professional before implementing any strategy discussed herein. Past performance is not indicative of future performance.</a:t>
            </a:r>
          </a:p>
        </p:txBody>
      </p:sp>
      <p:sp>
        <p:nvSpPr>
          <p:cNvPr id="3" name="Slide Number Placeholder 2">
            <a:extLst>
              <a:ext uri="{FF2B5EF4-FFF2-40B4-BE49-F238E27FC236}">
                <a16:creationId xmlns:a16="http://schemas.microsoft.com/office/drawing/2014/main" id="{F42F61E5-07F2-7D6F-D93A-D0ADC90D9F67}"/>
              </a:ext>
            </a:extLst>
          </p:cNvPr>
          <p:cNvSpPr>
            <a:spLocks noGrp="1"/>
          </p:cNvSpPr>
          <p:nvPr>
            <p:ph type="sldNum" sz="quarter" idx="12"/>
          </p:nvPr>
        </p:nvSpPr>
        <p:spPr/>
        <p:txBody>
          <a:bodyPr/>
          <a:lstStyle/>
          <a:p>
            <a:fld id="{B6F15528-21DE-4FAA-801E-634DDDAF4B2B}" type="slidenum">
              <a:rPr lang="en-US" smtClean="0"/>
              <a:pPr/>
              <a:t>34</a:t>
            </a:fld>
            <a:endParaRPr lang="en-US"/>
          </a:p>
        </p:txBody>
      </p:sp>
      <p:sp>
        <p:nvSpPr>
          <p:cNvPr id="4" name="TextBox 3">
            <a:extLst>
              <a:ext uri="{FF2B5EF4-FFF2-40B4-BE49-F238E27FC236}">
                <a16:creationId xmlns:a16="http://schemas.microsoft.com/office/drawing/2014/main" id="{771EEB0B-DEEA-3100-5B11-71E3D3E1FBA6}"/>
              </a:ext>
            </a:extLst>
          </p:cNvPr>
          <p:cNvSpPr txBox="1"/>
          <p:nvPr/>
        </p:nvSpPr>
        <p:spPr>
          <a:xfrm>
            <a:off x="503436" y="471488"/>
            <a:ext cx="8115300" cy="317459"/>
          </a:xfrm>
          <a:prstGeom prst="rect">
            <a:avLst/>
          </a:prstGeom>
        </p:spPr>
        <p:txBody>
          <a:bodyPr lIns="0" tIns="0" rIns="0" bIns="0" rtlCol="0" anchor="t">
            <a:spAutoFit/>
          </a:bodyPr>
          <a:lstStyle/>
          <a:p>
            <a:pPr>
              <a:lnSpc>
                <a:spcPts val="2600"/>
              </a:lnSpc>
              <a:spcBef>
                <a:spcPct val="0"/>
              </a:spcBef>
            </a:pPr>
            <a:r>
              <a:rPr lang="en-US" sz="1857" dirty="0">
                <a:solidFill>
                  <a:srgbClr val="000000"/>
                </a:solidFill>
                <a:latin typeface="Lovelo" panose="020B0604020202020204" charset="0"/>
              </a:rPr>
              <a:t>Disclosures</a:t>
            </a:r>
          </a:p>
        </p:txBody>
      </p:sp>
    </p:spTree>
    <p:extLst>
      <p:ext uri="{BB962C8B-B14F-4D97-AF65-F5344CB8AC3E}">
        <p14:creationId xmlns:p14="http://schemas.microsoft.com/office/powerpoint/2010/main" val="390063933"/>
      </p:ext>
    </p:extLst>
  </p:cSld>
  <p:clrMapOvr>
    <a:masterClrMapping/>
  </p:clrMapOvr>
  <p:transition spd="slow">
    <p:cove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4">
            <a:extLst>
              <a:ext uri="{FF2B5EF4-FFF2-40B4-BE49-F238E27FC236}">
                <a16:creationId xmlns:a16="http://schemas.microsoft.com/office/drawing/2014/main" id="{514132BD-B8CE-ACA7-71A2-55E1F02C7CB2}"/>
              </a:ext>
            </a:extLst>
          </p:cNvPr>
          <p:cNvGrpSpPr/>
          <p:nvPr/>
        </p:nvGrpSpPr>
        <p:grpSpPr>
          <a:xfrm>
            <a:off x="516122" y="922861"/>
            <a:ext cx="1499267" cy="1344089"/>
            <a:chOff x="0" y="0"/>
            <a:chExt cx="1379207" cy="1236456"/>
          </a:xfrm>
        </p:grpSpPr>
        <p:sp>
          <p:nvSpPr>
            <p:cNvPr id="13" name="Freeform 15">
              <a:extLst>
                <a:ext uri="{FF2B5EF4-FFF2-40B4-BE49-F238E27FC236}">
                  <a16:creationId xmlns:a16="http://schemas.microsoft.com/office/drawing/2014/main" id="{C72B199C-B601-91F2-C03F-DB0D15282F53}"/>
                </a:ext>
              </a:extLst>
            </p:cNvPr>
            <p:cNvSpPr/>
            <p:nvPr/>
          </p:nvSpPr>
          <p:spPr>
            <a:xfrm>
              <a:off x="0" y="0"/>
              <a:ext cx="1379207" cy="1236456"/>
            </a:xfrm>
            <a:custGeom>
              <a:avLst/>
              <a:gdLst/>
              <a:ahLst/>
              <a:cxnLst/>
              <a:rect l="l" t="t" r="r" b="b"/>
              <a:pathLst>
                <a:path w="1379207" h="1236456">
                  <a:moveTo>
                    <a:pt x="0" y="0"/>
                  </a:moveTo>
                  <a:lnTo>
                    <a:pt x="1379207" y="0"/>
                  </a:lnTo>
                  <a:lnTo>
                    <a:pt x="1379207" y="1236456"/>
                  </a:lnTo>
                  <a:lnTo>
                    <a:pt x="0" y="1236456"/>
                  </a:lnTo>
                  <a:close/>
                </a:path>
              </a:pathLst>
            </a:custGeom>
            <a:solidFill>
              <a:srgbClr val="000000">
                <a:alpha val="0"/>
              </a:srgbClr>
            </a:solidFill>
            <a:ln w="9525" cap="sq">
              <a:solidFill>
                <a:srgbClr val="2B2C30"/>
              </a:solidFill>
              <a:prstDash val="solid"/>
              <a:miter/>
            </a:ln>
          </p:spPr>
          <p:txBody>
            <a:bodyPr/>
            <a:lstStyle/>
            <a:p>
              <a:endParaRPr lang="en-US" sz="450"/>
            </a:p>
          </p:txBody>
        </p:sp>
        <p:sp>
          <p:nvSpPr>
            <p:cNvPr id="14" name="TextBox 16">
              <a:extLst>
                <a:ext uri="{FF2B5EF4-FFF2-40B4-BE49-F238E27FC236}">
                  <a16:creationId xmlns:a16="http://schemas.microsoft.com/office/drawing/2014/main" id="{464638B9-A4BC-2079-6E84-9AB869534D87}"/>
                </a:ext>
              </a:extLst>
            </p:cNvPr>
            <p:cNvSpPr txBox="1"/>
            <p:nvPr/>
          </p:nvSpPr>
          <p:spPr>
            <a:xfrm>
              <a:off x="0" y="-28575"/>
              <a:ext cx="1379207" cy="1265031"/>
            </a:xfrm>
            <a:prstGeom prst="rect">
              <a:avLst/>
            </a:prstGeom>
          </p:spPr>
          <p:txBody>
            <a:bodyPr lIns="34290" tIns="34290" rIns="34290" bIns="34290" rtlCol="0" anchor="ctr"/>
            <a:lstStyle/>
            <a:p>
              <a:pPr algn="ctr">
                <a:lnSpc>
                  <a:spcPts val="945"/>
                </a:lnSpc>
              </a:pPr>
              <a:endParaRPr sz="450"/>
            </a:p>
          </p:txBody>
        </p:sp>
      </p:grpSp>
      <p:sp>
        <p:nvSpPr>
          <p:cNvPr id="3" name="AutoShape 3"/>
          <p:cNvSpPr/>
          <p:nvPr/>
        </p:nvSpPr>
        <p:spPr>
          <a:xfrm>
            <a:off x="4572000" y="0"/>
            <a:ext cx="4572000" cy="5143500"/>
          </a:xfrm>
          <a:prstGeom prst="rect">
            <a:avLst/>
          </a:prstGeom>
          <a:solidFill>
            <a:srgbClr val="EDEDED"/>
          </a:solidFill>
        </p:spPr>
        <p:txBody>
          <a:bodyPr/>
          <a:lstStyle/>
          <a:p>
            <a:endParaRPr lang="en-US" sz="450"/>
          </a:p>
        </p:txBody>
      </p:sp>
      <p:grpSp>
        <p:nvGrpSpPr>
          <p:cNvPr id="15" name="Group 14">
            <a:extLst>
              <a:ext uri="{FF2B5EF4-FFF2-40B4-BE49-F238E27FC236}">
                <a16:creationId xmlns:a16="http://schemas.microsoft.com/office/drawing/2014/main" id="{815031D2-7E59-8478-E056-D2E2D3603D05}"/>
              </a:ext>
            </a:extLst>
          </p:cNvPr>
          <p:cNvGrpSpPr/>
          <p:nvPr/>
        </p:nvGrpSpPr>
        <p:grpSpPr>
          <a:xfrm>
            <a:off x="4837371" y="922861"/>
            <a:ext cx="1499267" cy="1344089"/>
            <a:chOff x="0" y="0"/>
            <a:chExt cx="1379207" cy="1236456"/>
          </a:xfrm>
        </p:grpSpPr>
        <p:sp>
          <p:nvSpPr>
            <p:cNvPr id="16" name="Freeform 15">
              <a:extLst>
                <a:ext uri="{FF2B5EF4-FFF2-40B4-BE49-F238E27FC236}">
                  <a16:creationId xmlns:a16="http://schemas.microsoft.com/office/drawing/2014/main" id="{BE1C439D-6A78-669C-5168-B4C7E7CAD0A1}"/>
                </a:ext>
              </a:extLst>
            </p:cNvPr>
            <p:cNvSpPr/>
            <p:nvPr/>
          </p:nvSpPr>
          <p:spPr>
            <a:xfrm>
              <a:off x="0" y="0"/>
              <a:ext cx="1379207" cy="1236456"/>
            </a:xfrm>
            <a:custGeom>
              <a:avLst/>
              <a:gdLst/>
              <a:ahLst/>
              <a:cxnLst/>
              <a:rect l="l" t="t" r="r" b="b"/>
              <a:pathLst>
                <a:path w="1379207" h="1236456">
                  <a:moveTo>
                    <a:pt x="0" y="0"/>
                  </a:moveTo>
                  <a:lnTo>
                    <a:pt x="1379207" y="0"/>
                  </a:lnTo>
                  <a:lnTo>
                    <a:pt x="1379207" y="1236456"/>
                  </a:lnTo>
                  <a:lnTo>
                    <a:pt x="0" y="1236456"/>
                  </a:lnTo>
                  <a:close/>
                </a:path>
              </a:pathLst>
            </a:custGeom>
            <a:solidFill>
              <a:srgbClr val="000000">
                <a:alpha val="0"/>
              </a:srgbClr>
            </a:solidFill>
            <a:ln w="9525" cap="sq">
              <a:solidFill>
                <a:srgbClr val="2B2C30"/>
              </a:solidFill>
              <a:prstDash val="solid"/>
              <a:miter/>
            </a:ln>
          </p:spPr>
          <p:txBody>
            <a:bodyPr/>
            <a:lstStyle/>
            <a:p>
              <a:endParaRPr lang="en-US" sz="450"/>
            </a:p>
          </p:txBody>
        </p:sp>
        <p:sp>
          <p:nvSpPr>
            <p:cNvPr id="17" name="TextBox 16">
              <a:extLst>
                <a:ext uri="{FF2B5EF4-FFF2-40B4-BE49-F238E27FC236}">
                  <a16:creationId xmlns:a16="http://schemas.microsoft.com/office/drawing/2014/main" id="{E5BC5933-B01A-8D66-67C0-0217650FC538}"/>
                </a:ext>
              </a:extLst>
            </p:cNvPr>
            <p:cNvSpPr txBox="1"/>
            <p:nvPr/>
          </p:nvSpPr>
          <p:spPr>
            <a:xfrm>
              <a:off x="0" y="-28575"/>
              <a:ext cx="1379207" cy="1265031"/>
            </a:xfrm>
            <a:prstGeom prst="rect">
              <a:avLst/>
            </a:prstGeom>
          </p:spPr>
          <p:txBody>
            <a:bodyPr lIns="34290" tIns="34290" rIns="34290" bIns="34290" rtlCol="0" anchor="ctr"/>
            <a:lstStyle/>
            <a:p>
              <a:pPr algn="ctr">
                <a:lnSpc>
                  <a:spcPts val="945"/>
                </a:lnSpc>
              </a:pPr>
              <a:endParaRPr sz="450"/>
            </a:p>
          </p:txBody>
        </p:sp>
      </p:grpSp>
      <p:sp>
        <p:nvSpPr>
          <p:cNvPr id="2" name="Freeform 2"/>
          <p:cNvSpPr>
            <a:spLocks noChangeAspect="1"/>
          </p:cNvSpPr>
          <p:nvPr/>
        </p:nvSpPr>
        <p:spPr>
          <a:xfrm>
            <a:off x="749195" y="895350"/>
            <a:ext cx="1033122" cy="1371600"/>
          </a:xfrm>
          <a:custGeom>
            <a:avLst/>
            <a:gdLst/>
            <a:ahLst/>
            <a:cxnLst/>
            <a:rect l="l" t="t" r="r" b="b"/>
            <a:pathLst>
              <a:path w="3730821" h="4953136">
                <a:moveTo>
                  <a:pt x="0" y="0"/>
                </a:moveTo>
                <a:lnTo>
                  <a:pt x="3730821" y="0"/>
                </a:lnTo>
                <a:lnTo>
                  <a:pt x="3730821" y="4953136"/>
                </a:lnTo>
                <a:lnTo>
                  <a:pt x="0" y="4953136"/>
                </a:lnTo>
                <a:lnTo>
                  <a:pt x="0" y="0"/>
                </a:lnTo>
                <a:close/>
              </a:path>
            </a:pathLst>
          </a:custGeom>
          <a:blipFill>
            <a:blip r:embed="rId2"/>
            <a:stretch>
              <a:fillRect l="-3067" r="-3067"/>
            </a:stretch>
          </a:blipFill>
        </p:spPr>
        <p:txBody>
          <a:bodyPr/>
          <a:lstStyle/>
          <a:p>
            <a:endParaRPr lang="en-US" sz="450"/>
          </a:p>
        </p:txBody>
      </p:sp>
      <p:sp>
        <p:nvSpPr>
          <p:cNvPr id="4" name="TextBox 4"/>
          <p:cNvSpPr txBox="1"/>
          <p:nvPr/>
        </p:nvSpPr>
        <p:spPr>
          <a:xfrm>
            <a:off x="514350" y="209362"/>
            <a:ext cx="3067050" cy="488532"/>
          </a:xfrm>
          <a:prstGeom prst="rect">
            <a:avLst/>
          </a:prstGeom>
        </p:spPr>
        <p:txBody>
          <a:bodyPr wrap="square" lIns="0" tIns="0" rIns="0" bIns="0" rtlCol="0" anchor="t">
            <a:spAutoFit/>
          </a:bodyPr>
          <a:lstStyle/>
          <a:p>
            <a:pPr>
              <a:lnSpc>
                <a:spcPts val="4440"/>
              </a:lnSpc>
            </a:pPr>
            <a:r>
              <a:rPr lang="en-US" dirty="0">
                <a:solidFill>
                  <a:srgbClr val="000000"/>
                </a:solidFill>
                <a:latin typeface="Lovelo"/>
              </a:rPr>
              <a:t>Our TEAM</a:t>
            </a:r>
          </a:p>
        </p:txBody>
      </p:sp>
      <p:grpSp>
        <p:nvGrpSpPr>
          <p:cNvPr id="6" name="Group 6"/>
          <p:cNvGrpSpPr/>
          <p:nvPr/>
        </p:nvGrpSpPr>
        <p:grpSpPr>
          <a:xfrm>
            <a:off x="381000" y="1047750"/>
            <a:ext cx="3962400" cy="3412557"/>
            <a:chOff x="-9772209" y="1422400"/>
            <a:chExt cx="10566401" cy="9100151"/>
          </a:xfrm>
        </p:grpSpPr>
        <p:sp>
          <p:nvSpPr>
            <p:cNvPr id="7" name="TextBox 7"/>
            <p:cNvSpPr txBox="1"/>
            <p:nvPr/>
          </p:nvSpPr>
          <p:spPr>
            <a:xfrm>
              <a:off x="-5820158" y="1422400"/>
              <a:ext cx="5903150" cy="1795877"/>
            </a:xfrm>
            <a:prstGeom prst="rect">
              <a:avLst/>
            </a:prstGeom>
          </p:spPr>
          <p:txBody>
            <a:bodyPr lIns="0" tIns="0" rIns="0" bIns="0" rtlCol="0" anchor="t">
              <a:spAutoFit/>
            </a:bodyPr>
            <a:lstStyle/>
            <a:p>
              <a:pPr algn="ctr">
                <a:lnSpc>
                  <a:spcPts val="2805"/>
                </a:lnSpc>
              </a:pPr>
              <a:r>
                <a:rPr lang="en-US" sz="1650" b="1" dirty="0">
                  <a:solidFill>
                    <a:srgbClr val="000000"/>
                  </a:solidFill>
                  <a:latin typeface="Lato" panose="020F0502020204030203" pitchFamily="34" charset="0"/>
                  <a:ea typeface="Lato" panose="020F0502020204030203" pitchFamily="34" charset="0"/>
                  <a:cs typeface="Lato" panose="020F0502020204030203" pitchFamily="34" charset="0"/>
                </a:rPr>
                <a:t>Joe Mallen</a:t>
              </a:r>
            </a:p>
            <a:p>
              <a:pPr algn="ctr">
                <a:lnSpc>
                  <a:spcPts val="2805"/>
                </a:lnSpc>
              </a:pPr>
              <a:r>
                <a:rPr lang="en-US" sz="1650" b="1" dirty="0">
                  <a:solidFill>
                    <a:srgbClr val="000000"/>
                  </a:solidFill>
                  <a:latin typeface="Lato" panose="020F0502020204030203" pitchFamily="34" charset="0"/>
                  <a:ea typeface="Lato" panose="020F0502020204030203" pitchFamily="34" charset="0"/>
                  <a:cs typeface="Lato" panose="020F0502020204030203" pitchFamily="34" charset="0"/>
                </a:rPr>
                <a:t>CEO</a:t>
              </a:r>
            </a:p>
          </p:txBody>
        </p:sp>
        <p:sp>
          <p:nvSpPr>
            <p:cNvPr id="8" name="TextBox 8"/>
            <p:cNvSpPr txBox="1"/>
            <p:nvPr/>
          </p:nvSpPr>
          <p:spPr>
            <a:xfrm>
              <a:off x="-9772209" y="5102093"/>
              <a:ext cx="10566401" cy="5420458"/>
            </a:xfrm>
            <a:prstGeom prst="rect">
              <a:avLst/>
            </a:prstGeom>
          </p:spPr>
          <p:txBody>
            <a:bodyPr wrap="square" lIns="0" tIns="0" rIns="0" bIns="0" rtlCol="0" anchor="t">
              <a:spAutoFit/>
            </a:bodyPr>
            <a:lstStyle/>
            <a:p>
              <a:pPr algn="ctr">
                <a:lnSpc>
                  <a:spcPts val="1625"/>
                </a:lnSpc>
              </a:pPr>
              <a:r>
                <a:rPr lang="en-US" sz="1100" b="1" dirty="0">
                  <a:solidFill>
                    <a:srgbClr val="000000"/>
                  </a:solidFill>
                  <a:latin typeface="Lato" panose="020F0502020204030203" pitchFamily="34" charset="0"/>
                  <a:ea typeface="Lato" panose="020F0502020204030203" pitchFamily="34" charset="0"/>
                  <a:cs typeface="Lato" panose="020F0502020204030203" pitchFamily="34" charset="0"/>
                </a:rPr>
                <a:t>MSc from London Business School</a:t>
              </a:r>
            </a:p>
            <a:p>
              <a:pPr algn="ctr">
                <a:lnSpc>
                  <a:spcPts val="1625"/>
                </a:lnSpc>
              </a:pPr>
              <a:r>
                <a:rPr lang="en-US" sz="1100" b="1" dirty="0">
                  <a:solidFill>
                    <a:srgbClr val="000000"/>
                  </a:solidFill>
                  <a:latin typeface="Lato" panose="020F0502020204030203" pitchFamily="34" charset="0"/>
                  <a:ea typeface="Lato" panose="020F0502020204030203" pitchFamily="34" charset="0"/>
                  <a:cs typeface="Lato" panose="020F0502020204030203" pitchFamily="34" charset="0"/>
                </a:rPr>
                <a:t>BSB from University of Minnesota</a:t>
              </a:r>
            </a:p>
            <a:p>
              <a:pPr algn="ctr">
                <a:lnSpc>
                  <a:spcPts val="1625"/>
                </a:lnSpc>
              </a:pPr>
              <a:endParaRPr lang="en-US" sz="1100" dirty="0">
                <a:solidFill>
                  <a:srgbClr val="000000"/>
                </a:solidFill>
                <a:latin typeface="Lato 1 Bold"/>
              </a:endParaRPr>
            </a:p>
            <a:p>
              <a:pPr algn="ctr">
                <a:lnSpc>
                  <a:spcPts val="1625"/>
                </a:lnSpc>
              </a:pPr>
              <a:r>
                <a:rPr lang="en-US" sz="1100" dirty="0">
                  <a:solidFill>
                    <a:srgbClr val="000000"/>
                  </a:solidFill>
                  <a:latin typeface="Lato" panose="020F0502020204030203" pitchFamily="34" charset="0"/>
                  <a:ea typeface="Lato" panose="020F0502020204030203" pitchFamily="34" charset="0"/>
                  <a:cs typeface="Lato" panose="020F0502020204030203" pitchFamily="34" charset="0"/>
                </a:rPr>
                <a:t>Joe has garnered a significant following among financial advisors, recognized for his insightful market analysis and expertise. He's a source for financial media, quoted by CNBC, Bloomberg, The Wall Street Journal, Barron's, Reuters, MarketWatch, and Yahoo. His thought leadership extends to appearances on prominent industry platforms, including Animal Spirits, The Sherman Show, and TD Ameritrade.</a:t>
              </a:r>
            </a:p>
          </p:txBody>
        </p:sp>
      </p:grpSp>
      <p:sp>
        <p:nvSpPr>
          <p:cNvPr id="9" name="Freeform 2">
            <a:extLst>
              <a:ext uri="{FF2B5EF4-FFF2-40B4-BE49-F238E27FC236}">
                <a16:creationId xmlns:a16="http://schemas.microsoft.com/office/drawing/2014/main" id="{D683BF66-5690-4DD2-1995-ADF122CA1D2A}"/>
              </a:ext>
            </a:extLst>
          </p:cNvPr>
          <p:cNvSpPr>
            <a:spLocks noChangeAspect="1"/>
          </p:cNvSpPr>
          <p:nvPr/>
        </p:nvSpPr>
        <p:spPr>
          <a:xfrm>
            <a:off x="5037854" y="895351"/>
            <a:ext cx="1098302" cy="1371600"/>
          </a:xfrm>
          <a:custGeom>
            <a:avLst/>
            <a:gdLst/>
            <a:ahLst/>
            <a:cxnLst/>
            <a:rect l="l" t="t" r="r" b="b"/>
            <a:pathLst>
              <a:path w="3964973" h="4951603">
                <a:moveTo>
                  <a:pt x="0" y="0"/>
                </a:moveTo>
                <a:lnTo>
                  <a:pt x="3964973" y="0"/>
                </a:lnTo>
                <a:lnTo>
                  <a:pt x="3964973" y="4951603"/>
                </a:lnTo>
                <a:lnTo>
                  <a:pt x="0" y="4951603"/>
                </a:lnTo>
                <a:lnTo>
                  <a:pt x="0" y="0"/>
                </a:lnTo>
                <a:close/>
              </a:path>
            </a:pathLst>
          </a:custGeom>
          <a:blipFill>
            <a:blip r:embed="rId3"/>
            <a:stretch>
              <a:fillRect t="-23" b="-23"/>
            </a:stretch>
          </a:blipFill>
        </p:spPr>
        <p:txBody>
          <a:bodyPr/>
          <a:lstStyle/>
          <a:p>
            <a:endParaRPr lang="en-US" sz="450"/>
          </a:p>
        </p:txBody>
      </p:sp>
      <p:sp>
        <p:nvSpPr>
          <p:cNvPr id="10" name="TextBox 7">
            <a:extLst>
              <a:ext uri="{FF2B5EF4-FFF2-40B4-BE49-F238E27FC236}">
                <a16:creationId xmlns:a16="http://schemas.microsoft.com/office/drawing/2014/main" id="{349BCAAD-562C-B446-D3FB-225A32362D38}"/>
              </a:ext>
            </a:extLst>
          </p:cNvPr>
          <p:cNvSpPr txBox="1"/>
          <p:nvPr/>
        </p:nvSpPr>
        <p:spPr>
          <a:xfrm>
            <a:off x="6414972" y="1047750"/>
            <a:ext cx="2213681" cy="673454"/>
          </a:xfrm>
          <a:prstGeom prst="rect">
            <a:avLst/>
          </a:prstGeom>
        </p:spPr>
        <p:txBody>
          <a:bodyPr lIns="0" tIns="0" rIns="0" bIns="0" rtlCol="0" anchor="t">
            <a:spAutoFit/>
          </a:bodyPr>
          <a:lstStyle/>
          <a:p>
            <a:pPr algn="ctr">
              <a:lnSpc>
                <a:spcPts val="2805"/>
              </a:lnSpc>
            </a:pPr>
            <a:r>
              <a:rPr lang="en-US" sz="1650" b="1" dirty="0">
                <a:solidFill>
                  <a:srgbClr val="000000"/>
                </a:solidFill>
                <a:latin typeface="Lato" panose="020F0502020204030203" pitchFamily="34" charset="0"/>
                <a:ea typeface="Lato" panose="020F0502020204030203" pitchFamily="34" charset="0"/>
                <a:cs typeface="Lato" panose="020F0502020204030203" pitchFamily="34" charset="0"/>
              </a:rPr>
              <a:t>Kent Peterson, PhD</a:t>
            </a:r>
          </a:p>
          <a:p>
            <a:pPr algn="ctr">
              <a:lnSpc>
                <a:spcPts val="2805"/>
              </a:lnSpc>
            </a:pPr>
            <a:r>
              <a:rPr lang="en-US" sz="1650" b="1" dirty="0">
                <a:solidFill>
                  <a:srgbClr val="000000"/>
                </a:solidFill>
                <a:latin typeface="Lato" panose="020F0502020204030203" pitchFamily="34" charset="0"/>
                <a:ea typeface="Lato" panose="020F0502020204030203" pitchFamily="34" charset="0"/>
                <a:cs typeface="Lato" panose="020F0502020204030203" pitchFamily="34" charset="0"/>
              </a:rPr>
              <a:t>CIO</a:t>
            </a:r>
          </a:p>
        </p:txBody>
      </p:sp>
      <p:sp>
        <p:nvSpPr>
          <p:cNvPr id="11" name="TextBox 8">
            <a:extLst>
              <a:ext uri="{FF2B5EF4-FFF2-40B4-BE49-F238E27FC236}">
                <a16:creationId xmlns:a16="http://schemas.microsoft.com/office/drawing/2014/main" id="{FD465A3A-9295-FCAB-AD69-841FA322C78A}"/>
              </a:ext>
            </a:extLst>
          </p:cNvPr>
          <p:cNvSpPr txBox="1"/>
          <p:nvPr/>
        </p:nvSpPr>
        <p:spPr>
          <a:xfrm>
            <a:off x="4819650" y="2427635"/>
            <a:ext cx="4019550" cy="2035622"/>
          </a:xfrm>
          <a:prstGeom prst="rect">
            <a:avLst/>
          </a:prstGeom>
        </p:spPr>
        <p:txBody>
          <a:bodyPr wrap="square" lIns="0" tIns="0" rIns="0" bIns="0" rtlCol="0" anchor="t">
            <a:spAutoFit/>
          </a:bodyPr>
          <a:lstStyle/>
          <a:p>
            <a:pPr algn="ctr">
              <a:lnSpc>
                <a:spcPts val="1625"/>
              </a:lnSpc>
            </a:pPr>
            <a:r>
              <a:rPr lang="en-US" sz="1200" b="1" dirty="0">
                <a:solidFill>
                  <a:srgbClr val="000000"/>
                </a:solidFill>
                <a:latin typeface="Lato" panose="020F0502020204030203" pitchFamily="34" charset="0"/>
                <a:ea typeface="Lato" panose="020F0502020204030203" pitchFamily="34" charset="0"/>
                <a:cs typeface="Lato" panose="020F0502020204030203" pitchFamily="34" charset="0"/>
              </a:rPr>
              <a:t>PhD from Princeton University</a:t>
            </a:r>
          </a:p>
          <a:p>
            <a:pPr algn="ctr">
              <a:lnSpc>
                <a:spcPts val="1625"/>
              </a:lnSpc>
            </a:pPr>
            <a:r>
              <a:rPr lang="en-US" sz="1200" b="1" dirty="0">
                <a:solidFill>
                  <a:srgbClr val="000000"/>
                </a:solidFill>
                <a:latin typeface="Lato" panose="020F0502020204030203" pitchFamily="34" charset="0"/>
                <a:ea typeface="Lato" panose="020F0502020204030203" pitchFamily="34" charset="0"/>
                <a:cs typeface="Lato" panose="020F0502020204030203" pitchFamily="34" charset="0"/>
              </a:rPr>
              <a:t>BA from Cornell University</a:t>
            </a:r>
          </a:p>
          <a:p>
            <a:pPr algn="ctr">
              <a:lnSpc>
                <a:spcPts val="1625"/>
              </a:lnSpc>
            </a:pPr>
            <a:endParaRPr lang="en-US" sz="1200" dirty="0">
              <a:solidFill>
                <a:srgbClr val="000000"/>
              </a:solidFill>
              <a:latin typeface="Lato 1 Bold"/>
            </a:endParaRPr>
          </a:p>
          <a:p>
            <a:pPr algn="ctr">
              <a:lnSpc>
                <a:spcPts val="1625"/>
              </a:lnSpc>
            </a:pPr>
            <a:r>
              <a:rPr lang="en-US" sz="1200" dirty="0">
                <a:solidFill>
                  <a:srgbClr val="000000"/>
                </a:solidFill>
                <a:latin typeface="Lato" panose="020F0502020204030203" pitchFamily="34" charset="0"/>
                <a:ea typeface="Lato" panose="020F0502020204030203" pitchFamily="34" charset="0"/>
                <a:cs typeface="Lato" panose="020F0502020204030203" pitchFamily="34" charset="0"/>
              </a:rPr>
              <a:t>Kent has spent much of his career between Wall Street and London, excelling in global macro research for some of the world's top investment firms. He started his career at Bridgewater Associates and was recently Head of Global Market Solutions at Santander. His expertise in identifying economic trends has distinguished him as a leading strategist in the finance sector.</a:t>
            </a:r>
          </a:p>
        </p:txBody>
      </p:sp>
      <p:sp>
        <p:nvSpPr>
          <p:cNvPr id="5" name="Slide Number Placeholder 10">
            <a:extLst>
              <a:ext uri="{FF2B5EF4-FFF2-40B4-BE49-F238E27FC236}">
                <a16:creationId xmlns:a16="http://schemas.microsoft.com/office/drawing/2014/main" id="{3931F0D5-E24D-727B-18B9-F92F49AE81A1}"/>
              </a:ext>
            </a:extLst>
          </p:cNvPr>
          <p:cNvSpPr>
            <a:spLocks noGrp="1"/>
          </p:cNvSpPr>
          <p:nvPr>
            <p:ph type="sldNum" sz="quarter" idx="12"/>
          </p:nvPr>
        </p:nvSpPr>
        <p:spPr>
          <a:xfrm>
            <a:off x="8192885" y="4746073"/>
            <a:ext cx="436761" cy="182563"/>
          </a:xfrm>
        </p:spPr>
        <p:txBody>
          <a:bodyPr/>
          <a:lstStyle/>
          <a:p>
            <a:fld id="{B6F15528-21DE-4FAA-801E-634DDDAF4B2B}" type="slidenum">
              <a:rPr lang="en-US" sz="900">
                <a:solidFill>
                  <a:schemeClr val="tx1"/>
                </a:solidFill>
                <a:latin typeface="Lato" panose="020F0502020204030203" pitchFamily="34" charset="0"/>
                <a:ea typeface="Lato" panose="020F0502020204030203" pitchFamily="34" charset="0"/>
                <a:cs typeface="Lato" panose="020F0502020204030203" pitchFamily="34" charset="0"/>
              </a:rPr>
              <a:pPr/>
              <a:t>4</a:t>
            </a:fld>
            <a:endParaRPr lang="en-US" sz="900" dirty="0">
              <a:solidFill>
                <a:schemeClr val="tx1"/>
              </a:solidFill>
              <a:latin typeface="Lato" panose="020F0502020204030203" pitchFamily="34" charset="0"/>
              <a:ea typeface="Lato" panose="020F0502020204030203" pitchFamily="34" charset="0"/>
              <a:cs typeface="Lato" panose="020F0502020204030203" pitchFamily="34" charset="0"/>
            </a:endParaRPr>
          </a:p>
        </p:txBody>
      </p:sp>
      <p:sp>
        <p:nvSpPr>
          <p:cNvPr id="18" name="TextBox 17">
            <a:extLst>
              <a:ext uri="{FF2B5EF4-FFF2-40B4-BE49-F238E27FC236}">
                <a16:creationId xmlns:a16="http://schemas.microsoft.com/office/drawing/2014/main" id="{8A17DF33-FF86-6FA0-94D2-EF3F3E7BC51C}"/>
              </a:ext>
            </a:extLst>
          </p:cNvPr>
          <p:cNvSpPr txBox="1"/>
          <p:nvPr/>
        </p:nvSpPr>
        <p:spPr>
          <a:xfrm>
            <a:off x="3037084" y="4706549"/>
            <a:ext cx="3048000" cy="261610"/>
          </a:xfrm>
          <a:prstGeom prst="rect">
            <a:avLst/>
          </a:prstGeom>
          <a:noFill/>
        </p:spPr>
        <p:txBody>
          <a:bodyPr wrap="square" rtlCol="0">
            <a:spAutoFit/>
          </a:bodyPr>
          <a:lstStyle/>
          <a:p>
            <a:pPr algn="ctr"/>
            <a:r>
              <a:rPr lang="en-US" sz="1050" dirty="0"/>
              <a:t>ADVISOR USE ONLY</a:t>
            </a:r>
          </a:p>
        </p:txBody>
      </p:sp>
    </p:spTree>
  </p:cSld>
  <p:clrMapOvr>
    <a:masterClrMapping/>
  </p:clrMapOvr>
  <p:transition spd="slow">
    <p:cove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p:nvPr/>
        </p:nvSpPr>
        <p:spPr>
          <a:xfrm>
            <a:off x="503436" y="471488"/>
            <a:ext cx="8115300" cy="317459"/>
          </a:xfrm>
          <a:prstGeom prst="rect">
            <a:avLst/>
          </a:prstGeom>
        </p:spPr>
        <p:txBody>
          <a:bodyPr lIns="0" tIns="0" rIns="0" bIns="0" rtlCol="0" anchor="t">
            <a:spAutoFit/>
          </a:bodyPr>
          <a:lstStyle/>
          <a:p>
            <a:pPr>
              <a:lnSpc>
                <a:spcPts val="2600"/>
              </a:lnSpc>
              <a:spcBef>
                <a:spcPct val="0"/>
              </a:spcBef>
            </a:pPr>
            <a:r>
              <a:rPr lang="en-US" sz="1857" dirty="0">
                <a:solidFill>
                  <a:srgbClr val="000000"/>
                </a:solidFill>
                <a:latin typeface="Lovelo" panose="020B0604020202020204" charset="0"/>
              </a:rPr>
              <a:t>Quick recap</a:t>
            </a:r>
          </a:p>
        </p:txBody>
      </p:sp>
      <p:sp>
        <p:nvSpPr>
          <p:cNvPr id="4" name="AutoShape 4"/>
          <p:cNvSpPr/>
          <p:nvPr/>
        </p:nvSpPr>
        <p:spPr>
          <a:xfrm flipV="1">
            <a:off x="503436" y="880382"/>
            <a:ext cx="8115297" cy="19255"/>
          </a:xfrm>
          <a:prstGeom prst="line">
            <a:avLst/>
          </a:prstGeom>
          <a:ln w="9525" cap="flat">
            <a:solidFill>
              <a:srgbClr val="000000"/>
            </a:solidFill>
            <a:prstDash val="solid"/>
            <a:headEnd type="none" w="sm" len="sm"/>
            <a:tailEnd type="none" w="sm" len="sm"/>
          </a:ln>
        </p:spPr>
        <p:txBody>
          <a:bodyPr/>
          <a:lstStyle/>
          <a:p>
            <a:endParaRPr lang="en-US"/>
          </a:p>
        </p:txBody>
      </p:sp>
      <p:sp>
        <p:nvSpPr>
          <p:cNvPr id="8" name="AutoShape 4">
            <a:extLst>
              <a:ext uri="{FF2B5EF4-FFF2-40B4-BE49-F238E27FC236}">
                <a16:creationId xmlns:a16="http://schemas.microsoft.com/office/drawing/2014/main" id="{615F2E3D-4170-C167-891E-284D13A21385}"/>
              </a:ext>
            </a:extLst>
          </p:cNvPr>
          <p:cNvSpPr/>
          <p:nvPr/>
        </p:nvSpPr>
        <p:spPr>
          <a:xfrm flipV="1">
            <a:off x="503436" y="4570960"/>
            <a:ext cx="8115297" cy="19255"/>
          </a:xfrm>
          <a:prstGeom prst="line">
            <a:avLst/>
          </a:prstGeom>
          <a:ln w="9525" cap="flat">
            <a:solidFill>
              <a:srgbClr val="000000"/>
            </a:solidFill>
            <a:prstDash val="solid"/>
            <a:headEnd type="none" w="sm" len="sm"/>
            <a:tailEnd type="none" w="sm" len="sm"/>
          </a:ln>
        </p:spPr>
        <p:txBody>
          <a:bodyPr/>
          <a:lstStyle/>
          <a:p>
            <a:endParaRPr lang="en-US"/>
          </a:p>
        </p:txBody>
      </p:sp>
      <p:pic>
        <p:nvPicPr>
          <p:cNvPr id="10" name="Picture 9" descr="A black text on a white background&#10;&#10;Description automatically generated">
            <a:extLst>
              <a:ext uri="{FF2B5EF4-FFF2-40B4-BE49-F238E27FC236}">
                <a16:creationId xmlns:a16="http://schemas.microsoft.com/office/drawing/2014/main" id="{A8B7339E-0DA1-3AFE-F16D-EA0DC9FC9AE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96101" y="4708767"/>
            <a:ext cx="1285875" cy="257175"/>
          </a:xfrm>
          <a:prstGeom prst="rect">
            <a:avLst/>
          </a:prstGeom>
        </p:spPr>
      </p:pic>
      <p:sp>
        <p:nvSpPr>
          <p:cNvPr id="11" name="Slide Number Placeholder 10">
            <a:extLst>
              <a:ext uri="{FF2B5EF4-FFF2-40B4-BE49-F238E27FC236}">
                <a16:creationId xmlns:a16="http://schemas.microsoft.com/office/drawing/2014/main" id="{C84F2CDF-7838-90E0-7ED0-2BA3F1260A60}"/>
              </a:ext>
            </a:extLst>
          </p:cNvPr>
          <p:cNvSpPr>
            <a:spLocks noGrp="1"/>
          </p:cNvSpPr>
          <p:nvPr>
            <p:ph type="sldNum" sz="quarter" idx="12"/>
          </p:nvPr>
        </p:nvSpPr>
        <p:spPr>
          <a:xfrm>
            <a:off x="8192885" y="4746073"/>
            <a:ext cx="436761" cy="182563"/>
          </a:xfrm>
        </p:spPr>
        <p:txBody>
          <a:bodyPr/>
          <a:lstStyle/>
          <a:p>
            <a:fld id="{B6F15528-21DE-4FAA-801E-634DDDAF4B2B}" type="slidenum">
              <a:rPr lang="en-US" sz="900">
                <a:solidFill>
                  <a:schemeClr val="tx1"/>
                </a:solidFill>
                <a:latin typeface="Lato" panose="020F0502020204030203" pitchFamily="34" charset="0"/>
                <a:ea typeface="Lato" panose="020F0502020204030203" pitchFamily="34" charset="0"/>
                <a:cs typeface="Lato" panose="020F0502020204030203" pitchFamily="34" charset="0"/>
              </a:rPr>
              <a:pPr/>
              <a:t>5</a:t>
            </a:fld>
            <a:endParaRPr lang="en-US" sz="900" dirty="0">
              <a:solidFill>
                <a:schemeClr val="tx1"/>
              </a:solidFill>
              <a:latin typeface="Lato" panose="020F0502020204030203" pitchFamily="34" charset="0"/>
              <a:ea typeface="Lato" panose="020F0502020204030203" pitchFamily="34" charset="0"/>
              <a:cs typeface="Lato" panose="020F0502020204030203" pitchFamily="34" charset="0"/>
            </a:endParaRPr>
          </a:p>
        </p:txBody>
      </p:sp>
      <p:sp>
        <p:nvSpPr>
          <p:cNvPr id="2" name="TextBox 1">
            <a:extLst>
              <a:ext uri="{FF2B5EF4-FFF2-40B4-BE49-F238E27FC236}">
                <a16:creationId xmlns:a16="http://schemas.microsoft.com/office/drawing/2014/main" id="{421DC6B9-0A02-C601-76A1-EA4A8370D13F}"/>
              </a:ext>
            </a:extLst>
          </p:cNvPr>
          <p:cNvSpPr txBox="1"/>
          <p:nvPr/>
        </p:nvSpPr>
        <p:spPr>
          <a:xfrm>
            <a:off x="503436" y="1225732"/>
            <a:ext cx="4048123" cy="3170099"/>
          </a:xfrm>
          <a:prstGeom prst="rect">
            <a:avLst/>
          </a:prstGeom>
          <a:noFill/>
        </p:spPr>
        <p:txBody>
          <a:bodyPr wrap="square" rtlCol="0">
            <a:spAutoFit/>
          </a:bodyPr>
          <a:lstStyle/>
          <a:p>
            <a:r>
              <a:rPr lang="en-US" sz="1000" dirty="0"/>
              <a:t>May proved to be a positive month for stocks after a dismal April dragged equities down. Two factors drove US stocks higher: positive earnings reports from mega-caps like Nvidia and an array of economic stats pointing to moderating inflation and cooler growth, which brought the tantalizing prospect of a Fed rate cut slightly closer. Not surprisingly, US equities rallied with the Nasdaq leading the way up 6.98% for the month, while the S&amp;P 500 rose 4.96% and the Dow was up 2.58%. Developed stocks also rallied in kind, with most of the positive price action coming from Europe and a select group of Asian countries. By contrast, Emerging Markets barely budged, closing up 59 basis points.</a:t>
            </a:r>
          </a:p>
          <a:p>
            <a:endParaRPr lang="en-US" sz="1000" dirty="0"/>
          </a:p>
          <a:p>
            <a:r>
              <a:rPr lang="en-US" sz="1000" dirty="0"/>
              <a:t>Economic data showing the US economy was no longer in overdrive and might even be cooling slightly helped push Treasury yields lower by 14 to 18 basis points.</a:t>
            </a:r>
          </a:p>
          <a:p>
            <a:endParaRPr lang="en-US" sz="1000" dirty="0"/>
          </a:p>
          <a:p>
            <a:r>
              <a:rPr lang="en-US" sz="1000" dirty="0"/>
              <a:t>Other markets were mixed. The rise in stocks helped push the VIX and demand for options protection lower. Meanwhile, Gold continued its march upward, gaining $41 on the month to close at $2,327.33, while Crude Oil dipped down to $76.99 per barrel.</a:t>
            </a:r>
          </a:p>
        </p:txBody>
      </p:sp>
      <p:pic>
        <p:nvPicPr>
          <p:cNvPr id="5" name="Picture 4">
            <a:extLst>
              <a:ext uri="{FF2B5EF4-FFF2-40B4-BE49-F238E27FC236}">
                <a16:creationId xmlns:a16="http://schemas.microsoft.com/office/drawing/2014/main" id="{8E6073BC-07C5-5AB1-68BF-BB4604163B2A}"/>
              </a:ext>
            </a:extLst>
          </p:cNvPr>
          <p:cNvPicPr/>
          <p:nvPr/>
        </p:nvPicPr>
        <p:blipFill>
          <a:blip r:embed="rId3"/>
          <a:stretch>
            <a:fillRect/>
          </a:stretch>
        </p:blipFill>
        <p:spPr>
          <a:xfrm>
            <a:off x="6684963" y="534988"/>
            <a:ext cx="1933575" cy="200025"/>
          </a:xfrm>
          <a:prstGeom prst="rect">
            <a:avLst/>
          </a:prstGeom>
        </p:spPr>
      </p:pic>
      <p:sp>
        <p:nvSpPr>
          <p:cNvPr id="9" name="TextBox 8">
            <a:extLst>
              <a:ext uri="{FF2B5EF4-FFF2-40B4-BE49-F238E27FC236}">
                <a16:creationId xmlns:a16="http://schemas.microsoft.com/office/drawing/2014/main" id="{02BD44A6-1B62-6D76-C9FD-B8B8EC23506C}"/>
              </a:ext>
            </a:extLst>
          </p:cNvPr>
          <p:cNvSpPr txBox="1"/>
          <p:nvPr/>
        </p:nvSpPr>
        <p:spPr>
          <a:xfrm>
            <a:off x="498674" y="4590215"/>
            <a:ext cx="5638800" cy="338554"/>
          </a:xfrm>
          <a:prstGeom prst="rect">
            <a:avLst/>
          </a:prstGeom>
          <a:noFill/>
        </p:spPr>
        <p:txBody>
          <a:bodyPr wrap="square" rtlCol="0">
            <a:spAutoFit/>
          </a:bodyPr>
          <a:lstStyle/>
          <a:p>
            <a:r>
              <a:rPr lang="en-US" sz="800" dirty="0"/>
              <a:t>Source:  Bloomberg, Modelist</a:t>
            </a:r>
          </a:p>
          <a:p>
            <a:r>
              <a:rPr lang="en-US" sz="800" dirty="0"/>
              <a:t>Returns greater than 1-year are annualized. </a:t>
            </a:r>
          </a:p>
        </p:txBody>
      </p:sp>
      <p:pic>
        <p:nvPicPr>
          <p:cNvPr id="6" name="Picture 5">
            <a:extLst>
              <a:ext uri="{FF2B5EF4-FFF2-40B4-BE49-F238E27FC236}">
                <a16:creationId xmlns:a16="http://schemas.microsoft.com/office/drawing/2014/main" id="{E757054A-28A0-08D6-537C-DAC358BFADEA}"/>
              </a:ext>
            </a:extLst>
          </p:cNvPr>
          <p:cNvPicPr/>
          <p:nvPr/>
        </p:nvPicPr>
        <p:blipFill>
          <a:blip r:embed="rId4"/>
          <a:stretch>
            <a:fillRect/>
          </a:stretch>
        </p:blipFill>
        <p:spPr>
          <a:xfrm>
            <a:off x="4941888" y="1055688"/>
            <a:ext cx="3676650" cy="2924175"/>
          </a:xfrm>
          <a:prstGeom prst="rect">
            <a:avLst/>
          </a:prstGeom>
        </p:spPr>
      </p:pic>
    </p:spTree>
    <p:extLst>
      <p:ext uri="{BB962C8B-B14F-4D97-AF65-F5344CB8AC3E}">
        <p14:creationId xmlns:p14="http://schemas.microsoft.com/office/powerpoint/2010/main" val="41504293"/>
      </p:ext>
    </p:extLst>
  </p:cSld>
  <p:clrMapOvr>
    <a:masterClrMapping/>
  </p:clrMapOvr>
  <p:transition spd="slow">
    <p:cove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p:nvPr/>
        </p:nvSpPr>
        <p:spPr>
          <a:xfrm>
            <a:off x="503436" y="471488"/>
            <a:ext cx="8115300" cy="317459"/>
          </a:xfrm>
          <a:prstGeom prst="rect">
            <a:avLst/>
          </a:prstGeom>
        </p:spPr>
        <p:txBody>
          <a:bodyPr lIns="0" tIns="0" rIns="0" bIns="0" rtlCol="0" anchor="t">
            <a:spAutoFit/>
          </a:bodyPr>
          <a:lstStyle/>
          <a:p>
            <a:pPr>
              <a:lnSpc>
                <a:spcPts val="2600"/>
              </a:lnSpc>
              <a:spcBef>
                <a:spcPct val="0"/>
              </a:spcBef>
            </a:pPr>
            <a:r>
              <a:rPr lang="en-US" sz="1857" dirty="0">
                <a:solidFill>
                  <a:srgbClr val="000000"/>
                </a:solidFill>
                <a:latin typeface="Lovelo" panose="020B0604020202020204" charset="0"/>
              </a:rPr>
              <a:t>Three Themes</a:t>
            </a:r>
          </a:p>
        </p:txBody>
      </p:sp>
      <p:sp>
        <p:nvSpPr>
          <p:cNvPr id="4" name="AutoShape 4"/>
          <p:cNvSpPr/>
          <p:nvPr/>
        </p:nvSpPr>
        <p:spPr>
          <a:xfrm flipV="1">
            <a:off x="503436" y="899637"/>
            <a:ext cx="8115297" cy="0"/>
          </a:xfrm>
          <a:prstGeom prst="line">
            <a:avLst/>
          </a:prstGeom>
          <a:ln w="9525" cap="flat">
            <a:solidFill>
              <a:srgbClr val="000000"/>
            </a:solidFill>
            <a:prstDash val="solid"/>
            <a:headEnd type="none" w="sm" len="sm"/>
            <a:tailEnd type="none" w="sm" len="sm"/>
          </a:ln>
        </p:spPr>
        <p:txBody>
          <a:bodyPr/>
          <a:lstStyle/>
          <a:p>
            <a:endParaRPr lang="en-US"/>
          </a:p>
        </p:txBody>
      </p:sp>
      <p:sp>
        <p:nvSpPr>
          <p:cNvPr id="8" name="AutoShape 4">
            <a:extLst>
              <a:ext uri="{FF2B5EF4-FFF2-40B4-BE49-F238E27FC236}">
                <a16:creationId xmlns:a16="http://schemas.microsoft.com/office/drawing/2014/main" id="{615F2E3D-4170-C167-891E-284D13A21385}"/>
              </a:ext>
            </a:extLst>
          </p:cNvPr>
          <p:cNvSpPr/>
          <p:nvPr/>
        </p:nvSpPr>
        <p:spPr>
          <a:xfrm flipV="1">
            <a:off x="503436" y="4580586"/>
            <a:ext cx="8126210" cy="9627"/>
          </a:xfrm>
          <a:prstGeom prst="line">
            <a:avLst/>
          </a:prstGeom>
          <a:ln w="9525" cap="flat">
            <a:solidFill>
              <a:srgbClr val="000000"/>
            </a:solidFill>
            <a:prstDash val="solid"/>
            <a:headEnd type="none" w="sm" len="sm"/>
            <a:tailEnd type="none" w="sm" len="sm"/>
          </a:ln>
        </p:spPr>
        <p:txBody>
          <a:bodyPr/>
          <a:lstStyle/>
          <a:p>
            <a:endParaRPr lang="en-US"/>
          </a:p>
        </p:txBody>
      </p:sp>
      <p:pic>
        <p:nvPicPr>
          <p:cNvPr id="10" name="Picture 9" descr="A black text on a white background&#10;&#10;Description automatically generated">
            <a:extLst>
              <a:ext uri="{FF2B5EF4-FFF2-40B4-BE49-F238E27FC236}">
                <a16:creationId xmlns:a16="http://schemas.microsoft.com/office/drawing/2014/main" id="{A8B7339E-0DA1-3AFE-F16D-EA0DC9FC9AE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96101" y="4708767"/>
            <a:ext cx="1285875" cy="257175"/>
          </a:xfrm>
          <a:prstGeom prst="rect">
            <a:avLst/>
          </a:prstGeom>
        </p:spPr>
      </p:pic>
      <p:sp>
        <p:nvSpPr>
          <p:cNvPr id="11" name="Slide Number Placeholder 10">
            <a:extLst>
              <a:ext uri="{FF2B5EF4-FFF2-40B4-BE49-F238E27FC236}">
                <a16:creationId xmlns:a16="http://schemas.microsoft.com/office/drawing/2014/main" id="{C84F2CDF-7838-90E0-7ED0-2BA3F1260A60}"/>
              </a:ext>
            </a:extLst>
          </p:cNvPr>
          <p:cNvSpPr>
            <a:spLocks noGrp="1"/>
          </p:cNvSpPr>
          <p:nvPr>
            <p:ph type="sldNum" sz="quarter" idx="12"/>
          </p:nvPr>
        </p:nvSpPr>
        <p:spPr>
          <a:xfrm>
            <a:off x="8192885" y="4746073"/>
            <a:ext cx="436761" cy="182563"/>
          </a:xfrm>
        </p:spPr>
        <p:txBody>
          <a:bodyPr/>
          <a:lstStyle/>
          <a:p>
            <a:fld id="{B6F15528-21DE-4FAA-801E-634DDDAF4B2B}" type="slidenum">
              <a:rPr lang="en-US" sz="900">
                <a:solidFill>
                  <a:schemeClr val="tx1"/>
                </a:solidFill>
                <a:latin typeface="Lato" panose="020F0502020204030203" pitchFamily="34" charset="0"/>
                <a:ea typeface="Lato" panose="020F0502020204030203" pitchFamily="34" charset="0"/>
                <a:cs typeface="Lato" panose="020F0502020204030203" pitchFamily="34" charset="0"/>
              </a:rPr>
              <a:pPr/>
              <a:t>6</a:t>
            </a:fld>
            <a:endParaRPr lang="en-US" sz="900" dirty="0">
              <a:solidFill>
                <a:schemeClr val="tx1"/>
              </a:solidFill>
              <a:latin typeface="Lato" panose="020F0502020204030203" pitchFamily="34" charset="0"/>
              <a:ea typeface="Lato" panose="020F0502020204030203" pitchFamily="34" charset="0"/>
              <a:cs typeface="Lato" panose="020F0502020204030203" pitchFamily="34" charset="0"/>
            </a:endParaRPr>
          </a:p>
        </p:txBody>
      </p:sp>
      <p:pic>
        <p:nvPicPr>
          <p:cNvPr id="5" name="Picture 4">
            <a:extLst>
              <a:ext uri="{FF2B5EF4-FFF2-40B4-BE49-F238E27FC236}">
                <a16:creationId xmlns:a16="http://schemas.microsoft.com/office/drawing/2014/main" id="{47285FF0-CADD-0D2E-59A1-6991A27C1413}"/>
              </a:ext>
            </a:extLst>
          </p:cNvPr>
          <p:cNvPicPr/>
          <p:nvPr/>
        </p:nvPicPr>
        <p:blipFill>
          <a:blip r:embed="rId3"/>
          <a:stretch>
            <a:fillRect/>
          </a:stretch>
        </p:blipFill>
        <p:spPr>
          <a:xfrm>
            <a:off x="6684963" y="534988"/>
            <a:ext cx="1933575" cy="200025"/>
          </a:xfrm>
          <a:prstGeom prst="rect">
            <a:avLst/>
          </a:prstGeom>
        </p:spPr>
      </p:pic>
      <p:grpSp>
        <p:nvGrpSpPr>
          <p:cNvPr id="6" name="Group 6">
            <a:extLst>
              <a:ext uri="{FF2B5EF4-FFF2-40B4-BE49-F238E27FC236}">
                <a16:creationId xmlns:a16="http://schemas.microsoft.com/office/drawing/2014/main" id="{B985BFAC-061D-0833-2197-72B0CF0D539F}"/>
              </a:ext>
            </a:extLst>
          </p:cNvPr>
          <p:cNvGrpSpPr/>
          <p:nvPr/>
        </p:nvGrpSpPr>
        <p:grpSpPr>
          <a:xfrm>
            <a:off x="498674" y="1712856"/>
            <a:ext cx="3463726" cy="2569472"/>
            <a:chOff x="0" y="-66675"/>
            <a:chExt cx="6910862" cy="6851924"/>
          </a:xfrm>
        </p:grpSpPr>
        <p:sp>
          <p:nvSpPr>
            <p:cNvPr id="9" name="TextBox 7">
              <a:extLst>
                <a:ext uri="{FF2B5EF4-FFF2-40B4-BE49-F238E27FC236}">
                  <a16:creationId xmlns:a16="http://schemas.microsoft.com/office/drawing/2014/main" id="{3726EF25-0D03-C4E6-36C2-AEA46BD01747}"/>
                </a:ext>
              </a:extLst>
            </p:cNvPr>
            <p:cNvSpPr txBox="1"/>
            <p:nvPr/>
          </p:nvSpPr>
          <p:spPr>
            <a:xfrm>
              <a:off x="0" y="-66675"/>
              <a:ext cx="6861862" cy="1298816"/>
            </a:xfrm>
            <a:prstGeom prst="rect">
              <a:avLst/>
            </a:prstGeom>
          </p:spPr>
          <p:txBody>
            <a:bodyPr lIns="0" tIns="0" rIns="0" bIns="0" rtlCol="0" anchor="t">
              <a:spAutoFit/>
            </a:bodyPr>
            <a:lstStyle/>
            <a:p>
              <a:pPr>
                <a:lnSpc>
                  <a:spcPts val="1960"/>
                </a:lnSpc>
              </a:pPr>
              <a:r>
                <a:rPr lang="en-US" sz="1400" dirty="0">
                  <a:latin typeface="Lato"/>
                </a:rPr>
                <a:t>Nvidia's Chip Empire: Soaring Profits and Captive Customers</a:t>
              </a:r>
            </a:p>
          </p:txBody>
        </p:sp>
        <p:sp>
          <p:nvSpPr>
            <p:cNvPr id="12" name="TextBox 8">
              <a:extLst>
                <a:ext uri="{FF2B5EF4-FFF2-40B4-BE49-F238E27FC236}">
                  <a16:creationId xmlns:a16="http://schemas.microsoft.com/office/drawing/2014/main" id="{5C8484E0-B2CE-CC84-A79C-B236102B0883}"/>
                </a:ext>
              </a:extLst>
            </p:cNvPr>
            <p:cNvSpPr txBox="1"/>
            <p:nvPr/>
          </p:nvSpPr>
          <p:spPr>
            <a:xfrm>
              <a:off x="0" y="1492519"/>
              <a:ext cx="6910862" cy="5292730"/>
            </a:xfrm>
            <a:prstGeom prst="rect">
              <a:avLst/>
            </a:prstGeom>
          </p:spPr>
          <p:txBody>
            <a:bodyPr wrap="square" lIns="0" tIns="0" rIns="0" bIns="0" rtlCol="0" anchor="t">
              <a:spAutoFit/>
            </a:bodyPr>
            <a:lstStyle/>
            <a:p>
              <a:pPr>
                <a:lnSpc>
                  <a:spcPts val="1330"/>
                </a:lnSpc>
              </a:pPr>
              <a:r>
                <a:rPr lang="en-US" sz="949" dirty="0">
                  <a:solidFill>
                    <a:srgbClr val="000000"/>
                  </a:solidFill>
                  <a:latin typeface="Lato"/>
                </a:rPr>
                <a:t>Nvidia is back. After selling off in April, its May earnings report sent the stock gapping to new historic highs above $1,000 per share. By most measures, its valuation remains stretched (its PE is 67), but unlike bubbles of the past, its growth is very real. As you can see in the chart, NVDA has grown from a market capitalization share of less than 0.5% of the S&amp;P 500 to close to 5% today. Over the same time frame, sales growth has been astonishing, most recently reaching 260%. While competitors are trying to steal market share, building chips takes years, and many customers are locked into Nvidia's ecosystem. So, for the time being, NVDA can set prices where it likes. It enjoys a profit margin of 57%, its highest ever.</a:t>
              </a:r>
            </a:p>
          </p:txBody>
        </p:sp>
      </p:grpSp>
      <p:sp>
        <p:nvSpPr>
          <p:cNvPr id="2" name="TextBox 1">
            <a:extLst>
              <a:ext uri="{FF2B5EF4-FFF2-40B4-BE49-F238E27FC236}">
                <a16:creationId xmlns:a16="http://schemas.microsoft.com/office/drawing/2014/main" id="{3D39FF60-5C82-53C1-4684-00E88CC72D79}"/>
              </a:ext>
            </a:extLst>
          </p:cNvPr>
          <p:cNvSpPr txBox="1"/>
          <p:nvPr/>
        </p:nvSpPr>
        <p:spPr>
          <a:xfrm>
            <a:off x="498674" y="4590215"/>
            <a:ext cx="5638800" cy="215444"/>
          </a:xfrm>
          <a:prstGeom prst="rect">
            <a:avLst/>
          </a:prstGeom>
          <a:noFill/>
        </p:spPr>
        <p:txBody>
          <a:bodyPr wrap="square" rtlCol="0">
            <a:spAutoFit/>
          </a:bodyPr>
          <a:lstStyle/>
          <a:p>
            <a:r>
              <a:rPr lang="en-US" sz="800" dirty="0"/>
              <a:t>Source:  Bloomberg, Modelist</a:t>
            </a:r>
          </a:p>
        </p:txBody>
      </p:sp>
      <p:sp>
        <p:nvSpPr>
          <p:cNvPr id="16" name="TextBox 15">
            <a:extLst>
              <a:ext uri="{FF2B5EF4-FFF2-40B4-BE49-F238E27FC236}">
                <a16:creationId xmlns:a16="http://schemas.microsoft.com/office/drawing/2014/main" id="{ACD59376-E22A-32AB-1E4F-8D082139F791}"/>
              </a:ext>
            </a:extLst>
          </p:cNvPr>
          <p:cNvSpPr txBox="1"/>
          <p:nvPr/>
        </p:nvSpPr>
        <p:spPr>
          <a:xfrm>
            <a:off x="498674" y="983081"/>
            <a:ext cx="609600" cy="646331"/>
          </a:xfrm>
          <a:prstGeom prst="rect">
            <a:avLst/>
          </a:prstGeom>
          <a:noFill/>
        </p:spPr>
        <p:txBody>
          <a:bodyPr wrap="square" rtlCol="0">
            <a:spAutoFit/>
          </a:bodyPr>
          <a:lstStyle/>
          <a:p>
            <a:r>
              <a:rPr lang="en-US" sz="3600" b="1" dirty="0">
                <a:latin typeface="+mj-lt"/>
              </a:rPr>
              <a:t>1</a:t>
            </a:r>
          </a:p>
        </p:txBody>
      </p:sp>
      <p:pic>
        <p:nvPicPr>
          <p:cNvPr id="13" name="Picture 12">
            <a:extLst>
              <a:ext uri="{FF2B5EF4-FFF2-40B4-BE49-F238E27FC236}">
                <a16:creationId xmlns:a16="http://schemas.microsoft.com/office/drawing/2014/main" id="{1B83DEC0-9CC2-4A8B-048F-70B170F61B71}"/>
              </a:ext>
            </a:extLst>
          </p:cNvPr>
          <p:cNvPicPr>
            <a:picLocks noChangeAspect="1"/>
          </p:cNvPicPr>
          <p:nvPr/>
        </p:nvPicPr>
        <p:blipFill>
          <a:blip r:embed="rId4"/>
          <a:stretch>
            <a:fillRect/>
          </a:stretch>
        </p:blipFill>
        <p:spPr>
          <a:xfrm>
            <a:off x="4226623" y="1100222"/>
            <a:ext cx="4391915" cy="3190470"/>
          </a:xfrm>
          <a:prstGeom prst="rect">
            <a:avLst/>
          </a:prstGeom>
        </p:spPr>
      </p:pic>
    </p:spTree>
    <p:extLst>
      <p:ext uri="{BB962C8B-B14F-4D97-AF65-F5344CB8AC3E}">
        <p14:creationId xmlns:p14="http://schemas.microsoft.com/office/powerpoint/2010/main" val="2843814784"/>
      </p:ext>
    </p:extLst>
  </p:cSld>
  <p:clrMapOvr>
    <a:masterClrMapping/>
  </p:clrMapOvr>
  <p:transition spd="slow">
    <p:cove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p:nvPr/>
        </p:nvSpPr>
        <p:spPr>
          <a:xfrm>
            <a:off x="503436" y="471488"/>
            <a:ext cx="8115300" cy="317459"/>
          </a:xfrm>
          <a:prstGeom prst="rect">
            <a:avLst/>
          </a:prstGeom>
        </p:spPr>
        <p:txBody>
          <a:bodyPr lIns="0" tIns="0" rIns="0" bIns="0" rtlCol="0" anchor="t">
            <a:spAutoFit/>
          </a:bodyPr>
          <a:lstStyle/>
          <a:p>
            <a:pPr>
              <a:lnSpc>
                <a:spcPts val="2600"/>
              </a:lnSpc>
              <a:spcBef>
                <a:spcPct val="0"/>
              </a:spcBef>
            </a:pPr>
            <a:r>
              <a:rPr lang="en-US" sz="1857" dirty="0">
                <a:solidFill>
                  <a:srgbClr val="000000"/>
                </a:solidFill>
                <a:latin typeface="Lovelo" panose="020B0604020202020204" charset="0"/>
              </a:rPr>
              <a:t>Three Themes</a:t>
            </a:r>
          </a:p>
        </p:txBody>
      </p:sp>
      <p:sp>
        <p:nvSpPr>
          <p:cNvPr id="4" name="AutoShape 4"/>
          <p:cNvSpPr/>
          <p:nvPr/>
        </p:nvSpPr>
        <p:spPr>
          <a:xfrm flipV="1">
            <a:off x="503436" y="880382"/>
            <a:ext cx="8115297" cy="19255"/>
          </a:xfrm>
          <a:prstGeom prst="line">
            <a:avLst/>
          </a:prstGeom>
          <a:ln w="9525" cap="flat">
            <a:solidFill>
              <a:srgbClr val="000000"/>
            </a:solidFill>
            <a:prstDash val="solid"/>
            <a:headEnd type="none" w="sm" len="sm"/>
            <a:tailEnd type="none" w="sm" len="sm"/>
          </a:ln>
        </p:spPr>
        <p:txBody>
          <a:bodyPr/>
          <a:lstStyle/>
          <a:p>
            <a:endParaRPr lang="en-US"/>
          </a:p>
        </p:txBody>
      </p:sp>
      <p:sp>
        <p:nvSpPr>
          <p:cNvPr id="8" name="AutoShape 4">
            <a:extLst>
              <a:ext uri="{FF2B5EF4-FFF2-40B4-BE49-F238E27FC236}">
                <a16:creationId xmlns:a16="http://schemas.microsoft.com/office/drawing/2014/main" id="{615F2E3D-4170-C167-891E-284D13A21385}"/>
              </a:ext>
            </a:extLst>
          </p:cNvPr>
          <p:cNvSpPr/>
          <p:nvPr/>
        </p:nvSpPr>
        <p:spPr>
          <a:xfrm flipV="1">
            <a:off x="503436" y="4570960"/>
            <a:ext cx="8115297" cy="19255"/>
          </a:xfrm>
          <a:prstGeom prst="line">
            <a:avLst/>
          </a:prstGeom>
          <a:ln w="9525" cap="flat">
            <a:solidFill>
              <a:srgbClr val="000000"/>
            </a:solidFill>
            <a:prstDash val="solid"/>
            <a:headEnd type="none" w="sm" len="sm"/>
            <a:tailEnd type="none" w="sm" len="sm"/>
          </a:ln>
        </p:spPr>
        <p:txBody>
          <a:bodyPr/>
          <a:lstStyle/>
          <a:p>
            <a:endParaRPr lang="en-US"/>
          </a:p>
        </p:txBody>
      </p:sp>
      <p:pic>
        <p:nvPicPr>
          <p:cNvPr id="10" name="Picture 9" descr="A black text on a white background&#10;&#10;Description automatically generated">
            <a:extLst>
              <a:ext uri="{FF2B5EF4-FFF2-40B4-BE49-F238E27FC236}">
                <a16:creationId xmlns:a16="http://schemas.microsoft.com/office/drawing/2014/main" id="{A8B7339E-0DA1-3AFE-F16D-EA0DC9FC9AE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96101" y="4708767"/>
            <a:ext cx="1285875" cy="257175"/>
          </a:xfrm>
          <a:prstGeom prst="rect">
            <a:avLst/>
          </a:prstGeom>
        </p:spPr>
      </p:pic>
      <p:sp>
        <p:nvSpPr>
          <p:cNvPr id="11" name="Slide Number Placeholder 10">
            <a:extLst>
              <a:ext uri="{FF2B5EF4-FFF2-40B4-BE49-F238E27FC236}">
                <a16:creationId xmlns:a16="http://schemas.microsoft.com/office/drawing/2014/main" id="{C84F2CDF-7838-90E0-7ED0-2BA3F1260A60}"/>
              </a:ext>
            </a:extLst>
          </p:cNvPr>
          <p:cNvSpPr>
            <a:spLocks noGrp="1"/>
          </p:cNvSpPr>
          <p:nvPr>
            <p:ph type="sldNum" sz="quarter" idx="12"/>
          </p:nvPr>
        </p:nvSpPr>
        <p:spPr>
          <a:xfrm>
            <a:off x="8192885" y="4746073"/>
            <a:ext cx="436761" cy="182563"/>
          </a:xfrm>
        </p:spPr>
        <p:txBody>
          <a:bodyPr/>
          <a:lstStyle/>
          <a:p>
            <a:fld id="{B6F15528-21DE-4FAA-801E-634DDDAF4B2B}" type="slidenum">
              <a:rPr lang="en-US" sz="900">
                <a:solidFill>
                  <a:schemeClr val="tx1"/>
                </a:solidFill>
                <a:latin typeface="Lato" panose="020F0502020204030203" pitchFamily="34" charset="0"/>
                <a:ea typeface="Lato" panose="020F0502020204030203" pitchFamily="34" charset="0"/>
                <a:cs typeface="Lato" panose="020F0502020204030203" pitchFamily="34" charset="0"/>
              </a:rPr>
              <a:pPr/>
              <a:t>7</a:t>
            </a:fld>
            <a:endParaRPr lang="en-US" sz="900" dirty="0">
              <a:solidFill>
                <a:schemeClr val="tx1"/>
              </a:solidFill>
              <a:latin typeface="Lato" panose="020F0502020204030203" pitchFamily="34" charset="0"/>
              <a:ea typeface="Lato" panose="020F0502020204030203" pitchFamily="34" charset="0"/>
              <a:cs typeface="Lato" panose="020F0502020204030203" pitchFamily="34" charset="0"/>
            </a:endParaRPr>
          </a:p>
        </p:txBody>
      </p:sp>
      <p:pic>
        <p:nvPicPr>
          <p:cNvPr id="5" name="Picture 4">
            <a:extLst>
              <a:ext uri="{FF2B5EF4-FFF2-40B4-BE49-F238E27FC236}">
                <a16:creationId xmlns:a16="http://schemas.microsoft.com/office/drawing/2014/main" id="{35D0B9E7-E9FE-F149-A9E0-8369A7985CBC}"/>
              </a:ext>
            </a:extLst>
          </p:cNvPr>
          <p:cNvPicPr/>
          <p:nvPr/>
        </p:nvPicPr>
        <p:blipFill>
          <a:blip r:embed="rId3"/>
          <a:stretch>
            <a:fillRect/>
          </a:stretch>
        </p:blipFill>
        <p:spPr>
          <a:xfrm>
            <a:off x="6684963" y="534988"/>
            <a:ext cx="1933575" cy="200025"/>
          </a:xfrm>
          <a:prstGeom prst="rect">
            <a:avLst/>
          </a:prstGeom>
        </p:spPr>
      </p:pic>
      <p:grpSp>
        <p:nvGrpSpPr>
          <p:cNvPr id="6" name="Group 6">
            <a:extLst>
              <a:ext uri="{FF2B5EF4-FFF2-40B4-BE49-F238E27FC236}">
                <a16:creationId xmlns:a16="http://schemas.microsoft.com/office/drawing/2014/main" id="{B985BFAC-061D-0833-2197-72B0CF0D539F}"/>
              </a:ext>
            </a:extLst>
          </p:cNvPr>
          <p:cNvGrpSpPr/>
          <p:nvPr/>
        </p:nvGrpSpPr>
        <p:grpSpPr>
          <a:xfrm>
            <a:off x="498674" y="1712856"/>
            <a:ext cx="4454326" cy="2673382"/>
            <a:chOff x="0" y="-66675"/>
            <a:chExt cx="6878247" cy="7129019"/>
          </a:xfrm>
        </p:grpSpPr>
        <p:sp>
          <p:nvSpPr>
            <p:cNvPr id="9" name="TextBox 7">
              <a:extLst>
                <a:ext uri="{FF2B5EF4-FFF2-40B4-BE49-F238E27FC236}">
                  <a16:creationId xmlns:a16="http://schemas.microsoft.com/office/drawing/2014/main" id="{3726EF25-0D03-C4E6-36C2-AEA46BD01747}"/>
                </a:ext>
              </a:extLst>
            </p:cNvPr>
            <p:cNvSpPr txBox="1"/>
            <p:nvPr/>
          </p:nvSpPr>
          <p:spPr>
            <a:xfrm>
              <a:off x="0" y="-66675"/>
              <a:ext cx="6861860" cy="614869"/>
            </a:xfrm>
            <a:prstGeom prst="rect">
              <a:avLst/>
            </a:prstGeom>
          </p:spPr>
          <p:txBody>
            <a:bodyPr lIns="0" tIns="0" rIns="0" bIns="0" rtlCol="0" anchor="t">
              <a:spAutoFit/>
            </a:bodyPr>
            <a:lstStyle/>
            <a:p>
              <a:pPr>
                <a:lnSpc>
                  <a:spcPts val="1960"/>
                </a:lnSpc>
              </a:pPr>
              <a:r>
                <a:rPr lang="en-US" sz="1400" dirty="0">
                  <a:solidFill>
                    <a:srgbClr val="000000"/>
                  </a:solidFill>
                  <a:latin typeface="Lato"/>
                </a:rPr>
                <a:t>Currency Woes: The Hidden Cost of Overseas Investing</a:t>
              </a:r>
              <a:endParaRPr lang="en-US" sz="1400" dirty="0">
                <a:solidFill>
                  <a:schemeClr val="accent2"/>
                </a:solidFill>
                <a:latin typeface="Lato"/>
              </a:endParaRPr>
            </a:p>
          </p:txBody>
        </p:sp>
        <p:sp>
          <p:nvSpPr>
            <p:cNvPr id="12" name="TextBox 8">
              <a:extLst>
                <a:ext uri="{FF2B5EF4-FFF2-40B4-BE49-F238E27FC236}">
                  <a16:creationId xmlns:a16="http://schemas.microsoft.com/office/drawing/2014/main" id="{5C8484E0-B2CE-CC84-A79C-B236102B0883}"/>
                </a:ext>
              </a:extLst>
            </p:cNvPr>
            <p:cNvSpPr txBox="1"/>
            <p:nvPr/>
          </p:nvSpPr>
          <p:spPr>
            <a:xfrm>
              <a:off x="16388" y="880480"/>
              <a:ext cx="6861859" cy="6181864"/>
            </a:xfrm>
            <a:prstGeom prst="rect">
              <a:avLst/>
            </a:prstGeom>
          </p:spPr>
          <p:txBody>
            <a:bodyPr lIns="0" tIns="0" rIns="0" bIns="0" rtlCol="0" anchor="t">
              <a:spAutoFit/>
            </a:bodyPr>
            <a:lstStyle/>
            <a:p>
              <a:pPr>
                <a:lnSpc>
                  <a:spcPts val="1330"/>
                </a:lnSpc>
              </a:pPr>
              <a:r>
                <a:rPr lang="en-US" sz="949" dirty="0">
                  <a:solidFill>
                    <a:srgbClr val="000000"/>
                  </a:solidFill>
                  <a:latin typeface="Lato"/>
                </a:rPr>
                <a:t>Investing outside the US to diversify has its benefits in the long term. Foreign markets can be driven by their local business cycles, and thus stock prices may rise, even when those in the US are falling, a pattern likely to accelerate with the decline in global trade. However, there have been two problems with this strategy for US investors in the last few years. Firstly, until recently, the US stock market has simply outperformed almost every other major developed market in the world, giving investors little reason to go abroad. Secondly, the strength of the US dollar has diminished overseas gains when those gains are converted back into dollars. The chart to the right shows the returns to a US investor of the MSCI EAFE index in US dollar and local currency terms since the start of 2021. The local currency index has gained 33.6% more than the US dollar version. Of course, this currency effect could easily reverse. In the event that the US dollar declines when the Fed starts cutting rates, US investors may find that what once was a headwind dragging down their international holdings suddenly becomes a tailwind boosting returns.</a:t>
              </a:r>
            </a:p>
          </p:txBody>
        </p:sp>
      </p:grpSp>
      <p:sp>
        <p:nvSpPr>
          <p:cNvPr id="2" name="TextBox 1">
            <a:extLst>
              <a:ext uri="{FF2B5EF4-FFF2-40B4-BE49-F238E27FC236}">
                <a16:creationId xmlns:a16="http://schemas.microsoft.com/office/drawing/2014/main" id="{3D39FF60-5C82-53C1-4684-00E88CC72D79}"/>
              </a:ext>
            </a:extLst>
          </p:cNvPr>
          <p:cNvSpPr txBox="1"/>
          <p:nvPr/>
        </p:nvSpPr>
        <p:spPr>
          <a:xfrm>
            <a:off x="498674" y="4590215"/>
            <a:ext cx="5638800" cy="215444"/>
          </a:xfrm>
          <a:prstGeom prst="rect">
            <a:avLst/>
          </a:prstGeom>
          <a:noFill/>
        </p:spPr>
        <p:txBody>
          <a:bodyPr wrap="square" rtlCol="0">
            <a:spAutoFit/>
          </a:bodyPr>
          <a:lstStyle/>
          <a:p>
            <a:r>
              <a:rPr lang="en-US" sz="800" dirty="0"/>
              <a:t>Source:  Bloomberg, Modelist</a:t>
            </a:r>
          </a:p>
        </p:txBody>
      </p:sp>
      <p:sp>
        <p:nvSpPr>
          <p:cNvPr id="16" name="TextBox 15">
            <a:extLst>
              <a:ext uri="{FF2B5EF4-FFF2-40B4-BE49-F238E27FC236}">
                <a16:creationId xmlns:a16="http://schemas.microsoft.com/office/drawing/2014/main" id="{ACD59376-E22A-32AB-1E4F-8D082139F791}"/>
              </a:ext>
            </a:extLst>
          </p:cNvPr>
          <p:cNvSpPr txBox="1"/>
          <p:nvPr/>
        </p:nvSpPr>
        <p:spPr>
          <a:xfrm>
            <a:off x="498674" y="983081"/>
            <a:ext cx="609600" cy="646331"/>
          </a:xfrm>
          <a:prstGeom prst="rect">
            <a:avLst/>
          </a:prstGeom>
          <a:noFill/>
        </p:spPr>
        <p:txBody>
          <a:bodyPr wrap="square" rtlCol="0">
            <a:spAutoFit/>
          </a:bodyPr>
          <a:lstStyle/>
          <a:p>
            <a:r>
              <a:rPr lang="en-US" sz="3600" b="1" dirty="0">
                <a:latin typeface="+mj-lt"/>
              </a:rPr>
              <a:t>2</a:t>
            </a:r>
          </a:p>
        </p:txBody>
      </p:sp>
      <p:pic>
        <p:nvPicPr>
          <p:cNvPr id="15" name="Picture 14">
            <a:extLst>
              <a:ext uri="{FF2B5EF4-FFF2-40B4-BE49-F238E27FC236}">
                <a16:creationId xmlns:a16="http://schemas.microsoft.com/office/drawing/2014/main" id="{1D8038E0-BE4B-54ED-A01D-C57B893807F5}"/>
              </a:ext>
            </a:extLst>
          </p:cNvPr>
          <p:cNvPicPr>
            <a:picLocks noChangeAspect="1"/>
          </p:cNvPicPr>
          <p:nvPr/>
        </p:nvPicPr>
        <p:blipFill>
          <a:blip r:embed="rId4"/>
          <a:stretch>
            <a:fillRect/>
          </a:stretch>
        </p:blipFill>
        <p:spPr>
          <a:xfrm>
            <a:off x="5154625" y="1001680"/>
            <a:ext cx="3475021" cy="3292125"/>
          </a:xfrm>
          <a:prstGeom prst="rect">
            <a:avLst/>
          </a:prstGeom>
        </p:spPr>
      </p:pic>
    </p:spTree>
    <p:extLst>
      <p:ext uri="{BB962C8B-B14F-4D97-AF65-F5344CB8AC3E}">
        <p14:creationId xmlns:p14="http://schemas.microsoft.com/office/powerpoint/2010/main" val="3438974318"/>
      </p:ext>
    </p:extLst>
  </p:cSld>
  <p:clrMapOvr>
    <a:masterClrMapping/>
  </p:clrMapOvr>
  <p:transition spd="slow">
    <p:cove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p:nvPr/>
        </p:nvSpPr>
        <p:spPr>
          <a:xfrm>
            <a:off x="503436" y="471488"/>
            <a:ext cx="8115300" cy="317459"/>
          </a:xfrm>
          <a:prstGeom prst="rect">
            <a:avLst/>
          </a:prstGeom>
        </p:spPr>
        <p:txBody>
          <a:bodyPr lIns="0" tIns="0" rIns="0" bIns="0" rtlCol="0" anchor="t">
            <a:spAutoFit/>
          </a:bodyPr>
          <a:lstStyle/>
          <a:p>
            <a:pPr>
              <a:lnSpc>
                <a:spcPts val="2600"/>
              </a:lnSpc>
              <a:spcBef>
                <a:spcPct val="0"/>
              </a:spcBef>
            </a:pPr>
            <a:r>
              <a:rPr lang="en-US" sz="1857" dirty="0">
                <a:solidFill>
                  <a:srgbClr val="000000"/>
                </a:solidFill>
                <a:latin typeface="Lovelo" panose="020B0604020202020204" charset="0"/>
              </a:rPr>
              <a:t>Three Themes</a:t>
            </a:r>
          </a:p>
        </p:txBody>
      </p:sp>
      <p:sp>
        <p:nvSpPr>
          <p:cNvPr id="4" name="AutoShape 4"/>
          <p:cNvSpPr/>
          <p:nvPr/>
        </p:nvSpPr>
        <p:spPr>
          <a:xfrm flipV="1">
            <a:off x="503436" y="880382"/>
            <a:ext cx="8115297" cy="19255"/>
          </a:xfrm>
          <a:prstGeom prst="line">
            <a:avLst/>
          </a:prstGeom>
          <a:ln w="9525" cap="flat">
            <a:solidFill>
              <a:srgbClr val="000000"/>
            </a:solidFill>
            <a:prstDash val="solid"/>
            <a:headEnd type="none" w="sm" len="sm"/>
            <a:tailEnd type="none" w="sm" len="sm"/>
          </a:ln>
        </p:spPr>
        <p:txBody>
          <a:bodyPr/>
          <a:lstStyle/>
          <a:p>
            <a:endParaRPr lang="en-US"/>
          </a:p>
        </p:txBody>
      </p:sp>
      <p:sp>
        <p:nvSpPr>
          <p:cNvPr id="8" name="AutoShape 4">
            <a:extLst>
              <a:ext uri="{FF2B5EF4-FFF2-40B4-BE49-F238E27FC236}">
                <a16:creationId xmlns:a16="http://schemas.microsoft.com/office/drawing/2014/main" id="{615F2E3D-4170-C167-891E-284D13A21385}"/>
              </a:ext>
            </a:extLst>
          </p:cNvPr>
          <p:cNvSpPr/>
          <p:nvPr/>
        </p:nvSpPr>
        <p:spPr>
          <a:xfrm flipV="1">
            <a:off x="503436" y="4570960"/>
            <a:ext cx="8115297" cy="19255"/>
          </a:xfrm>
          <a:prstGeom prst="line">
            <a:avLst/>
          </a:prstGeom>
          <a:ln w="9525" cap="flat">
            <a:solidFill>
              <a:srgbClr val="000000"/>
            </a:solidFill>
            <a:prstDash val="solid"/>
            <a:headEnd type="none" w="sm" len="sm"/>
            <a:tailEnd type="none" w="sm" len="sm"/>
          </a:ln>
        </p:spPr>
        <p:txBody>
          <a:bodyPr/>
          <a:lstStyle/>
          <a:p>
            <a:endParaRPr lang="en-US"/>
          </a:p>
        </p:txBody>
      </p:sp>
      <p:pic>
        <p:nvPicPr>
          <p:cNvPr id="10" name="Picture 9" descr="A black text on a white background&#10;&#10;Description automatically generated">
            <a:extLst>
              <a:ext uri="{FF2B5EF4-FFF2-40B4-BE49-F238E27FC236}">
                <a16:creationId xmlns:a16="http://schemas.microsoft.com/office/drawing/2014/main" id="{A8B7339E-0DA1-3AFE-F16D-EA0DC9FC9AE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96101" y="4708767"/>
            <a:ext cx="1285875" cy="257175"/>
          </a:xfrm>
          <a:prstGeom prst="rect">
            <a:avLst/>
          </a:prstGeom>
        </p:spPr>
      </p:pic>
      <p:sp>
        <p:nvSpPr>
          <p:cNvPr id="11" name="Slide Number Placeholder 10">
            <a:extLst>
              <a:ext uri="{FF2B5EF4-FFF2-40B4-BE49-F238E27FC236}">
                <a16:creationId xmlns:a16="http://schemas.microsoft.com/office/drawing/2014/main" id="{C84F2CDF-7838-90E0-7ED0-2BA3F1260A60}"/>
              </a:ext>
            </a:extLst>
          </p:cNvPr>
          <p:cNvSpPr>
            <a:spLocks noGrp="1"/>
          </p:cNvSpPr>
          <p:nvPr>
            <p:ph type="sldNum" sz="quarter" idx="12"/>
          </p:nvPr>
        </p:nvSpPr>
        <p:spPr>
          <a:xfrm>
            <a:off x="8192885" y="4746073"/>
            <a:ext cx="436761" cy="182563"/>
          </a:xfrm>
        </p:spPr>
        <p:txBody>
          <a:bodyPr/>
          <a:lstStyle/>
          <a:p>
            <a:fld id="{B6F15528-21DE-4FAA-801E-634DDDAF4B2B}" type="slidenum">
              <a:rPr lang="en-US" sz="900">
                <a:solidFill>
                  <a:schemeClr val="tx1"/>
                </a:solidFill>
                <a:latin typeface="Lato" panose="020F0502020204030203" pitchFamily="34" charset="0"/>
                <a:ea typeface="Lato" panose="020F0502020204030203" pitchFamily="34" charset="0"/>
                <a:cs typeface="Lato" panose="020F0502020204030203" pitchFamily="34" charset="0"/>
              </a:rPr>
              <a:pPr/>
              <a:t>8</a:t>
            </a:fld>
            <a:endParaRPr lang="en-US" sz="900" dirty="0">
              <a:solidFill>
                <a:schemeClr val="tx1"/>
              </a:solidFill>
              <a:latin typeface="Lato" panose="020F0502020204030203" pitchFamily="34" charset="0"/>
              <a:ea typeface="Lato" panose="020F0502020204030203" pitchFamily="34" charset="0"/>
              <a:cs typeface="Lato" panose="020F0502020204030203" pitchFamily="34" charset="0"/>
            </a:endParaRPr>
          </a:p>
        </p:txBody>
      </p:sp>
      <p:pic>
        <p:nvPicPr>
          <p:cNvPr id="13" name="Picture 12">
            <a:extLst>
              <a:ext uri="{FF2B5EF4-FFF2-40B4-BE49-F238E27FC236}">
                <a16:creationId xmlns:a16="http://schemas.microsoft.com/office/drawing/2014/main" id="{6EEFFA38-E5F2-DCCD-A69A-653EADCE5B04}"/>
              </a:ext>
            </a:extLst>
          </p:cNvPr>
          <p:cNvPicPr/>
          <p:nvPr/>
        </p:nvPicPr>
        <p:blipFill>
          <a:blip r:embed="rId3"/>
          <a:stretch>
            <a:fillRect/>
          </a:stretch>
        </p:blipFill>
        <p:spPr>
          <a:xfrm>
            <a:off x="6684963" y="534988"/>
            <a:ext cx="1933575" cy="200025"/>
          </a:xfrm>
          <a:prstGeom prst="rect">
            <a:avLst/>
          </a:prstGeom>
        </p:spPr>
      </p:pic>
      <p:grpSp>
        <p:nvGrpSpPr>
          <p:cNvPr id="6" name="Group 6">
            <a:extLst>
              <a:ext uri="{FF2B5EF4-FFF2-40B4-BE49-F238E27FC236}">
                <a16:creationId xmlns:a16="http://schemas.microsoft.com/office/drawing/2014/main" id="{B985BFAC-061D-0833-2197-72B0CF0D539F}"/>
              </a:ext>
            </a:extLst>
          </p:cNvPr>
          <p:cNvGrpSpPr/>
          <p:nvPr/>
        </p:nvGrpSpPr>
        <p:grpSpPr>
          <a:xfrm>
            <a:off x="498674" y="1712856"/>
            <a:ext cx="4454326" cy="2643693"/>
            <a:chOff x="0" y="-66675"/>
            <a:chExt cx="6861860" cy="7049848"/>
          </a:xfrm>
        </p:grpSpPr>
        <p:sp>
          <p:nvSpPr>
            <p:cNvPr id="9" name="TextBox 7">
              <a:extLst>
                <a:ext uri="{FF2B5EF4-FFF2-40B4-BE49-F238E27FC236}">
                  <a16:creationId xmlns:a16="http://schemas.microsoft.com/office/drawing/2014/main" id="{3726EF25-0D03-C4E6-36C2-AEA46BD01747}"/>
                </a:ext>
              </a:extLst>
            </p:cNvPr>
            <p:cNvSpPr txBox="1"/>
            <p:nvPr/>
          </p:nvSpPr>
          <p:spPr>
            <a:xfrm>
              <a:off x="0" y="-66675"/>
              <a:ext cx="6861860" cy="614869"/>
            </a:xfrm>
            <a:prstGeom prst="rect">
              <a:avLst/>
            </a:prstGeom>
          </p:spPr>
          <p:txBody>
            <a:bodyPr lIns="0" tIns="0" rIns="0" bIns="0" rtlCol="0" anchor="t">
              <a:spAutoFit/>
            </a:bodyPr>
            <a:lstStyle/>
            <a:p>
              <a:pPr>
                <a:lnSpc>
                  <a:spcPts val="1960"/>
                </a:lnSpc>
              </a:pPr>
              <a:r>
                <a:rPr lang="en-US" sz="1400" dirty="0">
                  <a:solidFill>
                    <a:srgbClr val="000000"/>
                  </a:solidFill>
                  <a:latin typeface="Lato"/>
                </a:rPr>
                <a:t>Inflation's Uneven Retreat: A Tale of Two Sectors</a:t>
              </a:r>
            </a:p>
          </p:txBody>
        </p:sp>
        <p:sp>
          <p:nvSpPr>
            <p:cNvPr id="12" name="TextBox 8">
              <a:extLst>
                <a:ext uri="{FF2B5EF4-FFF2-40B4-BE49-F238E27FC236}">
                  <a16:creationId xmlns:a16="http://schemas.microsoft.com/office/drawing/2014/main" id="{5C8484E0-B2CE-CC84-A79C-B236102B0883}"/>
                </a:ext>
              </a:extLst>
            </p:cNvPr>
            <p:cNvSpPr txBox="1"/>
            <p:nvPr/>
          </p:nvSpPr>
          <p:spPr>
            <a:xfrm>
              <a:off x="0" y="801309"/>
              <a:ext cx="6392318" cy="6181864"/>
            </a:xfrm>
            <a:prstGeom prst="rect">
              <a:avLst/>
            </a:prstGeom>
          </p:spPr>
          <p:txBody>
            <a:bodyPr wrap="square" lIns="0" tIns="0" rIns="0" bIns="0" rtlCol="0" anchor="t">
              <a:spAutoFit/>
            </a:bodyPr>
            <a:lstStyle/>
            <a:p>
              <a:pPr>
                <a:lnSpc>
                  <a:spcPts val="1330"/>
                </a:lnSpc>
              </a:pPr>
              <a:r>
                <a:rPr lang="en-US" sz="949" dirty="0">
                  <a:solidFill>
                    <a:srgbClr val="000000"/>
                  </a:solidFill>
                  <a:latin typeface="Lato"/>
                </a:rPr>
                <a:t>Inflation has cooled considerably from its peak in 2022 when it was approaching 9+% due to above-average price increases in every CPI component. Today, almost all key inflation metrics remain above the longer-term trend but well below their peaks, with two exceptions that unfortunately make up the majority of the inflation stats by weight. Shelter (or housing) and transportation combined account for 61% of the weight of the CPI basket but actually contribute about 81% of current inflation. Owner's equivalent rent and housing utilities are up over 5% annually, while transportation costs remain in double digits due to skyrocketing car insurance costs (up 22.6% YoY) and vehicle repair costs (up 9.8% YoY). The good news is that housing inflation is slowly decelerating, and Food &amp; Beverage price increases are the smallest since early 2020 and below trend (they make up 14.4% of CPI). If transportation inflation cools off, the Fed may finally feel at ease and start to lower rates, since prices of everything else are heading in the right direction.</a:t>
              </a:r>
            </a:p>
          </p:txBody>
        </p:sp>
      </p:grpSp>
      <p:sp>
        <p:nvSpPr>
          <p:cNvPr id="2" name="TextBox 1">
            <a:extLst>
              <a:ext uri="{FF2B5EF4-FFF2-40B4-BE49-F238E27FC236}">
                <a16:creationId xmlns:a16="http://schemas.microsoft.com/office/drawing/2014/main" id="{3D39FF60-5C82-53C1-4684-00E88CC72D79}"/>
              </a:ext>
            </a:extLst>
          </p:cNvPr>
          <p:cNvSpPr txBox="1"/>
          <p:nvPr/>
        </p:nvSpPr>
        <p:spPr>
          <a:xfrm>
            <a:off x="498674" y="4590215"/>
            <a:ext cx="5638800" cy="215444"/>
          </a:xfrm>
          <a:prstGeom prst="rect">
            <a:avLst/>
          </a:prstGeom>
          <a:noFill/>
        </p:spPr>
        <p:txBody>
          <a:bodyPr wrap="square" rtlCol="0">
            <a:spAutoFit/>
          </a:bodyPr>
          <a:lstStyle/>
          <a:p>
            <a:r>
              <a:rPr lang="en-US" sz="800" dirty="0"/>
              <a:t>Source:  Bloomberg, Modelist</a:t>
            </a:r>
          </a:p>
        </p:txBody>
      </p:sp>
      <p:sp>
        <p:nvSpPr>
          <p:cNvPr id="16" name="TextBox 15">
            <a:extLst>
              <a:ext uri="{FF2B5EF4-FFF2-40B4-BE49-F238E27FC236}">
                <a16:creationId xmlns:a16="http://schemas.microsoft.com/office/drawing/2014/main" id="{ACD59376-E22A-32AB-1E4F-8D082139F791}"/>
              </a:ext>
            </a:extLst>
          </p:cNvPr>
          <p:cNvSpPr txBox="1"/>
          <p:nvPr/>
        </p:nvSpPr>
        <p:spPr>
          <a:xfrm>
            <a:off x="498674" y="983081"/>
            <a:ext cx="609600" cy="646331"/>
          </a:xfrm>
          <a:prstGeom prst="rect">
            <a:avLst/>
          </a:prstGeom>
          <a:noFill/>
        </p:spPr>
        <p:txBody>
          <a:bodyPr wrap="square" rtlCol="0">
            <a:spAutoFit/>
          </a:bodyPr>
          <a:lstStyle/>
          <a:p>
            <a:r>
              <a:rPr lang="en-US" sz="3600" b="1" dirty="0">
                <a:latin typeface="+mj-lt"/>
              </a:rPr>
              <a:t>3</a:t>
            </a:r>
          </a:p>
        </p:txBody>
      </p:sp>
      <p:pic>
        <p:nvPicPr>
          <p:cNvPr id="5" name="Picture 4">
            <a:extLst>
              <a:ext uri="{FF2B5EF4-FFF2-40B4-BE49-F238E27FC236}">
                <a16:creationId xmlns:a16="http://schemas.microsoft.com/office/drawing/2014/main" id="{D0B87BFD-CB24-7936-53C7-122DB9D0F82D}"/>
              </a:ext>
            </a:extLst>
          </p:cNvPr>
          <p:cNvPicPr>
            <a:picLocks noChangeAspect="1"/>
          </p:cNvPicPr>
          <p:nvPr/>
        </p:nvPicPr>
        <p:blipFill>
          <a:blip r:embed="rId4"/>
          <a:stretch>
            <a:fillRect/>
          </a:stretch>
        </p:blipFill>
        <p:spPr>
          <a:xfrm>
            <a:off x="4975759" y="1157204"/>
            <a:ext cx="3642779" cy="3084397"/>
          </a:xfrm>
          <a:prstGeom prst="rect">
            <a:avLst/>
          </a:prstGeom>
        </p:spPr>
      </p:pic>
    </p:spTree>
    <p:extLst>
      <p:ext uri="{BB962C8B-B14F-4D97-AF65-F5344CB8AC3E}">
        <p14:creationId xmlns:p14="http://schemas.microsoft.com/office/powerpoint/2010/main" val="789068672"/>
      </p:ext>
    </p:extLst>
  </p:cSld>
  <p:clrMapOvr>
    <a:masterClrMapping/>
  </p:clrMapOvr>
  <p:transition spd="slow">
    <p:cove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flipV="1">
            <a:off x="514354" y="2257384"/>
            <a:ext cx="8115297" cy="19255"/>
          </a:xfrm>
          <a:prstGeom prst="line">
            <a:avLst/>
          </a:prstGeom>
          <a:ln w="9525" cap="flat">
            <a:solidFill>
              <a:srgbClr val="000000"/>
            </a:solidFill>
            <a:prstDash val="solid"/>
            <a:headEnd type="none" w="sm" len="sm"/>
            <a:tailEnd type="none" w="sm" len="sm"/>
          </a:ln>
        </p:spPr>
        <p:txBody>
          <a:bodyPr/>
          <a:lstStyle/>
          <a:p>
            <a:endParaRPr lang="en-US"/>
          </a:p>
        </p:txBody>
      </p:sp>
      <p:sp>
        <p:nvSpPr>
          <p:cNvPr id="5" name="TextBox 5"/>
          <p:cNvSpPr txBox="1"/>
          <p:nvPr/>
        </p:nvSpPr>
        <p:spPr>
          <a:xfrm>
            <a:off x="503441" y="1000044"/>
            <a:ext cx="8204166" cy="1231106"/>
          </a:xfrm>
          <a:prstGeom prst="rect">
            <a:avLst/>
          </a:prstGeom>
        </p:spPr>
        <p:txBody>
          <a:bodyPr lIns="0" tIns="0" rIns="0" bIns="0" rtlCol="0" anchor="t">
            <a:spAutoFit/>
          </a:bodyPr>
          <a:lstStyle/>
          <a:p>
            <a:r>
              <a:rPr lang="en-US" sz="4000" dirty="0">
                <a:solidFill>
                  <a:srgbClr val="000000"/>
                </a:solidFill>
                <a:latin typeface="Lovelo"/>
              </a:rPr>
              <a:t>Equity </a:t>
            </a:r>
          </a:p>
          <a:p>
            <a:r>
              <a:rPr lang="en-US" sz="4000" dirty="0">
                <a:solidFill>
                  <a:srgbClr val="000000"/>
                </a:solidFill>
                <a:latin typeface="Lovelo"/>
              </a:rPr>
              <a:t>Overview</a:t>
            </a:r>
          </a:p>
        </p:txBody>
      </p:sp>
      <p:sp>
        <p:nvSpPr>
          <p:cNvPr id="8" name="Slide Number Placeholder 7">
            <a:extLst>
              <a:ext uri="{FF2B5EF4-FFF2-40B4-BE49-F238E27FC236}">
                <a16:creationId xmlns:a16="http://schemas.microsoft.com/office/drawing/2014/main" id="{5CCB0EA3-3F24-9CC4-F04A-1BFE5998B6B5}"/>
              </a:ext>
            </a:extLst>
          </p:cNvPr>
          <p:cNvSpPr>
            <a:spLocks noGrp="1"/>
          </p:cNvSpPr>
          <p:nvPr>
            <p:ph type="sldNum" sz="quarter" idx="12"/>
          </p:nvPr>
        </p:nvSpPr>
        <p:spPr/>
        <p:txBody>
          <a:bodyPr/>
          <a:lstStyle/>
          <a:p>
            <a:fld id="{B6F15528-21DE-4FAA-801E-634DDDAF4B2B}" type="slidenum">
              <a:rPr lang="en-US" smtClean="0"/>
              <a:pPr/>
              <a:t>9</a:t>
            </a:fld>
            <a:endParaRPr lang="en-US"/>
          </a:p>
        </p:txBody>
      </p:sp>
      <p:pic>
        <p:nvPicPr>
          <p:cNvPr id="3" name="Picture 2">
            <a:extLst>
              <a:ext uri="{FF2B5EF4-FFF2-40B4-BE49-F238E27FC236}">
                <a16:creationId xmlns:a16="http://schemas.microsoft.com/office/drawing/2014/main" id="{4656D5EE-2274-07D5-4D81-2A5C66B61A66}"/>
              </a:ext>
            </a:extLst>
          </p:cNvPr>
          <p:cNvPicPr/>
          <p:nvPr/>
        </p:nvPicPr>
        <p:blipFill>
          <a:blip r:embed="rId2"/>
          <a:stretch>
            <a:fillRect/>
          </a:stretch>
        </p:blipFill>
        <p:spPr>
          <a:xfrm>
            <a:off x="514350" y="4471988"/>
            <a:ext cx="1933575" cy="200025"/>
          </a:xfrm>
          <a:prstGeom prst="rect">
            <a:avLst/>
          </a:prstGeom>
        </p:spPr>
      </p:pic>
    </p:spTree>
    <p:extLst>
      <p:ext uri="{BB962C8B-B14F-4D97-AF65-F5344CB8AC3E}">
        <p14:creationId xmlns:p14="http://schemas.microsoft.com/office/powerpoint/2010/main" val="1619495668"/>
      </p:ext>
    </p:extLst>
  </p:cSld>
  <p:clrMapOvr>
    <a:masterClrMapping/>
  </p:clrMapOvr>
  <p:transition spd="slow">
    <p:cover/>
  </p:transition>
</p:sld>
</file>

<file path=ppt/theme/theme1.xml><?xml version="1.0" encoding="utf-8"?>
<a:theme xmlns:a="http://schemas.openxmlformats.org/drawingml/2006/main" name="Modelist Portrait">
  <a:themeElements>
    <a:clrScheme name="Modelist">
      <a:dk1>
        <a:sysClr val="windowText" lastClr="000000"/>
      </a:dk1>
      <a:lt1>
        <a:sysClr val="window" lastClr="FFFFFF"/>
      </a:lt1>
      <a:dk2>
        <a:srgbClr val="011E31"/>
      </a:dk2>
      <a:lt2>
        <a:srgbClr val="D7E0EB"/>
      </a:lt2>
      <a:accent1>
        <a:srgbClr val="011E31"/>
      </a:accent1>
      <a:accent2>
        <a:srgbClr val="68869A"/>
      </a:accent2>
      <a:accent3>
        <a:srgbClr val="0C4160"/>
      </a:accent3>
      <a:accent4>
        <a:srgbClr val="E04403"/>
      </a:accent4>
      <a:accent5>
        <a:srgbClr val="68869A"/>
      </a:accent5>
      <a:accent6>
        <a:srgbClr val="F18A00"/>
      </a:accent6>
      <a:hlink>
        <a:srgbClr val="4B4D4F"/>
      </a:hlink>
      <a:folHlink>
        <a:srgbClr val="C23020"/>
      </a:folHlink>
    </a:clrScheme>
    <a:fontScheme name="Modelist">
      <a:majorFont>
        <a:latin typeface="Lovelo Black"/>
        <a:ea typeface=""/>
        <a:cs typeface=""/>
      </a:majorFont>
      <a:minorFont>
        <a:latin typeface="La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odelist Portrait" id="{75165329-4489-446F-8930-DADE8A29FA3C}" vid="{02AB0C19-2200-4837-BA38-0CB1B28BD92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C3B75812A148F4B89AEE287B12D0CED" ma:contentTypeVersion="12" ma:contentTypeDescription="Create a new document." ma:contentTypeScope="" ma:versionID="81671701d39e351c444b0a95cd2e3e08">
  <xsd:schema xmlns:xsd="http://www.w3.org/2001/XMLSchema" xmlns:xs="http://www.w3.org/2001/XMLSchema" xmlns:p="http://schemas.microsoft.com/office/2006/metadata/properties" xmlns:ns2="f9ce7d00-3a56-46b2-9a39-c0340b4bb120" xmlns:ns3="b994948e-061f-48f5-9f08-30a0fe402017" targetNamespace="http://schemas.microsoft.com/office/2006/metadata/properties" ma:root="true" ma:fieldsID="0a913ff37596f645c9904a613702d5d2" ns2:_="" ns3:_="">
    <xsd:import namespace="f9ce7d00-3a56-46b2-9a39-c0340b4bb120"/>
    <xsd:import namespace="b994948e-061f-48f5-9f08-30a0fe402017"/>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SearchPropertie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9ce7d00-3a56-46b2-9a39-c0340b4bb12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1" nillable="true" ma:displayName="MediaServiceSearchProperties" ma:hidden="true" ma:internalName="MediaServiceSearchProperties" ma:readOnly="true">
      <xsd:simpleType>
        <xsd:restriction base="dms:Note"/>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5ed4e10e-a7aa-4c35-a14e-f18f297b4cf4"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dexed="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b994948e-061f-48f5-9f08-30a0fe402017"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77598b16-c655-48e3-b230-7b9f05d2c088}" ma:internalName="TaxCatchAll" ma:showField="CatchAllData" ma:web="b994948e-061f-48f5-9f08-30a0fe40201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76BDC1D-087A-4F3D-A7A5-F1A0589C222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9ce7d00-3a56-46b2-9a39-c0340b4bb120"/>
    <ds:schemaRef ds:uri="b994948e-061f-48f5-9f08-30a0fe40201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FEF85E1-22D7-405A-B381-187089A5573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Modelist Portrait</Template>
  <TotalTime>4402</TotalTime>
  <Words>2147</Words>
  <Application>Microsoft Office PowerPoint</Application>
  <PresentationFormat>On-screen Show (16:9)</PresentationFormat>
  <Paragraphs>281</Paragraphs>
  <Slides>34</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34</vt:i4>
      </vt:variant>
    </vt:vector>
  </HeadingPairs>
  <TitlesOfParts>
    <vt:vector size="42" baseType="lpstr">
      <vt:lpstr>Arial</vt:lpstr>
      <vt:lpstr>Calibri</vt:lpstr>
      <vt:lpstr>Lato 1 Bold</vt:lpstr>
      <vt:lpstr>Lato 1</vt:lpstr>
      <vt:lpstr>Lovelo Black</vt:lpstr>
      <vt:lpstr>Lato</vt:lpstr>
      <vt:lpstr>Lovelo</vt:lpstr>
      <vt:lpstr>Modelist Portrait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Market Insights</dc:title>
  <dc:creator>Joe Mallen</dc:creator>
  <cp:lastModifiedBy>Joseph Mallen</cp:lastModifiedBy>
  <cp:revision>107</cp:revision>
  <dcterms:created xsi:type="dcterms:W3CDTF">2006-08-16T00:00:00Z</dcterms:created>
  <dcterms:modified xsi:type="dcterms:W3CDTF">2024-06-05T18:53:21Z</dcterms:modified>
  <dc:identifier>DAFoiBJ8gJQ</dc:identifier>
</cp:coreProperties>
</file>