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37"/>
  </p:notesMasterIdLst>
  <p:sldIdLst>
    <p:sldId id="256" r:id="rId2"/>
    <p:sldId id="257" r:id="rId3"/>
    <p:sldId id="332" r:id="rId4"/>
    <p:sldId id="265" r:id="rId5"/>
    <p:sldId id="291" r:id="rId6"/>
    <p:sldId id="290" r:id="rId7"/>
    <p:sldId id="295" r:id="rId8"/>
    <p:sldId id="296" r:id="rId9"/>
    <p:sldId id="299" r:id="rId10"/>
    <p:sldId id="289" r:id="rId11"/>
    <p:sldId id="276" r:id="rId12"/>
    <p:sldId id="309" r:id="rId13"/>
    <p:sldId id="280" r:id="rId14"/>
    <p:sldId id="278" r:id="rId15"/>
    <p:sldId id="300" r:id="rId16"/>
    <p:sldId id="308" r:id="rId17"/>
    <p:sldId id="279" r:id="rId18"/>
    <p:sldId id="284" r:id="rId19"/>
    <p:sldId id="301" r:id="rId20"/>
    <p:sldId id="281" r:id="rId21"/>
    <p:sldId id="282" r:id="rId22"/>
    <p:sldId id="302" r:id="rId23"/>
    <p:sldId id="303" r:id="rId24"/>
    <p:sldId id="304" r:id="rId25"/>
    <p:sldId id="286" r:id="rId26"/>
    <p:sldId id="292" r:id="rId27"/>
    <p:sldId id="331" r:id="rId28"/>
    <p:sldId id="267" r:id="rId29"/>
    <p:sldId id="274" r:id="rId30"/>
    <p:sldId id="333" r:id="rId31"/>
    <p:sldId id="334" r:id="rId32"/>
    <p:sldId id="319" r:id="rId33"/>
    <p:sldId id="330" r:id="rId34"/>
    <p:sldId id="335" r:id="rId35"/>
    <p:sldId id="275" r:id="rId36"/>
  </p:sldIdLst>
  <p:sldSz cx="9144000" cy="5143500" type="screen16x9"/>
  <p:notesSz cx="6858000" cy="9144000"/>
  <p:embeddedFontLst>
    <p:embeddedFont>
      <p:font typeface="Lato" panose="020F0502020204030203" pitchFamily="34" charset="0"/>
      <p:regular r:id="rId38"/>
      <p:bold r:id="rId39"/>
      <p:italic r:id="rId40"/>
      <p:boldItalic r:id="rId41"/>
    </p:embeddedFont>
    <p:embeddedFont>
      <p:font typeface="Lato 1" panose="020B0604020202020204" charset="0"/>
      <p:regular r:id="rId42"/>
    </p:embeddedFont>
    <p:embeddedFont>
      <p:font typeface="Lato 1 Bold" panose="020B0604020202020204" charset="0"/>
      <p:regular r:id="rId43"/>
    </p:embeddedFont>
    <p:embeddedFont>
      <p:font typeface="Lato Bold" panose="020F0502020204030203" pitchFamily="34" charset="0"/>
      <p:bold r:id="rId44"/>
    </p:embeddedFont>
    <p:embeddedFont>
      <p:font typeface="Lovelo" panose="020B0604020202020204" charset="0"/>
      <p:regular r:id="rId45"/>
    </p:embeddedFont>
    <p:embeddedFont>
      <p:font typeface="Lovelo Black" panose="02000000000000000000" pitchFamily="50" charset="0"/>
      <p:bold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0" userDrawn="1">
          <p15:clr>
            <a:srgbClr val="A4A3A4"/>
          </p15:clr>
        </p15:guide>
        <p15:guide id="2" pos="14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135" d="100"/>
          <a:sy n="135" d="100"/>
        </p:scale>
        <p:origin x="846" y="120"/>
      </p:cViewPr>
      <p:guideLst>
        <p:guide orient="horz" pos="1080"/>
        <p:guide pos="14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13890A-C795-4707-9F29-371A15EE9CF9}" type="datetimeFigureOut">
              <a:rPr lang="en-US" smtClean="0"/>
              <a:t>3/6/2024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E1862F-92CE-4DAA-92D9-2D6CCC9AC6E2}" type="slidenum">
              <a:rPr lang="en-US" smtClean="0"/>
              <a:t>‹#›</a:t>
            </a:fld>
            <a:endParaRPr lang="en-US"/>
          </a:p>
        </p:txBody>
      </p:sp>
    </p:spTree>
    <p:extLst>
      <p:ext uri="{BB962C8B-B14F-4D97-AF65-F5344CB8AC3E}">
        <p14:creationId xmlns:p14="http://schemas.microsoft.com/office/powerpoint/2010/main" val="163783556"/>
      </p:ext>
    </p:extLst>
  </p:cSld>
  <p:clrMap bg1="lt1" tx1="dk1" bg2="lt2" tx2="dk2" accent1="accent1" accent2="accent2" accent3="accent3" accent4="accent4" accent5="accent5" accent6="accent6" hlink="hlink" folHlink="folHlink"/>
  <p:notesStyle>
    <a:lvl1pPr marL="0" algn="l" defTabSz="457197" rtl="0" eaLnBrk="1" latinLnBrk="0" hangingPunct="1">
      <a:defRPr sz="600" kern="1200">
        <a:solidFill>
          <a:schemeClr val="tx1"/>
        </a:solidFill>
        <a:latin typeface="+mn-lt"/>
        <a:ea typeface="+mn-ea"/>
        <a:cs typeface="+mn-cs"/>
      </a:defRPr>
    </a:lvl1pPr>
    <a:lvl2pPr marL="228598" algn="l" defTabSz="457197" rtl="0" eaLnBrk="1" latinLnBrk="0" hangingPunct="1">
      <a:defRPr sz="600" kern="1200">
        <a:solidFill>
          <a:schemeClr val="tx1"/>
        </a:solidFill>
        <a:latin typeface="+mn-lt"/>
        <a:ea typeface="+mn-ea"/>
        <a:cs typeface="+mn-cs"/>
      </a:defRPr>
    </a:lvl2pPr>
    <a:lvl3pPr marL="457197" algn="l" defTabSz="457197" rtl="0" eaLnBrk="1" latinLnBrk="0" hangingPunct="1">
      <a:defRPr sz="600" kern="1200">
        <a:solidFill>
          <a:schemeClr val="tx1"/>
        </a:solidFill>
        <a:latin typeface="+mn-lt"/>
        <a:ea typeface="+mn-ea"/>
        <a:cs typeface="+mn-cs"/>
      </a:defRPr>
    </a:lvl3pPr>
    <a:lvl4pPr marL="685795" algn="l" defTabSz="457197" rtl="0" eaLnBrk="1" latinLnBrk="0" hangingPunct="1">
      <a:defRPr sz="600" kern="1200">
        <a:solidFill>
          <a:schemeClr val="tx1"/>
        </a:solidFill>
        <a:latin typeface="+mn-lt"/>
        <a:ea typeface="+mn-ea"/>
        <a:cs typeface="+mn-cs"/>
      </a:defRPr>
    </a:lvl4pPr>
    <a:lvl5pPr marL="914393" algn="l" defTabSz="457197" rtl="0" eaLnBrk="1" latinLnBrk="0" hangingPunct="1">
      <a:defRPr sz="600" kern="1200">
        <a:solidFill>
          <a:schemeClr val="tx1"/>
        </a:solidFill>
        <a:latin typeface="+mn-lt"/>
        <a:ea typeface="+mn-ea"/>
        <a:cs typeface="+mn-cs"/>
      </a:defRPr>
    </a:lvl5pPr>
    <a:lvl6pPr marL="1142991" algn="l" defTabSz="457197" rtl="0" eaLnBrk="1" latinLnBrk="0" hangingPunct="1">
      <a:defRPr sz="600" kern="1200">
        <a:solidFill>
          <a:schemeClr val="tx1"/>
        </a:solidFill>
        <a:latin typeface="+mn-lt"/>
        <a:ea typeface="+mn-ea"/>
        <a:cs typeface="+mn-cs"/>
      </a:defRPr>
    </a:lvl6pPr>
    <a:lvl7pPr marL="1371589" algn="l" defTabSz="457197" rtl="0" eaLnBrk="1" latinLnBrk="0" hangingPunct="1">
      <a:defRPr sz="600" kern="1200">
        <a:solidFill>
          <a:schemeClr val="tx1"/>
        </a:solidFill>
        <a:latin typeface="+mn-lt"/>
        <a:ea typeface="+mn-ea"/>
        <a:cs typeface="+mn-cs"/>
      </a:defRPr>
    </a:lvl7pPr>
    <a:lvl8pPr marL="1600187" algn="l" defTabSz="457197" rtl="0" eaLnBrk="1" latinLnBrk="0" hangingPunct="1">
      <a:defRPr sz="600" kern="1200">
        <a:solidFill>
          <a:schemeClr val="tx1"/>
        </a:solidFill>
        <a:latin typeface="+mn-lt"/>
        <a:ea typeface="+mn-ea"/>
        <a:cs typeface="+mn-cs"/>
      </a:defRPr>
    </a:lvl8pPr>
    <a:lvl9pPr marL="1828786" algn="l" defTabSz="457197"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E4E65-B457-8E77-BF8F-2B52A8B67C42}"/>
              </a:ext>
            </a:extLst>
          </p:cNvPr>
          <p:cNvSpPr>
            <a:spLocks noGrp="1"/>
          </p:cNvSpPr>
          <p:nvPr>
            <p:ph type="ctrTitle"/>
          </p:nvPr>
        </p:nvSpPr>
        <p:spPr>
          <a:xfrm>
            <a:off x="1143000" y="841773"/>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3696D0-094A-917E-E14C-FEEE7BAD1B61}"/>
              </a:ext>
            </a:extLst>
          </p:cNvPr>
          <p:cNvSpPr>
            <a:spLocks noGrp="1"/>
          </p:cNvSpPr>
          <p:nvPr>
            <p:ph type="subTitle" idx="1"/>
          </p:nvPr>
        </p:nvSpPr>
        <p:spPr>
          <a:xfrm>
            <a:off x="1143000" y="2701529"/>
            <a:ext cx="6858000" cy="1241822"/>
          </a:xfrm>
        </p:spPr>
        <p:txBody>
          <a:bodyPr/>
          <a:lstStyle>
            <a:lvl1pPr marL="0" indent="0" algn="ctr">
              <a:buNone/>
              <a:defRPr sz="2400"/>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3EFD74-0613-E639-51E3-E01186BE7AB8}"/>
              </a:ext>
            </a:extLst>
          </p:cNvPr>
          <p:cNvSpPr>
            <a:spLocks noGrp="1"/>
          </p:cNvSpPr>
          <p:nvPr>
            <p:ph type="dt" sz="half" idx="10"/>
          </p:nvPr>
        </p:nvSpPr>
        <p:spPr/>
        <p:txBody>
          <a:bodyPr/>
          <a:lstStyle/>
          <a:p>
            <a:fld id="{778C6E43-7D48-46CF-BE56-D3D61525EFE6}" type="datetime1">
              <a:rPr lang="en-US" smtClean="0"/>
              <a:t>3/6/2024</a:t>
            </a:fld>
            <a:endParaRPr lang="en-US"/>
          </a:p>
        </p:txBody>
      </p:sp>
      <p:sp>
        <p:nvSpPr>
          <p:cNvPr id="5" name="Footer Placeholder 4">
            <a:extLst>
              <a:ext uri="{FF2B5EF4-FFF2-40B4-BE49-F238E27FC236}">
                <a16:creationId xmlns:a16="http://schemas.microsoft.com/office/drawing/2014/main" id="{7FB5EA34-02C9-A408-3839-FB752B8C84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47FDC5-8BF8-314D-7BFB-69BCF85E91F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96831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441B6-CEF5-9FF3-05DF-BC91FEFB54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17AF98-8384-C66A-A005-8629B70D48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D60905-9317-95F6-2837-8CBEF1379E2B}"/>
              </a:ext>
            </a:extLst>
          </p:cNvPr>
          <p:cNvSpPr>
            <a:spLocks noGrp="1"/>
          </p:cNvSpPr>
          <p:nvPr>
            <p:ph type="dt" sz="half" idx="10"/>
          </p:nvPr>
        </p:nvSpPr>
        <p:spPr/>
        <p:txBody>
          <a:bodyPr/>
          <a:lstStyle/>
          <a:p>
            <a:fld id="{CA2D92A5-E110-4AC5-81FB-A05649FDD534}" type="datetime1">
              <a:rPr lang="en-US" smtClean="0"/>
              <a:t>3/6/2024</a:t>
            </a:fld>
            <a:endParaRPr lang="en-US"/>
          </a:p>
        </p:txBody>
      </p:sp>
      <p:sp>
        <p:nvSpPr>
          <p:cNvPr id="5" name="Footer Placeholder 4">
            <a:extLst>
              <a:ext uri="{FF2B5EF4-FFF2-40B4-BE49-F238E27FC236}">
                <a16:creationId xmlns:a16="http://schemas.microsoft.com/office/drawing/2014/main" id="{1F48571E-1614-313C-CED9-70F6B08817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DE938F-0774-BA10-93D9-88FBC70AC0D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9652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2AD218-B59F-BE88-DCDA-51F28A4B4A39}"/>
              </a:ext>
            </a:extLst>
          </p:cNvPr>
          <p:cNvSpPr>
            <a:spLocks noGrp="1"/>
          </p:cNvSpPr>
          <p:nvPr>
            <p:ph type="title" orient="vert"/>
          </p:nvPr>
        </p:nvSpPr>
        <p:spPr>
          <a:xfrm>
            <a:off x="6543675" y="273844"/>
            <a:ext cx="1971675" cy="435887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FEEA64-5EA1-DA96-645D-5C0A6D0D89F1}"/>
              </a:ext>
            </a:extLst>
          </p:cNvPr>
          <p:cNvSpPr>
            <a:spLocks noGrp="1"/>
          </p:cNvSpPr>
          <p:nvPr>
            <p:ph type="body" orient="vert" idx="1"/>
          </p:nvPr>
        </p:nvSpPr>
        <p:spPr>
          <a:xfrm>
            <a:off x="628650" y="273844"/>
            <a:ext cx="5800725" cy="435887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20943D-F7E1-AF7F-8E9E-3679DF93F443}"/>
              </a:ext>
            </a:extLst>
          </p:cNvPr>
          <p:cNvSpPr>
            <a:spLocks noGrp="1"/>
          </p:cNvSpPr>
          <p:nvPr>
            <p:ph type="dt" sz="half" idx="10"/>
          </p:nvPr>
        </p:nvSpPr>
        <p:spPr/>
        <p:txBody>
          <a:bodyPr/>
          <a:lstStyle/>
          <a:p>
            <a:fld id="{904919B9-C75E-413C-BC9E-B9C9F4A27B5D}" type="datetime1">
              <a:rPr lang="en-US" smtClean="0"/>
              <a:t>3/6/2024</a:t>
            </a:fld>
            <a:endParaRPr lang="en-US"/>
          </a:p>
        </p:txBody>
      </p:sp>
      <p:sp>
        <p:nvSpPr>
          <p:cNvPr id="5" name="Footer Placeholder 4">
            <a:extLst>
              <a:ext uri="{FF2B5EF4-FFF2-40B4-BE49-F238E27FC236}">
                <a16:creationId xmlns:a16="http://schemas.microsoft.com/office/drawing/2014/main" id="{F12C45ED-76B8-4061-39BC-A6B2640BF8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730F4F-81DC-457C-D5D7-07CA4BDE63B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8731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891B7-C203-75C3-41A9-771D040E47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F9C9FF-6583-582E-7AB6-3B54C49043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3CECAF-3221-83C1-2094-B6F4816982E5}"/>
              </a:ext>
            </a:extLst>
          </p:cNvPr>
          <p:cNvSpPr>
            <a:spLocks noGrp="1"/>
          </p:cNvSpPr>
          <p:nvPr>
            <p:ph type="dt" sz="half" idx="10"/>
          </p:nvPr>
        </p:nvSpPr>
        <p:spPr/>
        <p:txBody>
          <a:bodyPr/>
          <a:lstStyle/>
          <a:p>
            <a:fld id="{CC84BEB5-6DF2-4663-9930-E79167E4123F}" type="datetime1">
              <a:rPr lang="en-US" smtClean="0"/>
              <a:t>3/6/2024</a:t>
            </a:fld>
            <a:endParaRPr lang="en-US"/>
          </a:p>
        </p:txBody>
      </p:sp>
      <p:sp>
        <p:nvSpPr>
          <p:cNvPr id="5" name="Footer Placeholder 4">
            <a:extLst>
              <a:ext uri="{FF2B5EF4-FFF2-40B4-BE49-F238E27FC236}">
                <a16:creationId xmlns:a16="http://schemas.microsoft.com/office/drawing/2014/main" id="{20E9FD04-7714-D580-71B7-6B5BB6ECF8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6A4652-9873-B280-8D7A-059134FD677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0314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39E99-CACA-7E64-D889-A7CA5C342216}"/>
              </a:ext>
            </a:extLst>
          </p:cNvPr>
          <p:cNvSpPr>
            <a:spLocks noGrp="1"/>
          </p:cNvSpPr>
          <p:nvPr>
            <p:ph type="title"/>
          </p:nvPr>
        </p:nvSpPr>
        <p:spPr>
          <a:xfrm>
            <a:off x="623890" y="1282304"/>
            <a:ext cx="7886700" cy="213955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D00BEB-3A0B-C8E6-41CF-CAE46225965A}"/>
              </a:ext>
            </a:extLst>
          </p:cNvPr>
          <p:cNvSpPr>
            <a:spLocks noGrp="1"/>
          </p:cNvSpPr>
          <p:nvPr>
            <p:ph type="body" idx="1"/>
          </p:nvPr>
        </p:nvSpPr>
        <p:spPr>
          <a:xfrm>
            <a:off x="623890" y="3442098"/>
            <a:ext cx="7886700" cy="1125140"/>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C5A37D-D642-FB3E-ED3F-E82334FACBE1}"/>
              </a:ext>
            </a:extLst>
          </p:cNvPr>
          <p:cNvSpPr>
            <a:spLocks noGrp="1"/>
          </p:cNvSpPr>
          <p:nvPr>
            <p:ph type="dt" sz="half" idx="10"/>
          </p:nvPr>
        </p:nvSpPr>
        <p:spPr/>
        <p:txBody>
          <a:bodyPr/>
          <a:lstStyle/>
          <a:p>
            <a:fld id="{C70F75A8-37FD-4C1E-AA57-6DD20CF963BA}" type="datetime1">
              <a:rPr lang="en-US" smtClean="0"/>
              <a:t>3/6/2024</a:t>
            </a:fld>
            <a:endParaRPr lang="en-US"/>
          </a:p>
        </p:txBody>
      </p:sp>
      <p:sp>
        <p:nvSpPr>
          <p:cNvPr id="5" name="Footer Placeholder 4">
            <a:extLst>
              <a:ext uri="{FF2B5EF4-FFF2-40B4-BE49-F238E27FC236}">
                <a16:creationId xmlns:a16="http://schemas.microsoft.com/office/drawing/2014/main" id="{09909E1E-5094-766F-07E9-D54A1F523A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26268-64BD-9866-652F-7CF515EC5F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8382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DF4C0-75FB-C18E-D3E4-987356CBA7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5BC759-7459-2631-4EC4-454D62C976C9}"/>
              </a:ext>
            </a:extLst>
          </p:cNvPr>
          <p:cNvSpPr>
            <a:spLocks noGrp="1"/>
          </p:cNvSpPr>
          <p:nvPr>
            <p:ph sz="half" idx="1"/>
          </p:nvPr>
        </p:nvSpPr>
        <p:spPr>
          <a:xfrm>
            <a:off x="628651"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718050-4BC1-951D-6DF4-7C9DF7113B95}"/>
              </a:ext>
            </a:extLst>
          </p:cNvPr>
          <p:cNvSpPr>
            <a:spLocks noGrp="1"/>
          </p:cNvSpPr>
          <p:nvPr>
            <p:ph sz="half" idx="2"/>
          </p:nvPr>
        </p:nvSpPr>
        <p:spPr>
          <a:xfrm>
            <a:off x="4629151"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99D893-9402-AB23-90E8-1CF6E1C4B644}"/>
              </a:ext>
            </a:extLst>
          </p:cNvPr>
          <p:cNvSpPr>
            <a:spLocks noGrp="1"/>
          </p:cNvSpPr>
          <p:nvPr>
            <p:ph type="dt" sz="half" idx="10"/>
          </p:nvPr>
        </p:nvSpPr>
        <p:spPr/>
        <p:txBody>
          <a:bodyPr/>
          <a:lstStyle/>
          <a:p>
            <a:fld id="{2E7E6DBE-9FBF-42AA-859C-DAE4138E7299}" type="datetime1">
              <a:rPr lang="en-US" smtClean="0"/>
              <a:t>3/6/2024</a:t>
            </a:fld>
            <a:endParaRPr lang="en-US"/>
          </a:p>
        </p:txBody>
      </p:sp>
      <p:sp>
        <p:nvSpPr>
          <p:cNvPr id="6" name="Footer Placeholder 5">
            <a:extLst>
              <a:ext uri="{FF2B5EF4-FFF2-40B4-BE49-F238E27FC236}">
                <a16:creationId xmlns:a16="http://schemas.microsoft.com/office/drawing/2014/main" id="{6F76E3F6-8ED3-EADD-791C-9E43E73146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1A0B40-CDF2-C77C-E5B8-A0678A0ED49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7278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DA685-6A76-AB55-BE57-D8FC4872526D}"/>
              </a:ext>
            </a:extLst>
          </p:cNvPr>
          <p:cNvSpPr>
            <a:spLocks noGrp="1"/>
          </p:cNvSpPr>
          <p:nvPr>
            <p:ph type="title"/>
          </p:nvPr>
        </p:nvSpPr>
        <p:spPr>
          <a:xfrm>
            <a:off x="629843"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8DD187-50C0-8D63-EED5-8A3133CE2DDA}"/>
              </a:ext>
            </a:extLst>
          </p:cNvPr>
          <p:cNvSpPr>
            <a:spLocks noGrp="1"/>
          </p:cNvSpPr>
          <p:nvPr>
            <p:ph type="body" idx="1"/>
          </p:nvPr>
        </p:nvSpPr>
        <p:spPr>
          <a:xfrm>
            <a:off x="629842" y="1260873"/>
            <a:ext cx="3868340" cy="617934"/>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708346-293B-F9B6-6E5A-D6830140D37E}"/>
              </a:ext>
            </a:extLst>
          </p:cNvPr>
          <p:cNvSpPr>
            <a:spLocks noGrp="1"/>
          </p:cNvSpPr>
          <p:nvPr>
            <p:ph sz="half" idx="2"/>
          </p:nvPr>
        </p:nvSpPr>
        <p:spPr>
          <a:xfrm>
            <a:off x="629842" y="1878807"/>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B34B73-6099-D9D6-E9D8-8BD3808CB6AE}"/>
              </a:ext>
            </a:extLst>
          </p:cNvPr>
          <p:cNvSpPr>
            <a:spLocks noGrp="1"/>
          </p:cNvSpPr>
          <p:nvPr>
            <p:ph type="body" sz="quarter" idx="3"/>
          </p:nvPr>
        </p:nvSpPr>
        <p:spPr>
          <a:xfrm>
            <a:off x="4629153" y="1260873"/>
            <a:ext cx="3887391" cy="617934"/>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FF74B2-2984-C4F4-5816-A73093ECB662}"/>
              </a:ext>
            </a:extLst>
          </p:cNvPr>
          <p:cNvSpPr>
            <a:spLocks noGrp="1"/>
          </p:cNvSpPr>
          <p:nvPr>
            <p:ph sz="quarter" idx="4"/>
          </p:nvPr>
        </p:nvSpPr>
        <p:spPr>
          <a:xfrm>
            <a:off x="4629153" y="1878807"/>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85E323-7D7F-7765-23CE-51D81D8500C2}"/>
              </a:ext>
            </a:extLst>
          </p:cNvPr>
          <p:cNvSpPr>
            <a:spLocks noGrp="1"/>
          </p:cNvSpPr>
          <p:nvPr>
            <p:ph type="dt" sz="half" idx="10"/>
          </p:nvPr>
        </p:nvSpPr>
        <p:spPr/>
        <p:txBody>
          <a:bodyPr/>
          <a:lstStyle/>
          <a:p>
            <a:fld id="{4D00CB94-AFC3-4E15-A8F2-6512C4523148}" type="datetime1">
              <a:rPr lang="en-US" smtClean="0"/>
              <a:t>3/6/2024</a:t>
            </a:fld>
            <a:endParaRPr lang="en-US"/>
          </a:p>
        </p:txBody>
      </p:sp>
      <p:sp>
        <p:nvSpPr>
          <p:cNvPr id="8" name="Footer Placeholder 7">
            <a:extLst>
              <a:ext uri="{FF2B5EF4-FFF2-40B4-BE49-F238E27FC236}">
                <a16:creationId xmlns:a16="http://schemas.microsoft.com/office/drawing/2014/main" id="{C959772C-B0FC-52BC-273A-3CCD48E84A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713DE7-713B-372B-0888-403B045E73B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68219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11D8E-206B-D0D3-8F94-513CF1C5FA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C592C8-6F48-2205-CB42-BC2F35AABC01}"/>
              </a:ext>
            </a:extLst>
          </p:cNvPr>
          <p:cNvSpPr>
            <a:spLocks noGrp="1"/>
          </p:cNvSpPr>
          <p:nvPr>
            <p:ph type="dt" sz="half" idx="10"/>
          </p:nvPr>
        </p:nvSpPr>
        <p:spPr/>
        <p:txBody>
          <a:bodyPr/>
          <a:lstStyle/>
          <a:p>
            <a:fld id="{4DCAB726-EA55-4C18-AD45-2046B2A74D77}" type="datetime1">
              <a:rPr lang="en-US" smtClean="0"/>
              <a:t>3/6/2024</a:t>
            </a:fld>
            <a:endParaRPr lang="en-US"/>
          </a:p>
        </p:txBody>
      </p:sp>
      <p:sp>
        <p:nvSpPr>
          <p:cNvPr id="4" name="Footer Placeholder 3">
            <a:extLst>
              <a:ext uri="{FF2B5EF4-FFF2-40B4-BE49-F238E27FC236}">
                <a16:creationId xmlns:a16="http://schemas.microsoft.com/office/drawing/2014/main" id="{B9159562-2BE3-8B42-8402-702886BCA9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4A780B-3AF6-DCE7-CE63-693583492C86}"/>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44665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52ED30-58C9-15C4-4140-5F944AB1E5FA}"/>
              </a:ext>
            </a:extLst>
          </p:cNvPr>
          <p:cNvSpPr>
            <a:spLocks noGrp="1"/>
          </p:cNvSpPr>
          <p:nvPr>
            <p:ph type="dt" sz="half" idx="10"/>
          </p:nvPr>
        </p:nvSpPr>
        <p:spPr/>
        <p:txBody>
          <a:bodyPr/>
          <a:lstStyle/>
          <a:p>
            <a:fld id="{F66FD431-1F4C-41A6-A2C7-BC4DA06C764F}" type="datetime1">
              <a:rPr lang="en-US" smtClean="0"/>
              <a:t>3/6/2024</a:t>
            </a:fld>
            <a:endParaRPr lang="en-US"/>
          </a:p>
        </p:txBody>
      </p:sp>
      <p:sp>
        <p:nvSpPr>
          <p:cNvPr id="3" name="Footer Placeholder 2">
            <a:extLst>
              <a:ext uri="{FF2B5EF4-FFF2-40B4-BE49-F238E27FC236}">
                <a16:creationId xmlns:a16="http://schemas.microsoft.com/office/drawing/2014/main" id="{55156BB7-21D7-5990-0E53-DCCB168068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2F6CC0-13BF-A7EE-FAB7-F7A04E06989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5085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EED8-EE85-5D6C-7487-B9107B0EB6C5}"/>
              </a:ext>
            </a:extLst>
          </p:cNvPr>
          <p:cNvSpPr>
            <a:spLocks noGrp="1"/>
          </p:cNvSpPr>
          <p:nvPr>
            <p:ph type="title"/>
          </p:nvPr>
        </p:nvSpPr>
        <p:spPr>
          <a:xfrm>
            <a:off x="629844" y="342900"/>
            <a:ext cx="2949177"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4D83BF-FF56-1F63-6467-1A1B181418AA}"/>
              </a:ext>
            </a:extLst>
          </p:cNvPr>
          <p:cNvSpPr>
            <a:spLocks noGrp="1"/>
          </p:cNvSpPr>
          <p:nvPr>
            <p:ph idx="1"/>
          </p:nvPr>
        </p:nvSpPr>
        <p:spPr>
          <a:xfrm>
            <a:off x="3887393" y="740569"/>
            <a:ext cx="4629151"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22E9D5-3962-C74D-FE6D-61B2EBDC1444}"/>
              </a:ext>
            </a:extLst>
          </p:cNvPr>
          <p:cNvSpPr>
            <a:spLocks noGrp="1"/>
          </p:cNvSpPr>
          <p:nvPr>
            <p:ph type="body" sz="half" idx="2"/>
          </p:nvPr>
        </p:nvSpPr>
        <p:spPr>
          <a:xfrm>
            <a:off x="629844" y="1543050"/>
            <a:ext cx="2949177" cy="2858691"/>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DE7911-E9F7-6533-C933-5D47D64E392C}"/>
              </a:ext>
            </a:extLst>
          </p:cNvPr>
          <p:cNvSpPr>
            <a:spLocks noGrp="1"/>
          </p:cNvSpPr>
          <p:nvPr>
            <p:ph type="dt" sz="half" idx="10"/>
          </p:nvPr>
        </p:nvSpPr>
        <p:spPr/>
        <p:txBody>
          <a:bodyPr/>
          <a:lstStyle/>
          <a:p>
            <a:fld id="{1635969A-B359-4189-A359-B669B57D8EAE}" type="datetime1">
              <a:rPr lang="en-US" smtClean="0"/>
              <a:t>3/6/2024</a:t>
            </a:fld>
            <a:endParaRPr lang="en-US"/>
          </a:p>
        </p:txBody>
      </p:sp>
      <p:sp>
        <p:nvSpPr>
          <p:cNvPr id="6" name="Footer Placeholder 5">
            <a:extLst>
              <a:ext uri="{FF2B5EF4-FFF2-40B4-BE49-F238E27FC236}">
                <a16:creationId xmlns:a16="http://schemas.microsoft.com/office/drawing/2014/main" id="{34C27107-F6E5-34CA-5258-88A6A59B3B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0C02B7-2DF8-BA6C-E2D0-47B7A881DE4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787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FEBE6-B29B-C575-2E29-66CB3D4651A1}"/>
              </a:ext>
            </a:extLst>
          </p:cNvPr>
          <p:cNvSpPr>
            <a:spLocks noGrp="1"/>
          </p:cNvSpPr>
          <p:nvPr>
            <p:ph type="title"/>
          </p:nvPr>
        </p:nvSpPr>
        <p:spPr>
          <a:xfrm>
            <a:off x="629844" y="342900"/>
            <a:ext cx="2949177"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222C62-2CB2-4E12-28B1-CFFF05F18FE4}"/>
              </a:ext>
            </a:extLst>
          </p:cNvPr>
          <p:cNvSpPr>
            <a:spLocks noGrp="1"/>
          </p:cNvSpPr>
          <p:nvPr>
            <p:ph type="pic" idx="1"/>
          </p:nvPr>
        </p:nvSpPr>
        <p:spPr>
          <a:xfrm>
            <a:off x="3887393" y="740569"/>
            <a:ext cx="4629151" cy="3655219"/>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04D1B4F-1455-3A5B-7397-0233A397BC1D}"/>
              </a:ext>
            </a:extLst>
          </p:cNvPr>
          <p:cNvSpPr>
            <a:spLocks noGrp="1"/>
          </p:cNvSpPr>
          <p:nvPr>
            <p:ph type="body" sz="half" idx="2"/>
          </p:nvPr>
        </p:nvSpPr>
        <p:spPr>
          <a:xfrm>
            <a:off x="629844" y="1543050"/>
            <a:ext cx="2949177" cy="2858691"/>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52E118-789D-E004-82DC-C99F0EF1AAFF}"/>
              </a:ext>
            </a:extLst>
          </p:cNvPr>
          <p:cNvSpPr>
            <a:spLocks noGrp="1"/>
          </p:cNvSpPr>
          <p:nvPr>
            <p:ph type="dt" sz="half" idx="10"/>
          </p:nvPr>
        </p:nvSpPr>
        <p:spPr/>
        <p:txBody>
          <a:bodyPr/>
          <a:lstStyle/>
          <a:p>
            <a:fld id="{D8174B7E-0DCE-4CBF-B736-D8058EBF28B2}" type="datetime1">
              <a:rPr lang="en-US" smtClean="0"/>
              <a:t>3/6/2024</a:t>
            </a:fld>
            <a:endParaRPr lang="en-US"/>
          </a:p>
        </p:txBody>
      </p:sp>
      <p:sp>
        <p:nvSpPr>
          <p:cNvPr id="6" name="Footer Placeholder 5">
            <a:extLst>
              <a:ext uri="{FF2B5EF4-FFF2-40B4-BE49-F238E27FC236}">
                <a16:creationId xmlns:a16="http://schemas.microsoft.com/office/drawing/2014/main" id="{D231C9C0-B1E9-0DB5-2B9F-413ED85127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28E7D-6A15-5BAE-946B-C7CDFD67B46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36193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423655-5FCA-EC0C-F839-1D38F7E1A308}"/>
              </a:ext>
            </a:extLst>
          </p:cNvPr>
          <p:cNvSpPr>
            <a:spLocks noGrp="1"/>
          </p:cNvSpPr>
          <p:nvPr>
            <p:ph type="title"/>
          </p:nvPr>
        </p:nvSpPr>
        <p:spPr>
          <a:xfrm>
            <a:off x="628653" y="273844"/>
            <a:ext cx="7886700" cy="99417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DC8CBE8-6738-7796-28EE-4E66597E6164}"/>
              </a:ext>
            </a:extLst>
          </p:cNvPr>
          <p:cNvSpPr>
            <a:spLocks noGrp="1"/>
          </p:cNvSpPr>
          <p:nvPr>
            <p:ph type="body" idx="1"/>
          </p:nvPr>
        </p:nvSpPr>
        <p:spPr>
          <a:xfrm>
            <a:off x="628653"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A7265AF-5F25-E177-413D-FFA770BDAD49}"/>
              </a:ext>
            </a:extLst>
          </p:cNvPr>
          <p:cNvSpPr>
            <a:spLocks noGrp="1"/>
          </p:cNvSpPr>
          <p:nvPr>
            <p:ph type="dt" sz="half" idx="2"/>
          </p:nvPr>
        </p:nvSpPr>
        <p:spPr>
          <a:xfrm>
            <a:off x="628651"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B4CF9F4-6D11-4434-AA2E-F92E6AA0A082}" type="datetime1">
              <a:rPr lang="en-US" smtClean="0"/>
              <a:t>3/6/2024</a:t>
            </a:fld>
            <a:endParaRPr lang="en-US"/>
          </a:p>
        </p:txBody>
      </p:sp>
      <p:sp>
        <p:nvSpPr>
          <p:cNvPr id="5" name="Footer Placeholder 4">
            <a:extLst>
              <a:ext uri="{FF2B5EF4-FFF2-40B4-BE49-F238E27FC236}">
                <a16:creationId xmlns:a16="http://schemas.microsoft.com/office/drawing/2014/main" id="{FEE2C346-04ED-755C-03E4-7F4722BC31F2}"/>
              </a:ext>
            </a:extLst>
          </p:cNvPr>
          <p:cNvSpPr>
            <a:spLocks noGrp="1"/>
          </p:cNvSpPr>
          <p:nvPr>
            <p:ph type="ftr" sz="quarter" idx="3"/>
          </p:nvPr>
        </p:nvSpPr>
        <p:spPr>
          <a:xfrm>
            <a:off x="3028953"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569B31-2DC0-6749-A38F-1957F0C6592A}"/>
              </a:ext>
            </a:extLst>
          </p:cNvPr>
          <p:cNvSpPr>
            <a:spLocks noGrp="1"/>
          </p:cNvSpPr>
          <p:nvPr>
            <p:ph type="sldNum" sz="quarter" idx="4"/>
          </p:nvPr>
        </p:nvSpPr>
        <p:spPr>
          <a:xfrm>
            <a:off x="6457951"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167834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11"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025"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22.em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26.em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12.xml.rels><?xml version="1.0" encoding="UTF-8" standalone="yes"?>
<Relationships xmlns="http://schemas.openxmlformats.org/package/2006/relationships"><Relationship Id="rId3" Type="http://schemas.openxmlformats.org/officeDocument/2006/relationships/image" Target="../media/image27.emf"/><Relationship Id="rId7" Type="http://schemas.openxmlformats.org/officeDocument/2006/relationships/image" Target="../media/image30.em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s/_rels/slide17.xml.rels><?xml version="1.0" encoding="UTF-8" standalone="yes"?>
<Relationships xmlns="http://schemas.openxmlformats.org/package/2006/relationships"><Relationship Id="rId3" Type="http://schemas.openxmlformats.org/officeDocument/2006/relationships/image" Target="../media/image37.emf"/><Relationship Id="rId7" Type="http://schemas.openxmlformats.org/officeDocument/2006/relationships/image" Target="../media/image41.em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slides/_rels/slide1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43.emf"/></Relationships>
</file>

<file path=ppt/slides/_rels/slide1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44.emf"/></Relationships>
</file>

<file path=ppt/slides/_rels/slide21.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46.emf"/></Relationships>
</file>

<file path=ppt/slides/_rels/slide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emf"/></Relationships>
</file>

<file path=ppt/slides/_rels/slide2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51.sv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4.emf"/><Relationship Id="rId5" Type="http://schemas.openxmlformats.org/officeDocument/2006/relationships/image" Target="../media/image53.emf"/><Relationship Id="rId4" Type="http://schemas.openxmlformats.org/officeDocument/2006/relationships/image" Target="../media/image45.emf"/></Relationships>
</file>

<file path=ppt/slides/_rels/slide2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56.svg"/><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61.sv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3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514354" y="2257384"/>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3" name="Freeform 3"/>
          <p:cNvSpPr/>
          <p:nvPr/>
        </p:nvSpPr>
        <p:spPr>
          <a:xfrm>
            <a:off x="8130409" y="4080331"/>
            <a:ext cx="488332" cy="591683"/>
          </a:xfrm>
          <a:custGeom>
            <a:avLst/>
            <a:gdLst/>
            <a:ahLst/>
            <a:cxnLst/>
            <a:rect l="l" t="t" r="r" b="b"/>
            <a:pathLst>
              <a:path w="976664" h="1183366">
                <a:moveTo>
                  <a:pt x="0" y="0"/>
                </a:moveTo>
                <a:lnTo>
                  <a:pt x="976664" y="0"/>
                </a:lnTo>
                <a:lnTo>
                  <a:pt x="976664" y="1183366"/>
                </a:lnTo>
                <a:lnTo>
                  <a:pt x="0" y="1183366"/>
                </a:lnTo>
                <a:lnTo>
                  <a:pt x="0" y="0"/>
                </a:lnTo>
                <a:close/>
              </a:path>
            </a:pathLst>
          </a:custGeom>
          <a:blipFill>
            <a:blip r:embed="rId2"/>
            <a:stretch>
              <a:fillRect l="-41977" t="-19883" r="-41216" b="-31310"/>
            </a:stretch>
          </a:blipFill>
        </p:spPr>
        <p:txBody>
          <a:bodyPr/>
          <a:lstStyle/>
          <a:p>
            <a:endParaRPr lang="en-US"/>
          </a:p>
        </p:txBody>
      </p:sp>
      <p:sp>
        <p:nvSpPr>
          <p:cNvPr id="4" name="TextBox 4"/>
          <p:cNvSpPr txBox="1"/>
          <p:nvPr/>
        </p:nvSpPr>
        <p:spPr>
          <a:xfrm>
            <a:off x="503441" y="2364397"/>
            <a:ext cx="8115300" cy="300788"/>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ato"/>
              </a:rPr>
              <a:t>Your Monthly Investment Review &amp; Outlook</a:t>
            </a:r>
          </a:p>
        </p:txBody>
      </p:sp>
      <p:sp>
        <p:nvSpPr>
          <p:cNvPr id="5" name="TextBox 5"/>
          <p:cNvSpPr txBox="1"/>
          <p:nvPr/>
        </p:nvSpPr>
        <p:spPr>
          <a:xfrm>
            <a:off x="503441" y="1000044"/>
            <a:ext cx="8204166" cy="1231106"/>
          </a:xfrm>
          <a:prstGeom prst="rect">
            <a:avLst/>
          </a:prstGeom>
        </p:spPr>
        <p:txBody>
          <a:bodyPr lIns="0" tIns="0" rIns="0" bIns="0" rtlCol="0" anchor="t">
            <a:spAutoFit/>
          </a:bodyPr>
          <a:lstStyle/>
          <a:p>
            <a:r>
              <a:rPr lang="en-US" sz="4000" dirty="0">
                <a:solidFill>
                  <a:srgbClr val="000000"/>
                </a:solidFill>
                <a:latin typeface="Lovelo"/>
              </a:rPr>
              <a:t>Modelist Market </a:t>
            </a:r>
          </a:p>
          <a:p>
            <a:r>
              <a:rPr lang="en-US" sz="4000" dirty="0">
                <a:solidFill>
                  <a:srgbClr val="000000"/>
                </a:solidFill>
                <a:latin typeface="Lovelo"/>
              </a:rPr>
              <a:t>Insights</a:t>
            </a:r>
          </a:p>
        </p:txBody>
      </p:sp>
      <p:pic>
        <p:nvPicPr>
          <p:cNvPr id="6" name="Picture 5">
            <a:extLst>
              <a:ext uri="{FF2B5EF4-FFF2-40B4-BE49-F238E27FC236}">
                <a16:creationId xmlns:a16="http://schemas.microsoft.com/office/drawing/2014/main" id="{88891AC6-E11D-C88A-113F-F068A83A1E2C}"/>
              </a:ext>
            </a:extLst>
          </p:cNvPr>
          <p:cNvPicPr/>
          <p:nvPr/>
        </p:nvPicPr>
        <p:blipFill>
          <a:blip r:embed="rId3"/>
          <a:stretch>
            <a:fillRect/>
          </a:stretch>
        </p:blipFill>
        <p:spPr>
          <a:xfrm>
            <a:off x="514354" y="4471989"/>
            <a:ext cx="1933575" cy="200025"/>
          </a:xfrm>
          <a:prstGeom prst="rect">
            <a:avLst/>
          </a:prstGeom>
        </p:spPr>
      </p:pic>
    </p:spTree>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98674"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US Equity markets</a:t>
            </a:r>
          </a:p>
        </p:txBody>
      </p:sp>
      <p:sp>
        <p:nvSpPr>
          <p:cNvPr id="4" name="AutoShape 4"/>
          <p:cNvSpPr/>
          <p:nvPr/>
        </p:nvSpPr>
        <p:spPr>
          <a:xfrm flipV="1">
            <a:off x="498674"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498674"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10</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3" name="TextBox 12">
            <a:extLst>
              <a:ext uri="{FF2B5EF4-FFF2-40B4-BE49-F238E27FC236}">
                <a16:creationId xmlns:a16="http://schemas.microsoft.com/office/drawing/2014/main" id="{C89ED98F-7409-1B1F-35A0-813601B9D5D5}"/>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pic>
        <p:nvPicPr>
          <p:cNvPr id="6" name="Picture 5">
            <a:extLst>
              <a:ext uri="{FF2B5EF4-FFF2-40B4-BE49-F238E27FC236}">
                <a16:creationId xmlns:a16="http://schemas.microsoft.com/office/drawing/2014/main" id="{A90077CB-79BA-F174-47C8-AEE2B14CF7B1}"/>
              </a:ext>
            </a:extLst>
          </p:cNvPr>
          <p:cNvPicPr/>
          <p:nvPr/>
        </p:nvPicPr>
        <p:blipFill>
          <a:blip r:embed="rId3"/>
          <a:stretch>
            <a:fillRect/>
          </a:stretch>
        </p:blipFill>
        <p:spPr>
          <a:xfrm>
            <a:off x="6685158" y="534627"/>
            <a:ext cx="1933575" cy="200025"/>
          </a:xfrm>
          <a:prstGeom prst="rect">
            <a:avLst/>
          </a:prstGeom>
        </p:spPr>
      </p:pic>
      <p:sp>
        <p:nvSpPr>
          <p:cNvPr id="16" name="TextBox 15">
            <a:extLst>
              <a:ext uri="{FF2B5EF4-FFF2-40B4-BE49-F238E27FC236}">
                <a16:creationId xmlns:a16="http://schemas.microsoft.com/office/drawing/2014/main" id="{F2A2AF1C-845D-348D-7C93-EF6B90A3C35D}"/>
              </a:ext>
            </a:extLst>
          </p:cNvPr>
          <p:cNvSpPr txBox="1"/>
          <p:nvPr/>
        </p:nvSpPr>
        <p:spPr>
          <a:xfrm>
            <a:off x="498674" y="1018596"/>
            <a:ext cx="4073326" cy="246221"/>
          </a:xfrm>
          <a:prstGeom prst="rect">
            <a:avLst/>
          </a:prstGeom>
          <a:noFill/>
        </p:spPr>
        <p:txBody>
          <a:bodyPr wrap="square" rtlCol="0">
            <a:spAutoFit/>
          </a:bodyPr>
          <a:lstStyle/>
          <a:p>
            <a:r>
              <a:rPr lang="en-US" sz="1000" b="1" dirty="0">
                <a:solidFill>
                  <a:schemeClr val="tx2"/>
                </a:solidFill>
              </a:rPr>
              <a:t>VIX Index</a:t>
            </a:r>
            <a:endParaRPr lang="en-US" sz="1000" dirty="0"/>
          </a:p>
        </p:txBody>
      </p:sp>
      <p:sp>
        <p:nvSpPr>
          <p:cNvPr id="17" name="TextBox 16">
            <a:extLst>
              <a:ext uri="{FF2B5EF4-FFF2-40B4-BE49-F238E27FC236}">
                <a16:creationId xmlns:a16="http://schemas.microsoft.com/office/drawing/2014/main" id="{073E8B86-4A5C-9542-E142-28E929D32165}"/>
              </a:ext>
            </a:extLst>
          </p:cNvPr>
          <p:cNvSpPr txBox="1"/>
          <p:nvPr/>
        </p:nvSpPr>
        <p:spPr>
          <a:xfrm>
            <a:off x="4572000" y="1018596"/>
            <a:ext cx="4073326" cy="246221"/>
          </a:xfrm>
          <a:prstGeom prst="rect">
            <a:avLst/>
          </a:prstGeom>
          <a:noFill/>
        </p:spPr>
        <p:txBody>
          <a:bodyPr wrap="square" rtlCol="0">
            <a:spAutoFit/>
          </a:bodyPr>
          <a:lstStyle/>
          <a:p>
            <a:r>
              <a:rPr lang="en-US" sz="1000" b="1" dirty="0">
                <a:solidFill>
                  <a:schemeClr val="tx2"/>
                </a:solidFill>
              </a:rPr>
              <a:t>S&amp;P 500 Index Trailing P/E Ratio </a:t>
            </a:r>
            <a:r>
              <a:rPr lang="en-US" sz="1000" dirty="0"/>
              <a:t>&amp; </a:t>
            </a:r>
            <a:r>
              <a:rPr lang="en-US" sz="1000" b="1" dirty="0">
                <a:solidFill>
                  <a:schemeClr val="accent2"/>
                </a:solidFill>
              </a:rPr>
              <a:t>10-Year Average</a:t>
            </a:r>
            <a:endParaRPr lang="en-US" sz="1000" dirty="0"/>
          </a:p>
        </p:txBody>
      </p:sp>
      <p:sp>
        <p:nvSpPr>
          <p:cNvPr id="18" name="TextBox 17">
            <a:extLst>
              <a:ext uri="{FF2B5EF4-FFF2-40B4-BE49-F238E27FC236}">
                <a16:creationId xmlns:a16="http://schemas.microsoft.com/office/drawing/2014/main" id="{36E83E3B-2B6F-5049-53C0-37525C1C371E}"/>
              </a:ext>
            </a:extLst>
          </p:cNvPr>
          <p:cNvSpPr txBox="1"/>
          <p:nvPr/>
        </p:nvSpPr>
        <p:spPr>
          <a:xfrm>
            <a:off x="498674" y="2755763"/>
            <a:ext cx="4073326" cy="246221"/>
          </a:xfrm>
          <a:prstGeom prst="rect">
            <a:avLst/>
          </a:prstGeom>
          <a:noFill/>
        </p:spPr>
        <p:txBody>
          <a:bodyPr wrap="square" rtlCol="0">
            <a:spAutoFit/>
          </a:bodyPr>
          <a:lstStyle/>
          <a:p>
            <a:r>
              <a:rPr lang="en-US" sz="1000" b="1" dirty="0">
                <a:solidFill>
                  <a:schemeClr val="tx2"/>
                </a:solidFill>
              </a:rPr>
              <a:t>S&amp;P 500 Index </a:t>
            </a:r>
            <a:r>
              <a:rPr lang="en-US" sz="1000" dirty="0"/>
              <a:t>&amp; </a:t>
            </a:r>
            <a:r>
              <a:rPr lang="en-US" sz="1000" b="1" dirty="0">
                <a:solidFill>
                  <a:schemeClr val="accent2"/>
                </a:solidFill>
              </a:rPr>
              <a:t>30-Day SMA (2 Standard Deviations)</a:t>
            </a:r>
            <a:endParaRPr lang="en-US" sz="1000" dirty="0"/>
          </a:p>
        </p:txBody>
      </p:sp>
      <p:sp>
        <p:nvSpPr>
          <p:cNvPr id="19" name="TextBox 18">
            <a:extLst>
              <a:ext uri="{FF2B5EF4-FFF2-40B4-BE49-F238E27FC236}">
                <a16:creationId xmlns:a16="http://schemas.microsoft.com/office/drawing/2014/main" id="{0E35E064-7E1D-7DD9-480D-0CB78CDF9EF0}"/>
              </a:ext>
            </a:extLst>
          </p:cNvPr>
          <p:cNvSpPr txBox="1"/>
          <p:nvPr/>
        </p:nvSpPr>
        <p:spPr>
          <a:xfrm>
            <a:off x="4572000" y="2755763"/>
            <a:ext cx="4073326" cy="246221"/>
          </a:xfrm>
          <a:prstGeom prst="rect">
            <a:avLst/>
          </a:prstGeom>
          <a:noFill/>
        </p:spPr>
        <p:txBody>
          <a:bodyPr wrap="square" rtlCol="0">
            <a:spAutoFit/>
          </a:bodyPr>
          <a:lstStyle/>
          <a:p>
            <a:r>
              <a:rPr lang="en-US" sz="1000" b="1" dirty="0">
                <a:solidFill>
                  <a:schemeClr val="tx2"/>
                </a:solidFill>
              </a:rPr>
              <a:t>S&amp;P 500 Index Forward P/E Ratio </a:t>
            </a:r>
            <a:r>
              <a:rPr lang="en-US" sz="1000" dirty="0"/>
              <a:t>&amp; </a:t>
            </a:r>
            <a:r>
              <a:rPr lang="en-US" sz="1000" b="1" dirty="0">
                <a:solidFill>
                  <a:schemeClr val="accent2"/>
                </a:solidFill>
              </a:rPr>
              <a:t>10-Year Average</a:t>
            </a:r>
            <a:endParaRPr lang="en-US" sz="1000" dirty="0"/>
          </a:p>
        </p:txBody>
      </p:sp>
      <p:pic>
        <p:nvPicPr>
          <p:cNvPr id="7" name="Picture 6">
            <a:extLst>
              <a:ext uri="{FF2B5EF4-FFF2-40B4-BE49-F238E27FC236}">
                <a16:creationId xmlns:a16="http://schemas.microsoft.com/office/drawing/2014/main" id="{D70A22BF-7AAB-BA08-5BD7-C88DF3CEF25D}"/>
              </a:ext>
            </a:extLst>
          </p:cNvPr>
          <p:cNvPicPr/>
          <p:nvPr/>
        </p:nvPicPr>
        <p:blipFill>
          <a:blip r:embed="rId4"/>
          <a:stretch>
            <a:fillRect/>
          </a:stretch>
        </p:blipFill>
        <p:spPr>
          <a:xfrm>
            <a:off x="877824" y="1271016"/>
            <a:ext cx="3200400" cy="1371600"/>
          </a:xfrm>
          <a:prstGeom prst="rect">
            <a:avLst/>
          </a:prstGeom>
        </p:spPr>
      </p:pic>
      <p:pic>
        <p:nvPicPr>
          <p:cNvPr id="9" name="Picture 8">
            <a:extLst>
              <a:ext uri="{FF2B5EF4-FFF2-40B4-BE49-F238E27FC236}">
                <a16:creationId xmlns:a16="http://schemas.microsoft.com/office/drawing/2014/main" id="{8555C75A-EF73-B4B9-F953-6FFDB2E70B60}"/>
              </a:ext>
            </a:extLst>
          </p:cNvPr>
          <p:cNvPicPr/>
          <p:nvPr/>
        </p:nvPicPr>
        <p:blipFill>
          <a:blip r:embed="rId5"/>
          <a:stretch>
            <a:fillRect/>
          </a:stretch>
        </p:blipFill>
        <p:spPr>
          <a:xfrm>
            <a:off x="877824" y="3093850"/>
            <a:ext cx="3200400" cy="1371600"/>
          </a:xfrm>
          <a:prstGeom prst="rect">
            <a:avLst/>
          </a:prstGeom>
        </p:spPr>
      </p:pic>
      <p:pic>
        <p:nvPicPr>
          <p:cNvPr id="12" name="Picture 11">
            <a:extLst>
              <a:ext uri="{FF2B5EF4-FFF2-40B4-BE49-F238E27FC236}">
                <a16:creationId xmlns:a16="http://schemas.microsoft.com/office/drawing/2014/main" id="{99146FDB-2226-94C7-2D3D-FB5CF76A7937}"/>
              </a:ext>
            </a:extLst>
          </p:cNvPr>
          <p:cNvPicPr/>
          <p:nvPr/>
        </p:nvPicPr>
        <p:blipFill>
          <a:blip r:embed="rId6"/>
          <a:stretch>
            <a:fillRect/>
          </a:stretch>
        </p:blipFill>
        <p:spPr>
          <a:xfrm>
            <a:off x="4951150" y="1271016"/>
            <a:ext cx="3200400" cy="1371600"/>
          </a:xfrm>
          <a:prstGeom prst="rect">
            <a:avLst/>
          </a:prstGeom>
        </p:spPr>
      </p:pic>
      <p:pic>
        <p:nvPicPr>
          <p:cNvPr id="14" name="Picture 13">
            <a:extLst>
              <a:ext uri="{FF2B5EF4-FFF2-40B4-BE49-F238E27FC236}">
                <a16:creationId xmlns:a16="http://schemas.microsoft.com/office/drawing/2014/main" id="{599BDCE5-E401-A689-87C6-4044882FB251}"/>
              </a:ext>
            </a:extLst>
          </p:cNvPr>
          <p:cNvPicPr/>
          <p:nvPr/>
        </p:nvPicPr>
        <p:blipFill>
          <a:blip r:embed="rId7"/>
          <a:stretch>
            <a:fillRect/>
          </a:stretch>
        </p:blipFill>
        <p:spPr>
          <a:xfrm>
            <a:off x="4951150" y="3093850"/>
            <a:ext cx="3200400" cy="1371600"/>
          </a:xfrm>
          <a:prstGeom prst="rect">
            <a:avLst/>
          </a:prstGeom>
        </p:spPr>
      </p:pic>
    </p:spTree>
    <p:extLst>
      <p:ext uri="{BB962C8B-B14F-4D97-AF65-F5344CB8AC3E}">
        <p14:creationId xmlns:p14="http://schemas.microsoft.com/office/powerpoint/2010/main" val="3957030808"/>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98674"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US Equity markets</a:t>
            </a:r>
          </a:p>
        </p:txBody>
      </p:sp>
      <p:sp>
        <p:nvSpPr>
          <p:cNvPr id="4" name="AutoShape 4"/>
          <p:cNvSpPr/>
          <p:nvPr/>
        </p:nvSpPr>
        <p:spPr>
          <a:xfrm flipV="1">
            <a:off x="498674"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498674"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11</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4497F24B-1729-CB96-DF52-DB389A50CAE8}"/>
              </a:ext>
            </a:extLst>
          </p:cNvPr>
          <p:cNvSpPr txBox="1"/>
          <p:nvPr/>
        </p:nvSpPr>
        <p:spPr>
          <a:xfrm>
            <a:off x="498673" y="938540"/>
            <a:ext cx="8115297" cy="261610"/>
          </a:xfrm>
          <a:prstGeom prst="rect">
            <a:avLst/>
          </a:prstGeom>
          <a:noFill/>
        </p:spPr>
        <p:txBody>
          <a:bodyPr wrap="square" rtlCol="0">
            <a:spAutoFit/>
          </a:bodyPr>
          <a:lstStyle/>
          <a:p>
            <a:pPr algn="ctr"/>
            <a:r>
              <a:rPr lang="en-US" sz="1050" b="1" dirty="0"/>
              <a:t>US Earnings Monitor (Q4 2023, 11/16/23 to 02/15/24)</a:t>
            </a:r>
          </a:p>
        </p:txBody>
      </p:sp>
      <p:sp>
        <p:nvSpPr>
          <p:cNvPr id="13" name="TextBox 12">
            <a:extLst>
              <a:ext uri="{FF2B5EF4-FFF2-40B4-BE49-F238E27FC236}">
                <a16:creationId xmlns:a16="http://schemas.microsoft.com/office/drawing/2014/main" id="{C89ED98F-7409-1B1F-35A0-813601B9D5D5}"/>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pic>
        <p:nvPicPr>
          <p:cNvPr id="2" name="Picture 1">
            <a:extLst>
              <a:ext uri="{FF2B5EF4-FFF2-40B4-BE49-F238E27FC236}">
                <a16:creationId xmlns:a16="http://schemas.microsoft.com/office/drawing/2014/main" id="{A4171045-2B94-E232-9507-4E098F95127B}"/>
              </a:ext>
            </a:extLst>
          </p:cNvPr>
          <p:cNvPicPr/>
          <p:nvPr/>
        </p:nvPicPr>
        <p:blipFill>
          <a:blip r:embed="rId3"/>
          <a:stretch>
            <a:fillRect/>
          </a:stretch>
        </p:blipFill>
        <p:spPr>
          <a:xfrm>
            <a:off x="6685158" y="534627"/>
            <a:ext cx="1933575" cy="200025"/>
          </a:xfrm>
          <a:prstGeom prst="rect">
            <a:avLst/>
          </a:prstGeom>
        </p:spPr>
      </p:pic>
      <p:pic>
        <p:nvPicPr>
          <p:cNvPr id="6" name="Picture 5">
            <a:extLst>
              <a:ext uri="{FF2B5EF4-FFF2-40B4-BE49-F238E27FC236}">
                <a16:creationId xmlns:a16="http://schemas.microsoft.com/office/drawing/2014/main" id="{483EEF31-9D6A-B156-4F94-F521B77D4371}"/>
              </a:ext>
            </a:extLst>
          </p:cNvPr>
          <p:cNvPicPr/>
          <p:nvPr/>
        </p:nvPicPr>
        <p:blipFill>
          <a:blip r:embed="rId4"/>
          <a:stretch>
            <a:fillRect/>
          </a:stretch>
        </p:blipFill>
        <p:spPr>
          <a:xfrm>
            <a:off x="381000" y="1428750"/>
            <a:ext cx="4114800" cy="1828800"/>
          </a:xfrm>
          <a:prstGeom prst="rect">
            <a:avLst/>
          </a:prstGeom>
        </p:spPr>
      </p:pic>
      <p:pic>
        <p:nvPicPr>
          <p:cNvPr id="9" name="Picture 8">
            <a:extLst>
              <a:ext uri="{FF2B5EF4-FFF2-40B4-BE49-F238E27FC236}">
                <a16:creationId xmlns:a16="http://schemas.microsoft.com/office/drawing/2014/main" id="{3BEF3507-4110-6702-94D4-86FC0020E2A8}"/>
              </a:ext>
            </a:extLst>
          </p:cNvPr>
          <p:cNvPicPr/>
          <p:nvPr/>
        </p:nvPicPr>
        <p:blipFill>
          <a:blip r:embed="rId5"/>
          <a:stretch>
            <a:fillRect/>
          </a:stretch>
        </p:blipFill>
        <p:spPr>
          <a:xfrm>
            <a:off x="381000" y="3257550"/>
            <a:ext cx="4114800" cy="1038225"/>
          </a:xfrm>
          <a:prstGeom prst="rect">
            <a:avLst/>
          </a:prstGeom>
        </p:spPr>
      </p:pic>
      <p:pic>
        <p:nvPicPr>
          <p:cNvPr id="12" name="Picture 11">
            <a:extLst>
              <a:ext uri="{FF2B5EF4-FFF2-40B4-BE49-F238E27FC236}">
                <a16:creationId xmlns:a16="http://schemas.microsoft.com/office/drawing/2014/main" id="{A4B673CF-3F07-DDB0-8CF6-33D2884D9375}"/>
              </a:ext>
            </a:extLst>
          </p:cNvPr>
          <p:cNvPicPr/>
          <p:nvPr/>
        </p:nvPicPr>
        <p:blipFill>
          <a:blip r:embed="rId6"/>
          <a:stretch>
            <a:fillRect/>
          </a:stretch>
        </p:blipFill>
        <p:spPr>
          <a:xfrm>
            <a:off x="4648200" y="1428750"/>
            <a:ext cx="4114800" cy="1828800"/>
          </a:xfrm>
          <a:prstGeom prst="rect">
            <a:avLst/>
          </a:prstGeom>
        </p:spPr>
      </p:pic>
      <p:pic>
        <p:nvPicPr>
          <p:cNvPr id="14" name="Picture 13">
            <a:extLst>
              <a:ext uri="{FF2B5EF4-FFF2-40B4-BE49-F238E27FC236}">
                <a16:creationId xmlns:a16="http://schemas.microsoft.com/office/drawing/2014/main" id="{9FF95B60-C3BB-0C35-BA75-424BAC44E478}"/>
              </a:ext>
            </a:extLst>
          </p:cNvPr>
          <p:cNvPicPr/>
          <p:nvPr/>
        </p:nvPicPr>
        <p:blipFill>
          <a:blip r:embed="rId7"/>
          <a:stretch>
            <a:fillRect/>
          </a:stretch>
        </p:blipFill>
        <p:spPr>
          <a:xfrm>
            <a:off x="4648200" y="3257550"/>
            <a:ext cx="4114800" cy="1038225"/>
          </a:xfrm>
          <a:prstGeom prst="rect">
            <a:avLst/>
          </a:prstGeom>
        </p:spPr>
      </p:pic>
      <p:sp>
        <p:nvSpPr>
          <p:cNvPr id="20" name="TextBox 19">
            <a:extLst>
              <a:ext uri="{FF2B5EF4-FFF2-40B4-BE49-F238E27FC236}">
                <a16:creationId xmlns:a16="http://schemas.microsoft.com/office/drawing/2014/main" id="{D3351901-ACD3-4964-CAB4-437766754FB0}"/>
              </a:ext>
            </a:extLst>
          </p:cNvPr>
          <p:cNvSpPr txBox="1"/>
          <p:nvPr/>
        </p:nvSpPr>
        <p:spPr>
          <a:xfrm>
            <a:off x="401737" y="1289506"/>
            <a:ext cx="4073326" cy="215444"/>
          </a:xfrm>
          <a:prstGeom prst="rect">
            <a:avLst/>
          </a:prstGeom>
          <a:noFill/>
        </p:spPr>
        <p:txBody>
          <a:bodyPr wrap="square" rtlCol="0">
            <a:spAutoFit/>
          </a:bodyPr>
          <a:lstStyle/>
          <a:p>
            <a:pPr algn="ctr"/>
            <a:r>
              <a:rPr lang="en-US" sz="800" b="1" dirty="0">
                <a:solidFill>
                  <a:schemeClr val="tx2"/>
                </a:solidFill>
              </a:rPr>
              <a:t>Sales Surprise (</a:t>
            </a:r>
            <a:r>
              <a:rPr lang="en-US" sz="800" b="1" dirty="0">
                <a:solidFill>
                  <a:schemeClr val="accent3"/>
                </a:solidFill>
              </a:rPr>
              <a:t>Positive</a:t>
            </a:r>
            <a:r>
              <a:rPr lang="en-US" sz="800" b="1" dirty="0">
                <a:solidFill>
                  <a:schemeClr val="tx2"/>
                </a:solidFill>
              </a:rPr>
              <a:t>, </a:t>
            </a:r>
            <a:r>
              <a:rPr lang="en-US" sz="800" b="1" dirty="0">
                <a:solidFill>
                  <a:schemeClr val="bg1">
                    <a:lumMod val="65000"/>
                  </a:schemeClr>
                </a:solidFill>
              </a:rPr>
              <a:t>Inline</a:t>
            </a:r>
            <a:r>
              <a:rPr lang="en-US" sz="800" b="1" dirty="0">
                <a:solidFill>
                  <a:schemeClr val="tx2"/>
                </a:solidFill>
              </a:rPr>
              <a:t>, </a:t>
            </a:r>
            <a:r>
              <a:rPr lang="en-US" sz="800" b="1" dirty="0">
                <a:solidFill>
                  <a:schemeClr val="accent4"/>
                </a:solidFill>
              </a:rPr>
              <a:t>Negative</a:t>
            </a:r>
            <a:r>
              <a:rPr lang="en-US" sz="800" b="1" dirty="0">
                <a:solidFill>
                  <a:schemeClr val="tx2"/>
                </a:solidFill>
              </a:rPr>
              <a:t>)</a:t>
            </a:r>
            <a:endParaRPr lang="en-US" sz="800" dirty="0"/>
          </a:p>
        </p:txBody>
      </p:sp>
      <p:sp>
        <p:nvSpPr>
          <p:cNvPr id="21" name="TextBox 20">
            <a:extLst>
              <a:ext uri="{FF2B5EF4-FFF2-40B4-BE49-F238E27FC236}">
                <a16:creationId xmlns:a16="http://schemas.microsoft.com/office/drawing/2014/main" id="{848AEF3F-8585-8E81-A167-11807A801A0F}"/>
              </a:ext>
            </a:extLst>
          </p:cNvPr>
          <p:cNvSpPr txBox="1"/>
          <p:nvPr/>
        </p:nvSpPr>
        <p:spPr>
          <a:xfrm>
            <a:off x="4668937" y="1280206"/>
            <a:ext cx="4073326" cy="215444"/>
          </a:xfrm>
          <a:prstGeom prst="rect">
            <a:avLst/>
          </a:prstGeom>
          <a:noFill/>
        </p:spPr>
        <p:txBody>
          <a:bodyPr wrap="square" rtlCol="0">
            <a:spAutoFit/>
          </a:bodyPr>
          <a:lstStyle/>
          <a:p>
            <a:pPr algn="ctr"/>
            <a:r>
              <a:rPr lang="en-US" sz="800" b="1" dirty="0">
                <a:solidFill>
                  <a:schemeClr val="tx2"/>
                </a:solidFill>
              </a:rPr>
              <a:t>Earnings Surprise (</a:t>
            </a:r>
            <a:r>
              <a:rPr lang="en-US" sz="800" b="1" dirty="0">
                <a:solidFill>
                  <a:schemeClr val="accent3"/>
                </a:solidFill>
              </a:rPr>
              <a:t>Positive</a:t>
            </a:r>
            <a:r>
              <a:rPr lang="en-US" sz="800" b="1" dirty="0">
                <a:solidFill>
                  <a:schemeClr val="tx2"/>
                </a:solidFill>
              </a:rPr>
              <a:t>, </a:t>
            </a:r>
            <a:r>
              <a:rPr lang="en-US" sz="800" b="1" dirty="0">
                <a:solidFill>
                  <a:schemeClr val="bg1">
                    <a:lumMod val="65000"/>
                  </a:schemeClr>
                </a:solidFill>
              </a:rPr>
              <a:t>Inline</a:t>
            </a:r>
            <a:r>
              <a:rPr lang="en-US" sz="800" b="1" dirty="0">
                <a:solidFill>
                  <a:schemeClr val="tx2"/>
                </a:solidFill>
              </a:rPr>
              <a:t>, </a:t>
            </a:r>
            <a:r>
              <a:rPr lang="en-US" sz="800" b="1" dirty="0">
                <a:solidFill>
                  <a:schemeClr val="accent4"/>
                </a:solidFill>
              </a:rPr>
              <a:t>Negative</a:t>
            </a:r>
            <a:r>
              <a:rPr lang="en-US" sz="800" b="1" dirty="0">
                <a:solidFill>
                  <a:schemeClr val="tx2"/>
                </a:solidFill>
              </a:rPr>
              <a:t>)</a:t>
            </a:r>
            <a:endParaRPr lang="en-US" sz="800" dirty="0"/>
          </a:p>
        </p:txBody>
      </p:sp>
      <p:sp>
        <p:nvSpPr>
          <p:cNvPr id="22" name="TextBox 21">
            <a:extLst>
              <a:ext uri="{FF2B5EF4-FFF2-40B4-BE49-F238E27FC236}">
                <a16:creationId xmlns:a16="http://schemas.microsoft.com/office/drawing/2014/main" id="{E8BAF170-B86A-9C0C-8020-9EA13463073E}"/>
              </a:ext>
            </a:extLst>
          </p:cNvPr>
          <p:cNvSpPr txBox="1"/>
          <p:nvPr/>
        </p:nvSpPr>
        <p:spPr>
          <a:xfrm>
            <a:off x="401737" y="4259364"/>
            <a:ext cx="4073326" cy="215444"/>
          </a:xfrm>
          <a:prstGeom prst="rect">
            <a:avLst/>
          </a:prstGeom>
          <a:noFill/>
        </p:spPr>
        <p:txBody>
          <a:bodyPr wrap="square" rtlCol="0">
            <a:spAutoFit/>
          </a:bodyPr>
          <a:lstStyle/>
          <a:p>
            <a:pPr algn="ctr"/>
            <a:r>
              <a:rPr lang="en-US" sz="800" b="1" dirty="0">
                <a:solidFill>
                  <a:schemeClr val="tx2"/>
                </a:solidFill>
              </a:rPr>
              <a:t>Average Sales Surprise</a:t>
            </a:r>
            <a:endParaRPr lang="en-US" sz="800" dirty="0"/>
          </a:p>
        </p:txBody>
      </p:sp>
      <p:sp>
        <p:nvSpPr>
          <p:cNvPr id="24" name="TextBox 23">
            <a:extLst>
              <a:ext uri="{FF2B5EF4-FFF2-40B4-BE49-F238E27FC236}">
                <a16:creationId xmlns:a16="http://schemas.microsoft.com/office/drawing/2014/main" id="{D579365D-C141-0AB2-8CB1-A0BABA99355C}"/>
              </a:ext>
            </a:extLst>
          </p:cNvPr>
          <p:cNvSpPr txBox="1"/>
          <p:nvPr/>
        </p:nvSpPr>
        <p:spPr>
          <a:xfrm>
            <a:off x="4668937" y="4259364"/>
            <a:ext cx="4073326" cy="215444"/>
          </a:xfrm>
          <a:prstGeom prst="rect">
            <a:avLst/>
          </a:prstGeom>
          <a:noFill/>
        </p:spPr>
        <p:txBody>
          <a:bodyPr wrap="square" rtlCol="0">
            <a:spAutoFit/>
          </a:bodyPr>
          <a:lstStyle/>
          <a:p>
            <a:pPr algn="ctr"/>
            <a:r>
              <a:rPr lang="en-US" sz="800" b="1" dirty="0">
                <a:solidFill>
                  <a:schemeClr val="tx2"/>
                </a:solidFill>
              </a:rPr>
              <a:t>Average Earnings Surprise</a:t>
            </a:r>
            <a:endParaRPr lang="en-US" sz="800" dirty="0"/>
          </a:p>
        </p:txBody>
      </p:sp>
    </p:spTree>
    <p:extLst>
      <p:ext uri="{BB962C8B-B14F-4D97-AF65-F5344CB8AC3E}">
        <p14:creationId xmlns:p14="http://schemas.microsoft.com/office/powerpoint/2010/main" val="2402069779"/>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98674"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US Equity markets</a:t>
            </a:r>
          </a:p>
        </p:txBody>
      </p:sp>
      <p:sp>
        <p:nvSpPr>
          <p:cNvPr id="4" name="AutoShape 4"/>
          <p:cNvSpPr/>
          <p:nvPr/>
        </p:nvSpPr>
        <p:spPr>
          <a:xfrm flipV="1">
            <a:off x="498674"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498674"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12</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4497F24B-1729-CB96-DF52-DB389A50CAE8}"/>
              </a:ext>
            </a:extLst>
          </p:cNvPr>
          <p:cNvSpPr txBox="1"/>
          <p:nvPr/>
        </p:nvSpPr>
        <p:spPr>
          <a:xfrm>
            <a:off x="498674" y="1018596"/>
            <a:ext cx="7040364" cy="261610"/>
          </a:xfrm>
          <a:prstGeom prst="rect">
            <a:avLst/>
          </a:prstGeom>
          <a:noFill/>
        </p:spPr>
        <p:txBody>
          <a:bodyPr wrap="square" rtlCol="0">
            <a:spAutoFit/>
          </a:bodyPr>
          <a:lstStyle/>
          <a:p>
            <a:r>
              <a:rPr lang="en-US" sz="1050" dirty="0"/>
              <a:t>US Style Box Total Return (%)</a:t>
            </a:r>
          </a:p>
        </p:txBody>
      </p:sp>
      <p:sp>
        <p:nvSpPr>
          <p:cNvPr id="13" name="TextBox 12">
            <a:extLst>
              <a:ext uri="{FF2B5EF4-FFF2-40B4-BE49-F238E27FC236}">
                <a16:creationId xmlns:a16="http://schemas.microsoft.com/office/drawing/2014/main" id="{C89ED98F-7409-1B1F-35A0-813601B9D5D5}"/>
              </a:ext>
            </a:extLst>
          </p:cNvPr>
          <p:cNvSpPr txBox="1"/>
          <p:nvPr/>
        </p:nvSpPr>
        <p:spPr>
          <a:xfrm>
            <a:off x="498674" y="4590215"/>
            <a:ext cx="5638800" cy="338554"/>
          </a:xfrm>
          <a:prstGeom prst="rect">
            <a:avLst/>
          </a:prstGeom>
          <a:noFill/>
        </p:spPr>
        <p:txBody>
          <a:bodyPr wrap="square" rtlCol="0">
            <a:spAutoFit/>
          </a:bodyPr>
          <a:lstStyle/>
          <a:p>
            <a:r>
              <a:rPr lang="en-US" sz="800" dirty="0"/>
              <a:t>Source:  Bloomberg, Modelist</a:t>
            </a:r>
          </a:p>
          <a:p>
            <a:r>
              <a:rPr lang="en-US" sz="800" dirty="0"/>
              <a:t>Returns greater than 1-year are annualized. </a:t>
            </a:r>
          </a:p>
        </p:txBody>
      </p:sp>
      <p:pic>
        <p:nvPicPr>
          <p:cNvPr id="6" name="Picture 5">
            <a:extLst>
              <a:ext uri="{FF2B5EF4-FFF2-40B4-BE49-F238E27FC236}">
                <a16:creationId xmlns:a16="http://schemas.microsoft.com/office/drawing/2014/main" id="{550C8BDE-C192-A694-2216-0747EA179A0D}"/>
              </a:ext>
            </a:extLst>
          </p:cNvPr>
          <p:cNvPicPr/>
          <p:nvPr/>
        </p:nvPicPr>
        <p:blipFill>
          <a:blip r:embed="rId3"/>
          <a:stretch>
            <a:fillRect/>
          </a:stretch>
        </p:blipFill>
        <p:spPr>
          <a:xfrm>
            <a:off x="1078992" y="1252728"/>
            <a:ext cx="6987490" cy="1638337"/>
          </a:xfrm>
          <a:prstGeom prst="rect">
            <a:avLst/>
          </a:prstGeom>
        </p:spPr>
      </p:pic>
      <p:pic>
        <p:nvPicPr>
          <p:cNvPr id="9" name="Picture 8">
            <a:extLst>
              <a:ext uri="{FF2B5EF4-FFF2-40B4-BE49-F238E27FC236}">
                <a16:creationId xmlns:a16="http://schemas.microsoft.com/office/drawing/2014/main" id="{EB51617D-3C5B-F6ED-E040-98F89380E8A9}"/>
              </a:ext>
            </a:extLst>
          </p:cNvPr>
          <p:cNvPicPr/>
          <p:nvPr/>
        </p:nvPicPr>
        <p:blipFill>
          <a:blip r:embed="rId4"/>
          <a:stretch>
            <a:fillRect/>
          </a:stretch>
        </p:blipFill>
        <p:spPr>
          <a:xfrm>
            <a:off x="6685158" y="534627"/>
            <a:ext cx="1933575" cy="200025"/>
          </a:xfrm>
          <a:prstGeom prst="rect">
            <a:avLst/>
          </a:prstGeom>
        </p:spPr>
      </p:pic>
      <p:pic>
        <p:nvPicPr>
          <p:cNvPr id="16" name="Picture 15">
            <a:extLst>
              <a:ext uri="{FF2B5EF4-FFF2-40B4-BE49-F238E27FC236}">
                <a16:creationId xmlns:a16="http://schemas.microsoft.com/office/drawing/2014/main" id="{CBE99CFB-61A4-9E7D-5F22-5195F5FC6764}"/>
              </a:ext>
            </a:extLst>
          </p:cNvPr>
          <p:cNvPicPr/>
          <p:nvPr/>
        </p:nvPicPr>
        <p:blipFill>
          <a:blip r:embed="rId5"/>
          <a:stretch>
            <a:fillRect/>
          </a:stretch>
        </p:blipFill>
        <p:spPr>
          <a:xfrm>
            <a:off x="3810000" y="3111670"/>
            <a:ext cx="1958308" cy="1272530"/>
          </a:xfrm>
          <a:prstGeom prst="rect">
            <a:avLst/>
          </a:prstGeom>
        </p:spPr>
      </p:pic>
      <p:pic>
        <p:nvPicPr>
          <p:cNvPr id="17" name="Picture 16">
            <a:extLst>
              <a:ext uri="{FF2B5EF4-FFF2-40B4-BE49-F238E27FC236}">
                <a16:creationId xmlns:a16="http://schemas.microsoft.com/office/drawing/2014/main" id="{2B70F263-F68E-A21C-F8BE-C2DF5FE51772}"/>
              </a:ext>
            </a:extLst>
          </p:cNvPr>
          <p:cNvPicPr/>
          <p:nvPr/>
        </p:nvPicPr>
        <p:blipFill>
          <a:blip r:embed="rId6"/>
          <a:stretch>
            <a:fillRect/>
          </a:stretch>
        </p:blipFill>
        <p:spPr>
          <a:xfrm>
            <a:off x="5867400" y="3111670"/>
            <a:ext cx="1958308" cy="1272530"/>
          </a:xfrm>
          <a:prstGeom prst="rect">
            <a:avLst/>
          </a:prstGeom>
        </p:spPr>
      </p:pic>
      <p:pic>
        <p:nvPicPr>
          <p:cNvPr id="18" name="Picture 17">
            <a:extLst>
              <a:ext uri="{FF2B5EF4-FFF2-40B4-BE49-F238E27FC236}">
                <a16:creationId xmlns:a16="http://schemas.microsoft.com/office/drawing/2014/main" id="{437977FC-06DA-BAD9-3A8B-0EE6BBD1AB9F}"/>
              </a:ext>
            </a:extLst>
          </p:cNvPr>
          <p:cNvPicPr/>
          <p:nvPr/>
        </p:nvPicPr>
        <p:blipFill>
          <a:blip r:embed="rId7"/>
          <a:stretch>
            <a:fillRect/>
          </a:stretch>
        </p:blipFill>
        <p:spPr>
          <a:xfrm>
            <a:off x="1752600" y="3127412"/>
            <a:ext cx="1958308" cy="1272530"/>
          </a:xfrm>
          <a:prstGeom prst="rect">
            <a:avLst/>
          </a:prstGeom>
        </p:spPr>
      </p:pic>
    </p:spTree>
    <p:extLst>
      <p:ext uri="{BB962C8B-B14F-4D97-AF65-F5344CB8AC3E}">
        <p14:creationId xmlns:p14="http://schemas.microsoft.com/office/powerpoint/2010/main" val="57606851"/>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98674"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US Equity markets</a:t>
            </a:r>
          </a:p>
        </p:txBody>
      </p:sp>
      <p:sp>
        <p:nvSpPr>
          <p:cNvPr id="4" name="AutoShape 4"/>
          <p:cNvSpPr/>
          <p:nvPr/>
        </p:nvSpPr>
        <p:spPr>
          <a:xfrm flipV="1">
            <a:off x="498674"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498674"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13</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4497F24B-1729-CB96-DF52-DB389A50CAE8}"/>
              </a:ext>
            </a:extLst>
          </p:cNvPr>
          <p:cNvSpPr txBox="1"/>
          <p:nvPr/>
        </p:nvSpPr>
        <p:spPr>
          <a:xfrm>
            <a:off x="498674" y="1018596"/>
            <a:ext cx="4073326" cy="246221"/>
          </a:xfrm>
          <a:prstGeom prst="rect">
            <a:avLst/>
          </a:prstGeom>
          <a:noFill/>
        </p:spPr>
        <p:txBody>
          <a:bodyPr wrap="square" rtlCol="0">
            <a:spAutoFit/>
          </a:bodyPr>
          <a:lstStyle/>
          <a:p>
            <a:r>
              <a:rPr lang="en-US" sz="1000" dirty="0"/>
              <a:t>US Sector &amp; Industry Total Return (%)</a:t>
            </a:r>
          </a:p>
        </p:txBody>
      </p:sp>
      <p:sp>
        <p:nvSpPr>
          <p:cNvPr id="13" name="TextBox 12">
            <a:extLst>
              <a:ext uri="{FF2B5EF4-FFF2-40B4-BE49-F238E27FC236}">
                <a16:creationId xmlns:a16="http://schemas.microsoft.com/office/drawing/2014/main" id="{C89ED98F-7409-1B1F-35A0-813601B9D5D5}"/>
              </a:ext>
            </a:extLst>
          </p:cNvPr>
          <p:cNvSpPr txBox="1"/>
          <p:nvPr/>
        </p:nvSpPr>
        <p:spPr>
          <a:xfrm>
            <a:off x="498674" y="4590215"/>
            <a:ext cx="5638800" cy="338554"/>
          </a:xfrm>
          <a:prstGeom prst="rect">
            <a:avLst/>
          </a:prstGeom>
          <a:noFill/>
        </p:spPr>
        <p:txBody>
          <a:bodyPr wrap="square" rtlCol="0">
            <a:spAutoFit/>
          </a:bodyPr>
          <a:lstStyle/>
          <a:p>
            <a:r>
              <a:rPr lang="en-US" sz="800" dirty="0"/>
              <a:t>Source:  Bloomberg, Modelist</a:t>
            </a:r>
          </a:p>
          <a:p>
            <a:r>
              <a:rPr lang="en-US" sz="800" dirty="0"/>
              <a:t>Returns greater than 1-year are annualized. </a:t>
            </a:r>
          </a:p>
        </p:txBody>
      </p:sp>
      <p:pic>
        <p:nvPicPr>
          <p:cNvPr id="5" name="Picture 4">
            <a:extLst>
              <a:ext uri="{FF2B5EF4-FFF2-40B4-BE49-F238E27FC236}">
                <a16:creationId xmlns:a16="http://schemas.microsoft.com/office/drawing/2014/main" id="{3C661981-5204-3E6C-C07D-93F3B45C5E59}"/>
              </a:ext>
            </a:extLst>
          </p:cNvPr>
          <p:cNvPicPr/>
          <p:nvPr/>
        </p:nvPicPr>
        <p:blipFill>
          <a:blip r:embed="rId3"/>
          <a:stretch>
            <a:fillRect/>
          </a:stretch>
        </p:blipFill>
        <p:spPr>
          <a:xfrm>
            <a:off x="1078255" y="1253268"/>
            <a:ext cx="6987490" cy="2964060"/>
          </a:xfrm>
          <a:prstGeom prst="rect">
            <a:avLst/>
          </a:prstGeom>
        </p:spPr>
      </p:pic>
      <p:pic>
        <p:nvPicPr>
          <p:cNvPr id="6" name="Picture 5">
            <a:extLst>
              <a:ext uri="{FF2B5EF4-FFF2-40B4-BE49-F238E27FC236}">
                <a16:creationId xmlns:a16="http://schemas.microsoft.com/office/drawing/2014/main" id="{D0F60EC1-2871-C55E-EFEE-C97634BBBCEB}"/>
              </a:ext>
            </a:extLst>
          </p:cNvPr>
          <p:cNvPicPr/>
          <p:nvPr/>
        </p:nvPicPr>
        <p:blipFill>
          <a:blip r:embed="rId4"/>
          <a:stretch>
            <a:fillRect/>
          </a:stretch>
        </p:blipFill>
        <p:spPr>
          <a:xfrm>
            <a:off x="6685158" y="534627"/>
            <a:ext cx="1933575" cy="200025"/>
          </a:xfrm>
          <a:prstGeom prst="rect">
            <a:avLst/>
          </a:prstGeom>
        </p:spPr>
      </p:pic>
    </p:spTree>
    <p:extLst>
      <p:ext uri="{BB962C8B-B14F-4D97-AF65-F5344CB8AC3E}">
        <p14:creationId xmlns:p14="http://schemas.microsoft.com/office/powerpoint/2010/main" val="2494143202"/>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international Equity markets</a:t>
            </a:r>
          </a:p>
        </p:txBody>
      </p:sp>
      <p:sp>
        <p:nvSpPr>
          <p:cNvPr id="4" name="AutoShape 4"/>
          <p:cNvSpPr/>
          <p:nvPr/>
        </p:nvSpPr>
        <p:spPr>
          <a:xfrm flipV="1">
            <a:off x="503437"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7"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14</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5" name="TextBox 4">
            <a:extLst>
              <a:ext uri="{FF2B5EF4-FFF2-40B4-BE49-F238E27FC236}">
                <a16:creationId xmlns:a16="http://schemas.microsoft.com/office/drawing/2014/main" id="{A99BC847-F1C0-02F5-B416-E942C0599C0F}"/>
              </a:ext>
            </a:extLst>
          </p:cNvPr>
          <p:cNvSpPr txBox="1"/>
          <p:nvPr/>
        </p:nvSpPr>
        <p:spPr>
          <a:xfrm>
            <a:off x="498674" y="1018596"/>
            <a:ext cx="4073326" cy="246221"/>
          </a:xfrm>
          <a:prstGeom prst="rect">
            <a:avLst/>
          </a:prstGeom>
          <a:noFill/>
        </p:spPr>
        <p:txBody>
          <a:bodyPr wrap="square" rtlCol="0">
            <a:spAutoFit/>
          </a:bodyPr>
          <a:lstStyle/>
          <a:p>
            <a:r>
              <a:rPr lang="en-US" sz="1000" dirty="0"/>
              <a:t>Developed &amp; Emerging Markets Total Return (%)</a:t>
            </a:r>
          </a:p>
        </p:txBody>
      </p:sp>
      <p:pic>
        <p:nvPicPr>
          <p:cNvPr id="6" name="Picture 5">
            <a:extLst>
              <a:ext uri="{FF2B5EF4-FFF2-40B4-BE49-F238E27FC236}">
                <a16:creationId xmlns:a16="http://schemas.microsoft.com/office/drawing/2014/main" id="{9458888C-5722-84C0-F246-B47BCF97D63A}"/>
              </a:ext>
            </a:extLst>
          </p:cNvPr>
          <p:cNvPicPr/>
          <p:nvPr/>
        </p:nvPicPr>
        <p:blipFill>
          <a:blip r:embed="rId3"/>
          <a:stretch>
            <a:fillRect/>
          </a:stretch>
        </p:blipFill>
        <p:spPr>
          <a:xfrm>
            <a:off x="1078255" y="1264817"/>
            <a:ext cx="6987490" cy="3147190"/>
          </a:xfrm>
          <a:prstGeom prst="rect">
            <a:avLst/>
          </a:prstGeom>
        </p:spPr>
      </p:pic>
      <p:pic>
        <p:nvPicPr>
          <p:cNvPr id="9" name="Picture 8">
            <a:extLst>
              <a:ext uri="{FF2B5EF4-FFF2-40B4-BE49-F238E27FC236}">
                <a16:creationId xmlns:a16="http://schemas.microsoft.com/office/drawing/2014/main" id="{63ED1F5C-22C6-2234-5015-DBFCA210D44E}"/>
              </a:ext>
            </a:extLst>
          </p:cNvPr>
          <p:cNvPicPr/>
          <p:nvPr/>
        </p:nvPicPr>
        <p:blipFill>
          <a:blip r:embed="rId4"/>
          <a:stretch>
            <a:fillRect/>
          </a:stretch>
        </p:blipFill>
        <p:spPr>
          <a:xfrm>
            <a:off x="6685158" y="534627"/>
            <a:ext cx="1933575" cy="200025"/>
          </a:xfrm>
          <a:prstGeom prst="rect">
            <a:avLst/>
          </a:prstGeom>
        </p:spPr>
      </p:pic>
      <p:sp>
        <p:nvSpPr>
          <p:cNvPr id="7" name="TextBox 6">
            <a:extLst>
              <a:ext uri="{FF2B5EF4-FFF2-40B4-BE49-F238E27FC236}">
                <a16:creationId xmlns:a16="http://schemas.microsoft.com/office/drawing/2014/main" id="{6311243D-7F1E-C751-D55A-E1D3C0D25305}"/>
              </a:ext>
            </a:extLst>
          </p:cNvPr>
          <p:cNvSpPr txBox="1"/>
          <p:nvPr/>
        </p:nvSpPr>
        <p:spPr>
          <a:xfrm>
            <a:off x="498674" y="4590215"/>
            <a:ext cx="5638800" cy="338554"/>
          </a:xfrm>
          <a:prstGeom prst="rect">
            <a:avLst/>
          </a:prstGeom>
          <a:noFill/>
        </p:spPr>
        <p:txBody>
          <a:bodyPr wrap="square" rtlCol="0">
            <a:spAutoFit/>
          </a:bodyPr>
          <a:lstStyle/>
          <a:p>
            <a:r>
              <a:rPr lang="en-US" sz="800" dirty="0"/>
              <a:t>Source:  Bloomberg, Modelist</a:t>
            </a:r>
          </a:p>
          <a:p>
            <a:r>
              <a:rPr lang="en-US" sz="800" dirty="0"/>
              <a:t>Returns greater than 1-year are annualized. </a:t>
            </a:r>
          </a:p>
        </p:txBody>
      </p:sp>
    </p:spTree>
    <p:extLst>
      <p:ext uri="{BB962C8B-B14F-4D97-AF65-F5344CB8AC3E}">
        <p14:creationId xmlns:p14="http://schemas.microsoft.com/office/powerpoint/2010/main" val="1158165668"/>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514354" y="2257384"/>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5" name="TextBox 5"/>
          <p:cNvSpPr txBox="1"/>
          <p:nvPr/>
        </p:nvSpPr>
        <p:spPr>
          <a:xfrm>
            <a:off x="503441" y="1000044"/>
            <a:ext cx="8204166" cy="1231106"/>
          </a:xfrm>
          <a:prstGeom prst="rect">
            <a:avLst/>
          </a:prstGeom>
        </p:spPr>
        <p:txBody>
          <a:bodyPr lIns="0" tIns="0" rIns="0" bIns="0" rtlCol="0" anchor="t">
            <a:spAutoFit/>
          </a:bodyPr>
          <a:lstStyle/>
          <a:p>
            <a:r>
              <a:rPr lang="en-US" sz="4000" dirty="0">
                <a:solidFill>
                  <a:srgbClr val="000000"/>
                </a:solidFill>
                <a:latin typeface="Lovelo"/>
              </a:rPr>
              <a:t>Fixed Income </a:t>
            </a:r>
          </a:p>
          <a:p>
            <a:r>
              <a:rPr lang="en-US" sz="4000" dirty="0">
                <a:solidFill>
                  <a:srgbClr val="000000"/>
                </a:solidFill>
                <a:latin typeface="Lovelo"/>
              </a:rPr>
              <a:t>Overview</a:t>
            </a:r>
          </a:p>
        </p:txBody>
      </p:sp>
      <p:sp>
        <p:nvSpPr>
          <p:cNvPr id="8" name="Slide Number Placeholder 7">
            <a:extLst>
              <a:ext uri="{FF2B5EF4-FFF2-40B4-BE49-F238E27FC236}">
                <a16:creationId xmlns:a16="http://schemas.microsoft.com/office/drawing/2014/main" id="{5CCB0EA3-3F24-9CC4-F04A-1BFE5998B6B5}"/>
              </a:ext>
            </a:extLst>
          </p:cNvPr>
          <p:cNvSpPr>
            <a:spLocks noGrp="1"/>
          </p:cNvSpPr>
          <p:nvPr>
            <p:ph type="sldNum" sz="quarter" idx="12"/>
          </p:nvPr>
        </p:nvSpPr>
        <p:spPr/>
        <p:txBody>
          <a:bodyPr/>
          <a:lstStyle/>
          <a:p>
            <a:fld id="{B6F15528-21DE-4FAA-801E-634DDDAF4B2B}" type="slidenum">
              <a:rPr lang="en-US" smtClean="0"/>
              <a:pPr/>
              <a:t>15</a:t>
            </a:fld>
            <a:endParaRPr lang="en-US"/>
          </a:p>
        </p:txBody>
      </p:sp>
      <p:pic>
        <p:nvPicPr>
          <p:cNvPr id="3" name="Picture 2">
            <a:extLst>
              <a:ext uri="{FF2B5EF4-FFF2-40B4-BE49-F238E27FC236}">
                <a16:creationId xmlns:a16="http://schemas.microsoft.com/office/drawing/2014/main" id="{8CB9D5CA-8800-974F-F0E3-0CA409FA3075}"/>
              </a:ext>
            </a:extLst>
          </p:cNvPr>
          <p:cNvPicPr/>
          <p:nvPr/>
        </p:nvPicPr>
        <p:blipFill>
          <a:blip r:embed="rId2"/>
          <a:stretch>
            <a:fillRect/>
          </a:stretch>
        </p:blipFill>
        <p:spPr>
          <a:xfrm>
            <a:off x="514354" y="4471989"/>
            <a:ext cx="1933575" cy="200025"/>
          </a:xfrm>
          <a:prstGeom prst="rect">
            <a:avLst/>
          </a:prstGeom>
        </p:spPr>
      </p:pic>
    </p:spTree>
    <p:extLst>
      <p:ext uri="{BB962C8B-B14F-4D97-AF65-F5344CB8AC3E}">
        <p14:creationId xmlns:p14="http://schemas.microsoft.com/office/powerpoint/2010/main" val="1253110590"/>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Fixed Income Markets</a:t>
            </a:r>
          </a:p>
        </p:txBody>
      </p:sp>
      <p:sp>
        <p:nvSpPr>
          <p:cNvPr id="4" name="AutoShape 4"/>
          <p:cNvSpPr/>
          <p:nvPr/>
        </p:nvSpPr>
        <p:spPr>
          <a:xfrm flipV="1">
            <a:off x="503437"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7"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16</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5" name="TextBox 4">
            <a:extLst>
              <a:ext uri="{FF2B5EF4-FFF2-40B4-BE49-F238E27FC236}">
                <a16:creationId xmlns:a16="http://schemas.microsoft.com/office/drawing/2014/main" id="{D6F243FF-16DE-B17C-6DE8-1CC66BED52E6}"/>
              </a:ext>
            </a:extLst>
          </p:cNvPr>
          <p:cNvSpPr txBox="1"/>
          <p:nvPr/>
        </p:nvSpPr>
        <p:spPr>
          <a:xfrm>
            <a:off x="498674" y="1018596"/>
            <a:ext cx="4073326" cy="246221"/>
          </a:xfrm>
          <a:prstGeom prst="rect">
            <a:avLst/>
          </a:prstGeom>
          <a:noFill/>
        </p:spPr>
        <p:txBody>
          <a:bodyPr wrap="square" rtlCol="0">
            <a:spAutoFit/>
          </a:bodyPr>
          <a:lstStyle/>
          <a:p>
            <a:r>
              <a:rPr lang="en-US" sz="1000" dirty="0"/>
              <a:t>US Federal Reserve Policy Monitor</a:t>
            </a:r>
          </a:p>
        </p:txBody>
      </p:sp>
      <p:pic>
        <p:nvPicPr>
          <p:cNvPr id="2" name="Picture 1">
            <a:extLst>
              <a:ext uri="{FF2B5EF4-FFF2-40B4-BE49-F238E27FC236}">
                <a16:creationId xmlns:a16="http://schemas.microsoft.com/office/drawing/2014/main" id="{91A3832A-93D9-DD34-1AFC-5165139532D9}"/>
              </a:ext>
            </a:extLst>
          </p:cNvPr>
          <p:cNvPicPr/>
          <p:nvPr/>
        </p:nvPicPr>
        <p:blipFill>
          <a:blip r:embed="rId3"/>
          <a:stretch>
            <a:fillRect/>
          </a:stretch>
        </p:blipFill>
        <p:spPr>
          <a:xfrm>
            <a:off x="6685158" y="534627"/>
            <a:ext cx="1933575" cy="200025"/>
          </a:xfrm>
          <a:prstGeom prst="rect">
            <a:avLst/>
          </a:prstGeom>
        </p:spPr>
      </p:pic>
      <p:sp>
        <p:nvSpPr>
          <p:cNvPr id="9" name="TextBox 8">
            <a:extLst>
              <a:ext uri="{FF2B5EF4-FFF2-40B4-BE49-F238E27FC236}">
                <a16:creationId xmlns:a16="http://schemas.microsoft.com/office/drawing/2014/main" id="{90A560FF-5094-F90F-9A49-EF133B3CFE77}"/>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pic>
        <p:nvPicPr>
          <p:cNvPr id="12" name="Picture 11">
            <a:extLst>
              <a:ext uri="{FF2B5EF4-FFF2-40B4-BE49-F238E27FC236}">
                <a16:creationId xmlns:a16="http://schemas.microsoft.com/office/drawing/2014/main" id="{65FF10F8-290D-EA40-6D0A-A15FC26C8588}"/>
              </a:ext>
            </a:extLst>
          </p:cNvPr>
          <p:cNvPicPr/>
          <p:nvPr/>
        </p:nvPicPr>
        <p:blipFill>
          <a:blip r:embed="rId4"/>
          <a:stretch>
            <a:fillRect/>
          </a:stretch>
        </p:blipFill>
        <p:spPr>
          <a:xfrm>
            <a:off x="4972046" y="1289665"/>
            <a:ext cx="3657600" cy="3200400"/>
          </a:xfrm>
          <a:prstGeom prst="rect">
            <a:avLst/>
          </a:prstGeom>
        </p:spPr>
      </p:pic>
      <p:pic>
        <p:nvPicPr>
          <p:cNvPr id="13" name="Picture 12">
            <a:extLst>
              <a:ext uri="{FF2B5EF4-FFF2-40B4-BE49-F238E27FC236}">
                <a16:creationId xmlns:a16="http://schemas.microsoft.com/office/drawing/2014/main" id="{E891F0D5-5267-16A5-0962-21570CD32C1D}"/>
              </a:ext>
            </a:extLst>
          </p:cNvPr>
          <p:cNvPicPr/>
          <p:nvPr/>
        </p:nvPicPr>
        <p:blipFill>
          <a:blip r:embed="rId5"/>
          <a:stretch>
            <a:fillRect/>
          </a:stretch>
        </p:blipFill>
        <p:spPr>
          <a:xfrm>
            <a:off x="706537" y="1518265"/>
            <a:ext cx="3657600" cy="1371600"/>
          </a:xfrm>
          <a:prstGeom prst="rect">
            <a:avLst/>
          </a:prstGeom>
        </p:spPr>
      </p:pic>
      <p:pic>
        <p:nvPicPr>
          <p:cNvPr id="19" name="Picture 18">
            <a:extLst>
              <a:ext uri="{FF2B5EF4-FFF2-40B4-BE49-F238E27FC236}">
                <a16:creationId xmlns:a16="http://schemas.microsoft.com/office/drawing/2014/main" id="{39382850-17BF-67D8-B828-9722AC119B6A}"/>
              </a:ext>
            </a:extLst>
          </p:cNvPr>
          <p:cNvPicPr/>
          <p:nvPr/>
        </p:nvPicPr>
        <p:blipFill>
          <a:blip r:embed="rId6"/>
          <a:stretch>
            <a:fillRect/>
          </a:stretch>
        </p:blipFill>
        <p:spPr>
          <a:xfrm>
            <a:off x="706537" y="3074672"/>
            <a:ext cx="3657600" cy="1371600"/>
          </a:xfrm>
          <a:prstGeom prst="rect">
            <a:avLst/>
          </a:prstGeom>
        </p:spPr>
      </p:pic>
      <p:sp>
        <p:nvSpPr>
          <p:cNvPr id="16" name="TextBox 15">
            <a:extLst>
              <a:ext uri="{FF2B5EF4-FFF2-40B4-BE49-F238E27FC236}">
                <a16:creationId xmlns:a16="http://schemas.microsoft.com/office/drawing/2014/main" id="{E8DD3F51-BA8F-C504-5775-28523F61B8DA}"/>
              </a:ext>
            </a:extLst>
          </p:cNvPr>
          <p:cNvSpPr txBox="1"/>
          <p:nvPr/>
        </p:nvSpPr>
        <p:spPr>
          <a:xfrm>
            <a:off x="706537" y="1335522"/>
            <a:ext cx="4073326" cy="215444"/>
          </a:xfrm>
          <a:prstGeom prst="rect">
            <a:avLst/>
          </a:prstGeom>
          <a:noFill/>
        </p:spPr>
        <p:txBody>
          <a:bodyPr wrap="square" rtlCol="0">
            <a:spAutoFit/>
          </a:bodyPr>
          <a:lstStyle/>
          <a:p>
            <a:r>
              <a:rPr lang="en-US" sz="800" b="1" dirty="0">
                <a:solidFill>
                  <a:schemeClr val="tx2"/>
                </a:solidFill>
              </a:rPr>
              <a:t>US CPI YoY NSA </a:t>
            </a:r>
            <a:r>
              <a:rPr lang="en-US" sz="800" dirty="0"/>
              <a:t>&amp; </a:t>
            </a:r>
            <a:r>
              <a:rPr lang="en-US" sz="800" b="1" dirty="0">
                <a:solidFill>
                  <a:schemeClr val="accent2"/>
                </a:solidFill>
              </a:rPr>
              <a:t>US PCE Core Price YoY SA </a:t>
            </a:r>
            <a:r>
              <a:rPr lang="en-US" sz="800" dirty="0"/>
              <a:t>(%)</a:t>
            </a:r>
          </a:p>
        </p:txBody>
      </p:sp>
      <p:sp>
        <p:nvSpPr>
          <p:cNvPr id="17" name="TextBox 16">
            <a:extLst>
              <a:ext uri="{FF2B5EF4-FFF2-40B4-BE49-F238E27FC236}">
                <a16:creationId xmlns:a16="http://schemas.microsoft.com/office/drawing/2014/main" id="{C201EE85-83B5-C71E-0A6B-09EB4D97DE03}"/>
              </a:ext>
            </a:extLst>
          </p:cNvPr>
          <p:cNvSpPr txBox="1"/>
          <p:nvPr/>
        </p:nvSpPr>
        <p:spPr>
          <a:xfrm>
            <a:off x="706537" y="2918814"/>
            <a:ext cx="4073326" cy="215444"/>
          </a:xfrm>
          <a:prstGeom prst="rect">
            <a:avLst/>
          </a:prstGeom>
          <a:noFill/>
        </p:spPr>
        <p:txBody>
          <a:bodyPr wrap="square" rtlCol="0">
            <a:spAutoFit/>
          </a:bodyPr>
          <a:lstStyle/>
          <a:p>
            <a:r>
              <a:rPr lang="en-US" sz="800" b="1" dirty="0">
                <a:solidFill>
                  <a:schemeClr val="tx2"/>
                </a:solidFill>
              </a:rPr>
              <a:t>US U-3 Unemployment Rate (%) (left) </a:t>
            </a:r>
            <a:r>
              <a:rPr lang="en-US" sz="800" dirty="0"/>
              <a:t>&amp; </a:t>
            </a:r>
            <a:r>
              <a:rPr lang="en-US" sz="800" b="1" dirty="0">
                <a:solidFill>
                  <a:schemeClr val="accent2"/>
                </a:solidFill>
              </a:rPr>
              <a:t>US Initial Jobless Claims SA (1000s) (right)</a:t>
            </a:r>
            <a:endParaRPr lang="en-US" sz="800" dirty="0"/>
          </a:p>
        </p:txBody>
      </p:sp>
      <p:sp>
        <p:nvSpPr>
          <p:cNvPr id="18" name="TextBox 17">
            <a:extLst>
              <a:ext uri="{FF2B5EF4-FFF2-40B4-BE49-F238E27FC236}">
                <a16:creationId xmlns:a16="http://schemas.microsoft.com/office/drawing/2014/main" id="{145EC3A3-A016-CFC9-17EE-4A3A3D5FFEC1}"/>
              </a:ext>
            </a:extLst>
          </p:cNvPr>
          <p:cNvSpPr txBox="1"/>
          <p:nvPr/>
        </p:nvSpPr>
        <p:spPr>
          <a:xfrm>
            <a:off x="4764183" y="1033657"/>
            <a:ext cx="4073326" cy="215444"/>
          </a:xfrm>
          <a:prstGeom prst="rect">
            <a:avLst/>
          </a:prstGeom>
          <a:noFill/>
        </p:spPr>
        <p:txBody>
          <a:bodyPr wrap="square" rtlCol="0">
            <a:spAutoFit/>
          </a:bodyPr>
          <a:lstStyle/>
          <a:p>
            <a:pPr algn="ctr"/>
            <a:r>
              <a:rPr lang="en-US" sz="800" b="1" dirty="0">
                <a:solidFill>
                  <a:schemeClr val="tx2"/>
                </a:solidFill>
              </a:rPr>
              <a:t>Implied Fed Funds Rate (%)</a:t>
            </a:r>
            <a:endParaRPr lang="en-US" sz="800" dirty="0"/>
          </a:p>
        </p:txBody>
      </p:sp>
    </p:spTree>
    <p:extLst>
      <p:ext uri="{BB962C8B-B14F-4D97-AF65-F5344CB8AC3E}">
        <p14:creationId xmlns:p14="http://schemas.microsoft.com/office/powerpoint/2010/main" val="2255185198"/>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Fixed Income Markets</a:t>
            </a:r>
          </a:p>
        </p:txBody>
      </p:sp>
      <p:sp>
        <p:nvSpPr>
          <p:cNvPr id="4" name="AutoShape 4"/>
          <p:cNvSpPr/>
          <p:nvPr/>
        </p:nvSpPr>
        <p:spPr>
          <a:xfrm flipV="1">
            <a:off x="503437"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7"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17</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80D5DADF-58D1-22CC-632C-233707DA10A3}"/>
              </a:ext>
            </a:extLst>
          </p:cNvPr>
          <p:cNvSpPr txBox="1"/>
          <p:nvPr/>
        </p:nvSpPr>
        <p:spPr>
          <a:xfrm>
            <a:off x="498674" y="1018596"/>
            <a:ext cx="4073326" cy="246221"/>
          </a:xfrm>
          <a:prstGeom prst="rect">
            <a:avLst/>
          </a:prstGeom>
          <a:noFill/>
        </p:spPr>
        <p:txBody>
          <a:bodyPr wrap="square" rtlCol="0">
            <a:spAutoFit/>
          </a:bodyPr>
          <a:lstStyle/>
          <a:p>
            <a:r>
              <a:rPr lang="en-US" sz="1000" b="1" dirty="0">
                <a:solidFill>
                  <a:schemeClr val="tx2"/>
                </a:solidFill>
              </a:rPr>
              <a:t>US 10 Year Treasury Yield </a:t>
            </a:r>
            <a:r>
              <a:rPr lang="en-US" sz="1000" dirty="0"/>
              <a:t>(%)</a:t>
            </a:r>
          </a:p>
        </p:txBody>
      </p:sp>
      <p:sp>
        <p:nvSpPr>
          <p:cNvPr id="9" name="TextBox 8">
            <a:extLst>
              <a:ext uri="{FF2B5EF4-FFF2-40B4-BE49-F238E27FC236}">
                <a16:creationId xmlns:a16="http://schemas.microsoft.com/office/drawing/2014/main" id="{F1133670-3458-B4BD-79B4-4DDF17699D72}"/>
              </a:ext>
            </a:extLst>
          </p:cNvPr>
          <p:cNvSpPr txBox="1"/>
          <p:nvPr/>
        </p:nvSpPr>
        <p:spPr>
          <a:xfrm>
            <a:off x="4572000" y="1018596"/>
            <a:ext cx="4073326" cy="246221"/>
          </a:xfrm>
          <a:prstGeom prst="rect">
            <a:avLst/>
          </a:prstGeom>
          <a:noFill/>
        </p:spPr>
        <p:txBody>
          <a:bodyPr wrap="square" rtlCol="0">
            <a:spAutoFit/>
          </a:bodyPr>
          <a:lstStyle/>
          <a:p>
            <a:r>
              <a:rPr lang="en-US" sz="1000" b="1" dirty="0">
                <a:solidFill>
                  <a:schemeClr val="tx2"/>
                </a:solidFill>
              </a:rPr>
              <a:t>Current Treasury Yield Curve </a:t>
            </a:r>
            <a:r>
              <a:rPr lang="en-US" sz="1000" dirty="0"/>
              <a:t>&amp; </a:t>
            </a:r>
            <a:r>
              <a:rPr lang="en-US" sz="1000" b="1" dirty="0">
                <a:solidFill>
                  <a:schemeClr val="accent2"/>
                </a:solidFill>
              </a:rPr>
              <a:t>One-Year Ago </a:t>
            </a:r>
            <a:r>
              <a:rPr lang="en-US" sz="1000" dirty="0"/>
              <a:t>(%)</a:t>
            </a:r>
          </a:p>
        </p:txBody>
      </p:sp>
      <p:sp>
        <p:nvSpPr>
          <p:cNvPr id="12" name="TextBox 11">
            <a:extLst>
              <a:ext uri="{FF2B5EF4-FFF2-40B4-BE49-F238E27FC236}">
                <a16:creationId xmlns:a16="http://schemas.microsoft.com/office/drawing/2014/main" id="{B2D5B616-09E8-76DB-EB8D-C669341A7D61}"/>
              </a:ext>
            </a:extLst>
          </p:cNvPr>
          <p:cNvSpPr txBox="1"/>
          <p:nvPr/>
        </p:nvSpPr>
        <p:spPr>
          <a:xfrm>
            <a:off x="498674" y="2755763"/>
            <a:ext cx="4073326" cy="246221"/>
          </a:xfrm>
          <a:prstGeom prst="rect">
            <a:avLst/>
          </a:prstGeom>
          <a:noFill/>
        </p:spPr>
        <p:txBody>
          <a:bodyPr wrap="square" rtlCol="0">
            <a:spAutoFit/>
          </a:bodyPr>
          <a:lstStyle/>
          <a:p>
            <a:r>
              <a:rPr lang="en-US" sz="1000" b="1" dirty="0">
                <a:solidFill>
                  <a:schemeClr val="tx2"/>
                </a:solidFill>
              </a:rPr>
              <a:t>US 10 Year minus 2 Year Treasury Yield </a:t>
            </a:r>
            <a:r>
              <a:rPr lang="en-US" sz="1000" dirty="0"/>
              <a:t>(%)</a:t>
            </a:r>
          </a:p>
        </p:txBody>
      </p:sp>
      <p:sp>
        <p:nvSpPr>
          <p:cNvPr id="19" name="TextBox 18">
            <a:extLst>
              <a:ext uri="{FF2B5EF4-FFF2-40B4-BE49-F238E27FC236}">
                <a16:creationId xmlns:a16="http://schemas.microsoft.com/office/drawing/2014/main" id="{D3045276-B31E-E975-A60F-E85940381D63}"/>
              </a:ext>
            </a:extLst>
          </p:cNvPr>
          <p:cNvSpPr txBox="1"/>
          <p:nvPr/>
        </p:nvSpPr>
        <p:spPr>
          <a:xfrm>
            <a:off x="4572000" y="2755763"/>
            <a:ext cx="4073326" cy="246221"/>
          </a:xfrm>
          <a:prstGeom prst="rect">
            <a:avLst/>
          </a:prstGeom>
          <a:noFill/>
        </p:spPr>
        <p:txBody>
          <a:bodyPr wrap="square" rtlCol="0">
            <a:spAutoFit/>
          </a:bodyPr>
          <a:lstStyle/>
          <a:p>
            <a:r>
              <a:rPr lang="en-US" sz="1000" b="1" dirty="0">
                <a:solidFill>
                  <a:schemeClr val="tx2"/>
                </a:solidFill>
              </a:rPr>
              <a:t>High Yield Credit Spread (left) </a:t>
            </a:r>
            <a:r>
              <a:rPr lang="en-US" sz="1000" dirty="0"/>
              <a:t>&amp; </a:t>
            </a:r>
            <a:r>
              <a:rPr lang="en-US" sz="1000" b="1" dirty="0">
                <a:solidFill>
                  <a:schemeClr val="accent2"/>
                </a:solidFill>
              </a:rPr>
              <a:t>A-Rated Credit Spread (right) </a:t>
            </a:r>
            <a:r>
              <a:rPr lang="en-US" sz="1000" dirty="0"/>
              <a:t>(%)</a:t>
            </a:r>
          </a:p>
        </p:txBody>
      </p:sp>
      <p:pic>
        <p:nvPicPr>
          <p:cNvPr id="6" name="Picture 5">
            <a:extLst>
              <a:ext uri="{FF2B5EF4-FFF2-40B4-BE49-F238E27FC236}">
                <a16:creationId xmlns:a16="http://schemas.microsoft.com/office/drawing/2014/main" id="{32BC9E4C-BC87-63DA-6A36-F16DB330B033}"/>
              </a:ext>
            </a:extLst>
          </p:cNvPr>
          <p:cNvPicPr/>
          <p:nvPr/>
        </p:nvPicPr>
        <p:blipFill>
          <a:blip r:embed="rId3"/>
          <a:stretch>
            <a:fillRect/>
          </a:stretch>
        </p:blipFill>
        <p:spPr>
          <a:xfrm>
            <a:off x="879674" y="1267343"/>
            <a:ext cx="3200400" cy="1371600"/>
          </a:xfrm>
          <a:prstGeom prst="rect">
            <a:avLst/>
          </a:prstGeom>
        </p:spPr>
      </p:pic>
      <p:pic>
        <p:nvPicPr>
          <p:cNvPr id="17" name="Picture 16">
            <a:extLst>
              <a:ext uri="{FF2B5EF4-FFF2-40B4-BE49-F238E27FC236}">
                <a16:creationId xmlns:a16="http://schemas.microsoft.com/office/drawing/2014/main" id="{525D927E-C4F2-03A7-188E-9A0926CCFFFE}"/>
              </a:ext>
            </a:extLst>
          </p:cNvPr>
          <p:cNvPicPr/>
          <p:nvPr/>
        </p:nvPicPr>
        <p:blipFill>
          <a:blip r:embed="rId4"/>
          <a:stretch>
            <a:fillRect/>
          </a:stretch>
        </p:blipFill>
        <p:spPr>
          <a:xfrm>
            <a:off x="4953000" y="1270078"/>
            <a:ext cx="3200400" cy="1371600"/>
          </a:xfrm>
          <a:prstGeom prst="rect">
            <a:avLst/>
          </a:prstGeom>
        </p:spPr>
      </p:pic>
      <p:pic>
        <p:nvPicPr>
          <p:cNvPr id="18" name="Picture 17">
            <a:extLst>
              <a:ext uri="{FF2B5EF4-FFF2-40B4-BE49-F238E27FC236}">
                <a16:creationId xmlns:a16="http://schemas.microsoft.com/office/drawing/2014/main" id="{B3EEBD23-7D79-BCAC-832A-43AFB5D8D634}"/>
              </a:ext>
            </a:extLst>
          </p:cNvPr>
          <p:cNvPicPr/>
          <p:nvPr/>
        </p:nvPicPr>
        <p:blipFill>
          <a:blip r:embed="rId5"/>
          <a:stretch>
            <a:fillRect/>
          </a:stretch>
        </p:blipFill>
        <p:spPr>
          <a:xfrm>
            <a:off x="4937047" y="3001984"/>
            <a:ext cx="3200400" cy="1371600"/>
          </a:xfrm>
          <a:prstGeom prst="rect">
            <a:avLst/>
          </a:prstGeom>
        </p:spPr>
      </p:pic>
      <p:pic>
        <p:nvPicPr>
          <p:cNvPr id="20" name="Picture 19">
            <a:extLst>
              <a:ext uri="{FF2B5EF4-FFF2-40B4-BE49-F238E27FC236}">
                <a16:creationId xmlns:a16="http://schemas.microsoft.com/office/drawing/2014/main" id="{5D8CCB30-19BA-1AB0-84E8-C6E651658F9B}"/>
              </a:ext>
            </a:extLst>
          </p:cNvPr>
          <p:cNvPicPr/>
          <p:nvPr/>
        </p:nvPicPr>
        <p:blipFill>
          <a:blip r:embed="rId6"/>
          <a:stretch>
            <a:fillRect/>
          </a:stretch>
        </p:blipFill>
        <p:spPr>
          <a:xfrm>
            <a:off x="879674" y="3001984"/>
            <a:ext cx="3200400" cy="1371600"/>
          </a:xfrm>
          <a:prstGeom prst="rect">
            <a:avLst/>
          </a:prstGeom>
        </p:spPr>
      </p:pic>
      <p:pic>
        <p:nvPicPr>
          <p:cNvPr id="21" name="Picture 20">
            <a:extLst>
              <a:ext uri="{FF2B5EF4-FFF2-40B4-BE49-F238E27FC236}">
                <a16:creationId xmlns:a16="http://schemas.microsoft.com/office/drawing/2014/main" id="{C8CC05A7-D1ED-884A-991C-D841E03ACEF9}"/>
              </a:ext>
            </a:extLst>
          </p:cNvPr>
          <p:cNvPicPr/>
          <p:nvPr/>
        </p:nvPicPr>
        <p:blipFill>
          <a:blip r:embed="rId7"/>
          <a:stretch>
            <a:fillRect/>
          </a:stretch>
        </p:blipFill>
        <p:spPr>
          <a:xfrm>
            <a:off x="6685158" y="534627"/>
            <a:ext cx="1933575" cy="200025"/>
          </a:xfrm>
          <a:prstGeom prst="rect">
            <a:avLst/>
          </a:prstGeom>
        </p:spPr>
      </p:pic>
      <p:sp>
        <p:nvSpPr>
          <p:cNvPr id="16" name="TextBox 15">
            <a:extLst>
              <a:ext uri="{FF2B5EF4-FFF2-40B4-BE49-F238E27FC236}">
                <a16:creationId xmlns:a16="http://schemas.microsoft.com/office/drawing/2014/main" id="{4DEB096B-3801-DFC6-2CA7-42F56CA43293}"/>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spTree>
    <p:extLst>
      <p:ext uri="{BB962C8B-B14F-4D97-AF65-F5344CB8AC3E}">
        <p14:creationId xmlns:p14="http://schemas.microsoft.com/office/powerpoint/2010/main" val="2211584182"/>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Fixed Income Markets</a:t>
            </a:r>
          </a:p>
        </p:txBody>
      </p:sp>
      <p:sp>
        <p:nvSpPr>
          <p:cNvPr id="4" name="AutoShape 4"/>
          <p:cNvSpPr/>
          <p:nvPr/>
        </p:nvSpPr>
        <p:spPr>
          <a:xfrm flipV="1">
            <a:off x="503437"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7"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18</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6" name="Picture 5">
            <a:extLst>
              <a:ext uri="{FF2B5EF4-FFF2-40B4-BE49-F238E27FC236}">
                <a16:creationId xmlns:a16="http://schemas.microsoft.com/office/drawing/2014/main" id="{3B61CA87-6076-E3DE-4978-83FD2C6575AB}"/>
              </a:ext>
            </a:extLst>
          </p:cNvPr>
          <p:cNvPicPr/>
          <p:nvPr/>
        </p:nvPicPr>
        <p:blipFill>
          <a:blip r:embed="rId3"/>
          <a:stretch>
            <a:fillRect/>
          </a:stretch>
        </p:blipFill>
        <p:spPr>
          <a:xfrm>
            <a:off x="1078992" y="1261872"/>
            <a:ext cx="6987490" cy="3215723"/>
          </a:xfrm>
          <a:prstGeom prst="rect">
            <a:avLst/>
          </a:prstGeom>
        </p:spPr>
      </p:pic>
      <p:sp>
        <p:nvSpPr>
          <p:cNvPr id="5" name="TextBox 4">
            <a:extLst>
              <a:ext uri="{FF2B5EF4-FFF2-40B4-BE49-F238E27FC236}">
                <a16:creationId xmlns:a16="http://schemas.microsoft.com/office/drawing/2014/main" id="{D6F243FF-16DE-B17C-6DE8-1CC66BED52E6}"/>
              </a:ext>
            </a:extLst>
          </p:cNvPr>
          <p:cNvSpPr txBox="1"/>
          <p:nvPr/>
        </p:nvSpPr>
        <p:spPr>
          <a:xfrm>
            <a:off x="498674" y="1018596"/>
            <a:ext cx="4073326" cy="246221"/>
          </a:xfrm>
          <a:prstGeom prst="rect">
            <a:avLst/>
          </a:prstGeom>
          <a:noFill/>
        </p:spPr>
        <p:txBody>
          <a:bodyPr wrap="square" rtlCol="0">
            <a:spAutoFit/>
          </a:bodyPr>
          <a:lstStyle/>
          <a:p>
            <a:r>
              <a:rPr lang="en-US" sz="1000" dirty="0"/>
              <a:t>Fixed Income Asset Class Total Return (%)</a:t>
            </a:r>
          </a:p>
        </p:txBody>
      </p:sp>
      <p:pic>
        <p:nvPicPr>
          <p:cNvPr id="12" name="Picture 11">
            <a:extLst>
              <a:ext uri="{FF2B5EF4-FFF2-40B4-BE49-F238E27FC236}">
                <a16:creationId xmlns:a16="http://schemas.microsoft.com/office/drawing/2014/main" id="{E41E2754-D78B-0DC8-BFC3-946A1A4860DE}"/>
              </a:ext>
            </a:extLst>
          </p:cNvPr>
          <p:cNvPicPr/>
          <p:nvPr/>
        </p:nvPicPr>
        <p:blipFill>
          <a:blip r:embed="rId4"/>
          <a:stretch>
            <a:fillRect/>
          </a:stretch>
        </p:blipFill>
        <p:spPr>
          <a:xfrm>
            <a:off x="6685158" y="534627"/>
            <a:ext cx="1933575" cy="200025"/>
          </a:xfrm>
          <a:prstGeom prst="rect">
            <a:avLst/>
          </a:prstGeom>
        </p:spPr>
      </p:pic>
      <p:sp>
        <p:nvSpPr>
          <p:cNvPr id="9" name="TextBox 8">
            <a:extLst>
              <a:ext uri="{FF2B5EF4-FFF2-40B4-BE49-F238E27FC236}">
                <a16:creationId xmlns:a16="http://schemas.microsoft.com/office/drawing/2014/main" id="{90A560FF-5094-F90F-9A49-EF133B3CFE77}"/>
              </a:ext>
            </a:extLst>
          </p:cNvPr>
          <p:cNvSpPr txBox="1"/>
          <p:nvPr/>
        </p:nvSpPr>
        <p:spPr>
          <a:xfrm>
            <a:off x="498674" y="4590215"/>
            <a:ext cx="5638800" cy="338554"/>
          </a:xfrm>
          <a:prstGeom prst="rect">
            <a:avLst/>
          </a:prstGeom>
          <a:noFill/>
        </p:spPr>
        <p:txBody>
          <a:bodyPr wrap="square" rtlCol="0">
            <a:spAutoFit/>
          </a:bodyPr>
          <a:lstStyle/>
          <a:p>
            <a:r>
              <a:rPr lang="en-US" sz="800" dirty="0"/>
              <a:t>Source:  Bloomberg, Modelist</a:t>
            </a:r>
          </a:p>
          <a:p>
            <a:r>
              <a:rPr lang="en-US" sz="800" dirty="0"/>
              <a:t>Returns greater than 1-year are annualized. </a:t>
            </a:r>
          </a:p>
        </p:txBody>
      </p:sp>
    </p:spTree>
    <p:extLst>
      <p:ext uri="{BB962C8B-B14F-4D97-AF65-F5344CB8AC3E}">
        <p14:creationId xmlns:p14="http://schemas.microsoft.com/office/powerpoint/2010/main" val="3693515855"/>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514354" y="2257384"/>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5" name="TextBox 5"/>
          <p:cNvSpPr txBox="1"/>
          <p:nvPr/>
        </p:nvSpPr>
        <p:spPr>
          <a:xfrm>
            <a:off x="503441" y="1000044"/>
            <a:ext cx="8204166" cy="1231106"/>
          </a:xfrm>
          <a:prstGeom prst="rect">
            <a:avLst/>
          </a:prstGeom>
        </p:spPr>
        <p:txBody>
          <a:bodyPr lIns="0" tIns="0" rIns="0" bIns="0" rtlCol="0" anchor="t">
            <a:spAutoFit/>
          </a:bodyPr>
          <a:lstStyle/>
          <a:p>
            <a:r>
              <a:rPr lang="en-US" sz="4000" dirty="0">
                <a:solidFill>
                  <a:srgbClr val="000000"/>
                </a:solidFill>
                <a:latin typeface="Lovelo"/>
              </a:rPr>
              <a:t>Global Macro </a:t>
            </a:r>
          </a:p>
          <a:p>
            <a:r>
              <a:rPr lang="en-US" sz="4000" dirty="0">
                <a:solidFill>
                  <a:srgbClr val="000000"/>
                </a:solidFill>
                <a:latin typeface="Lovelo"/>
              </a:rPr>
              <a:t>Overview</a:t>
            </a:r>
          </a:p>
        </p:txBody>
      </p:sp>
      <p:sp>
        <p:nvSpPr>
          <p:cNvPr id="8" name="Slide Number Placeholder 7">
            <a:extLst>
              <a:ext uri="{FF2B5EF4-FFF2-40B4-BE49-F238E27FC236}">
                <a16:creationId xmlns:a16="http://schemas.microsoft.com/office/drawing/2014/main" id="{5CCB0EA3-3F24-9CC4-F04A-1BFE5998B6B5}"/>
              </a:ext>
            </a:extLst>
          </p:cNvPr>
          <p:cNvSpPr>
            <a:spLocks noGrp="1"/>
          </p:cNvSpPr>
          <p:nvPr>
            <p:ph type="sldNum" sz="quarter" idx="12"/>
          </p:nvPr>
        </p:nvSpPr>
        <p:spPr/>
        <p:txBody>
          <a:bodyPr/>
          <a:lstStyle/>
          <a:p>
            <a:fld id="{B6F15528-21DE-4FAA-801E-634DDDAF4B2B}" type="slidenum">
              <a:rPr lang="en-US" smtClean="0"/>
              <a:pPr/>
              <a:t>19</a:t>
            </a:fld>
            <a:endParaRPr lang="en-US"/>
          </a:p>
        </p:txBody>
      </p:sp>
      <p:pic>
        <p:nvPicPr>
          <p:cNvPr id="3" name="Picture 2">
            <a:extLst>
              <a:ext uri="{FF2B5EF4-FFF2-40B4-BE49-F238E27FC236}">
                <a16:creationId xmlns:a16="http://schemas.microsoft.com/office/drawing/2014/main" id="{9D1BB2B9-46FF-3E24-0574-CF61B206B03C}"/>
              </a:ext>
            </a:extLst>
          </p:cNvPr>
          <p:cNvPicPr/>
          <p:nvPr/>
        </p:nvPicPr>
        <p:blipFill>
          <a:blip r:embed="rId2"/>
          <a:stretch>
            <a:fillRect/>
          </a:stretch>
        </p:blipFill>
        <p:spPr>
          <a:xfrm>
            <a:off x="514354" y="4471989"/>
            <a:ext cx="1933575" cy="200025"/>
          </a:xfrm>
          <a:prstGeom prst="rect">
            <a:avLst/>
          </a:prstGeom>
        </p:spPr>
      </p:pic>
    </p:spTree>
    <p:extLst>
      <p:ext uri="{BB962C8B-B14F-4D97-AF65-F5344CB8AC3E}">
        <p14:creationId xmlns:p14="http://schemas.microsoft.com/office/powerpoint/2010/main" val="36515942"/>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large library with books on shelves&#10;&#10;Description automatically generated">
            <a:extLst>
              <a:ext uri="{FF2B5EF4-FFF2-40B4-BE49-F238E27FC236}">
                <a16:creationId xmlns:a16="http://schemas.microsoft.com/office/drawing/2014/main" id="{CC61B379-A597-2153-570C-613AEBD522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0" y="882655"/>
            <a:ext cx="3688305" cy="3688305"/>
          </a:xfrm>
          <a:prstGeom prst="rect">
            <a:avLst/>
          </a:prstGeom>
        </p:spPr>
      </p:pic>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agenda</a:t>
            </a:r>
          </a:p>
        </p:txBody>
      </p:sp>
      <p:sp>
        <p:nvSpPr>
          <p:cNvPr id="4" name="AutoShape 4"/>
          <p:cNvSpPr/>
          <p:nvPr/>
        </p:nvSpPr>
        <p:spPr>
          <a:xfrm flipV="1">
            <a:off x="503436" y="880381"/>
            <a:ext cx="8126206" cy="19256"/>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a:off x="492528" y="4551698"/>
            <a:ext cx="8126206" cy="19257"/>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2</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2" name="Picture 1">
            <a:extLst>
              <a:ext uri="{FF2B5EF4-FFF2-40B4-BE49-F238E27FC236}">
                <a16:creationId xmlns:a16="http://schemas.microsoft.com/office/drawing/2014/main" id="{8FFB4C4C-8A5A-96AE-A6C4-64FD359A4312}"/>
              </a:ext>
            </a:extLst>
          </p:cNvPr>
          <p:cNvPicPr/>
          <p:nvPr/>
        </p:nvPicPr>
        <p:blipFill>
          <a:blip r:embed="rId4"/>
          <a:stretch>
            <a:fillRect/>
          </a:stretch>
        </p:blipFill>
        <p:spPr>
          <a:xfrm>
            <a:off x="6685158" y="534627"/>
            <a:ext cx="1933575" cy="200025"/>
          </a:xfrm>
          <a:prstGeom prst="rect">
            <a:avLst/>
          </a:prstGeom>
        </p:spPr>
      </p:pic>
      <p:sp>
        <p:nvSpPr>
          <p:cNvPr id="13" name="TextBox 4">
            <a:extLst>
              <a:ext uri="{FF2B5EF4-FFF2-40B4-BE49-F238E27FC236}">
                <a16:creationId xmlns:a16="http://schemas.microsoft.com/office/drawing/2014/main" id="{8EAA17CC-C72B-571C-E4C3-3ECCF92A009F}"/>
              </a:ext>
            </a:extLst>
          </p:cNvPr>
          <p:cNvSpPr txBox="1"/>
          <p:nvPr/>
        </p:nvSpPr>
        <p:spPr>
          <a:xfrm>
            <a:off x="514345" y="1061145"/>
            <a:ext cx="3938592" cy="2288832"/>
          </a:xfrm>
          <a:prstGeom prst="rect">
            <a:avLst/>
          </a:prstGeom>
        </p:spPr>
        <p:txBody>
          <a:bodyPr lIns="0" tIns="0" rIns="0" bIns="0" rtlCol="0" anchor="t">
            <a:spAutoFit/>
          </a:bodyPr>
          <a:lstStyle/>
          <a:p>
            <a:pPr marL="302260" lvl="1" indent="-151130">
              <a:lnSpc>
                <a:spcPts val="2618"/>
              </a:lnSpc>
              <a:buFont typeface="Arial"/>
              <a:buChar char="•"/>
            </a:pPr>
            <a:r>
              <a:rPr lang="en-US" sz="1400" dirty="0">
                <a:solidFill>
                  <a:srgbClr val="000000"/>
                </a:solidFill>
                <a:latin typeface="Lato"/>
              </a:rPr>
              <a:t>Quick Recap</a:t>
            </a:r>
          </a:p>
          <a:p>
            <a:pPr marL="302260" lvl="1" indent="-151130">
              <a:lnSpc>
                <a:spcPts val="2618"/>
              </a:lnSpc>
              <a:buFont typeface="Arial"/>
              <a:buChar char="•"/>
            </a:pPr>
            <a:r>
              <a:rPr lang="en-US" sz="1400" dirty="0">
                <a:solidFill>
                  <a:srgbClr val="000000"/>
                </a:solidFill>
                <a:latin typeface="Lato"/>
              </a:rPr>
              <a:t>Three Themes</a:t>
            </a:r>
          </a:p>
          <a:p>
            <a:pPr marL="302260" lvl="1" indent="-151130">
              <a:lnSpc>
                <a:spcPts val="2618"/>
              </a:lnSpc>
              <a:buFont typeface="Arial"/>
              <a:buChar char="•"/>
            </a:pPr>
            <a:r>
              <a:rPr lang="en-US" sz="1400" dirty="0">
                <a:solidFill>
                  <a:srgbClr val="000000"/>
                </a:solidFill>
                <a:latin typeface="Lato"/>
              </a:rPr>
              <a:t>Equity Overview</a:t>
            </a:r>
          </a:p>
          <a:p>
            <a:pPr marL="302260" lvl="1" indent="-151130">
              <a:lnSpc>
                <a:spcPts val="2618"/>
              </a:lnSpc>
              <a:buFont typeface="Arial"/>
              <a:buChar char="•"/>
            </a:pPr>
            <a:r>
              <a:rPr lang="en-US" sz="1400" dirty="0">
                <a:solidFill>
                  <a:srgbClr val="000000"/>
                </a:solidFill>
                <a:latin typeface="Lato"/>
              </a:rPr>
              <a:t>Fixed Income Overview</a:t>
            </a:r>
          </a:p>
          <a:p>
            <a:pPr marL="302260" lvl="1" indent="-151130">
              <a:lnSpc>
                <a:spcPts val="2618"/>
              </a:lnSpc>
              <a:buFont typeface="Arial"/>
              <a:buChar char="•"/>
            </a:pPr>
            <a:r>
              <a:rPr lang="en-US" sz="1400" dirty="0">
                <a:solidFill>
                  <a:srgbClr val="000000"/>
                </a:solidFill>
                <a:latin typeface="Lato"/>
              </a:rPr>
              <a:t>Global Macro Overview</a:t>
            </a:r>
          </a:p>
          <a:p>
            <a:pPr marL="302260" lvl="1" indent="-151130">
              <a:lnSpc>
                <a:spcPts val="2618"/>
              </a:lnSpc>
              <a:buFont typeface="Arial"/>
              <a:buChar char="•"/>
            </a:pPr>
            <a:r>
              <a:rPr lang="en-US" sz="1400" dirty="0">
                <a:solidFill>
                  <a:srgbClr val="000000"/>
                </a:solidFill>
                <a:latin typeface="Lato"/>
              </a:rPr>
              <a:t>Actionable Insights</a:t>
            </a:r>
          </a:p>
          <a:p>
            <a:pPr marL="302260" lvl="1" indent="-151130">
              <a:lnSpc>
                <a:spcPts val="2618"/>
              </a:lnSpc>
              <a:buFont typeface="Arial"/>
              <a:buChar char="•"/>
            </a:pPr>
            <a:r>
              <a:rPr lang="en-US" sz="1400" dirty="0">
                <a:solidFill>
                  <a:srgbClr val="000000"/>
                </a:solidFill>
                <a:latin typeface="Lato"/>
              </a:rPr>
              <a:t>Disclosures</a:t>
            </a:r>
          </a:p>
        </p:txBody>
      </p:sp>
    </p:spTree>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98674"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US Economic Data</a:t>
            </a:r>
          </a:p>
        </p:txBody>
      </p:sp>
      <p:sp>
        <p:nvSpPr>
          <p:cNvPr id="4" name="AutoShape 4"/>
          <p:cNvSpPr/>
          <p:nvPr/>
        </p:nvSpPr>
        <p:spPr>
          <a:xfrm flipV="1">
            <a:off x="498674"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498674"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20</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4497F24B-1729-CB96-DF52-DB389A50CAE8}"/>
              </a:ext>
            </a:extLst>
          </p:cNvPr>
          <p:cNvSpPr txBox="1"/>
          <p:nvPr/>
        </p:nvSpPr>
        <p:spPr>
          <a:xfrm>
            <a:off x="498671" y="1018596"/>
            <a:ext cx="8115300" cy="246221"/>
          </a:xfrm>
          <a:prstGeom prst="rect">
            <a:avLst/>
          </a:prstGeom>
          <a:noFill/>
        </p:spPr>
        <p:txBody>
          <a:bodyPr wrap="square" rtlCol="0">
            <a:spAutoFit/>
          </a:bodyPr>
          <a:lstStyle/>
          <a:p>
            <a:pPr algn="ctr"/>
            <a:r>
              <a:rPr lang="en-US" sz="1000" b="1" dirty="0"/>
              <a:t>Recent Releases</a:t>
            </a:r>
          </a:p>
        </p:txBody>
      </p:sp>
      <p:sp>
        <p:nvSpPr>
          <p:cNvPr id="13" name="TextBox 12">
            <a:extLst>
              <a:ext uri="{FF2B5EF4-FFF2-40B4-BE49-F238E27FC236}">
                <a16:creationId xmlns:a16="http://schemas.microsoft.com/office/drawing/2014/main" id="{C89ED98F-7409-1B1F-35A0-813601B9D5D5}"/>
              </a:ext>
            </a:extLst>
          </p:cNvPr>
          <p:cNvSpPr txBox="1"/>
          <p:nvPr/>
        </p:nvSpPr>
        <p:spPr>
          <a:xfrm>
            <a:off x="498674" y="4590215"/>
            <a:ext cx="5638800" cy="215444"/>
          </a:xfrm>
          <a:prstGeom prst="rect">
            <a:avLst/>
          </a:prstGeom>
          <a:noFill/>
        </p:spPr>
        <p:txBody>
          <a:bodyPr wrap="square" rtlCol="0">
            <a:spAutoFit/>
          </a:bodyPr>
          <a:lstStyle/>
          <a:p>
            <a:r>
              <a:rPr lang="en-US" sz="800" dirty="0"/>
              <a:t>Source:  YCharts, Modelist</a:t>
            </a:r>
          </a:p>
        </p:txBody>
      </p:sp>
      <p:pic>
        <p:nvPicPr>
          <p:cNvPr id="5" name="Picture 4">
            <a:extLst>
              <a:ext uri="{FF2B5EF4-FFF2-40B4-BE49-F238E27FC236}">
                <a16:creationId xmlns:a16="http://schemas.microsoft.com/office/drawing/2014/main" id="{4CBD9C98-3EF7-E16A-C527-DCF16D2153D6}"/>
              </a:ext>
            </a:extLst>
          </p:cNvPr>
          <p:cNvPicPr/>
          <p:nvPr/>
        </p:nvPicPr>
        <p:blipFill>
          <a:blip r:embed="rId3"/>
          <a:stretch>
            <a:fillRect/>
          </a:stretch>
        </p:blipFill>
        <p:spPr>
          <a:xfrm>
            <a:off x="6685158" y="534627"/>
            <a:ext cx="1933575" cy="200025"/>
          </a:xfrm>
          <a:prstGeom prst="rect">
            <a:avLst/>
          </a:prstGeom>
        </p:spPr>
      </p:pic>
      <p:sp>
        <p:nvSpPr>
          <p:cNvPr id="16" name="Oval 15">
            <a:extLst>
              <a:ext uri="{FF2B5EF4-FFF2-40B4-BE49-F238E27FC236}">
                <a16:creationId xmlns:a16="http://schemas.microsoft.com/office/drawing/2014/main" id="{130D79EE-C43B-67C0-C39E-150F1415817F}"/>
              </a:ext>
            </a:extLst>
          </p:cNvPr>
          <p:cNvSpPr/>
          <p:nvPr/>
        </p:nvSpPr>
        <p:spPr>
          <a:xfrm>
            <a:off x="7162800" y="2248704"/>
            <a:ext cx="182880" cy="18288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5E0CCE1-34F8-65AA-A70E-8C5AB01596FE}"/>
              </a:ext>
            </a:extLst>
          </p:cNvPr>
          <p:cNvSpPr txBox="1"/>
          <p:nvPr/>
        </p:nvSpPr>
        <p:spPr>
          <a:xfrm>
            <a:off x="7283638" y="2205961"/>
            <a:ext cx="1009930" cy="261610"/>
          </a:xfrm>
          <a:prstGeom prst="rect">
            <a:avLst/>
          </a:prstGeom>
          <a:noFill/>
        </p:spPr>
        <p:txBody>
          <a:bodyPr wrap="square" rtlCol="0">
            <a:spAutoFit/>
          </a:bodyPr>
          <a:lstStyle/>
          <a:p>
            <a:r>
              <a:rPr lang="en-US" sz="1050" dirty="0"/>
              <a:t>114.8</a:t>
            </a:r>
          </a:p>
        </p:txBody>
      </p:sp>
      <p:pic>
        <p:nvPicPr>
          <p:cNvPr id="6" name="Picture 5">
            <a:extLst>
              <a:ext uri="{FF2B5EF4-FFF2-40B4-BE49-F238E27FC236}">
                <a16:creationId xmlns:a16="http://schemas.microsoft.com/office/drawing/2014/main" id="{76E766DE-CB94-BF0B-86AF-F97E7949E1CF}"/>
              </a:ext>
            </a:extLst>
          </p:cNvPr>
          <p:cNvPicPr>
            <a:picLocks noChangeAspect="1"/>
          </p:cNvPicPr>
          <p:nvPr/>
        </p:nvPicPr>
        <p:blipFill>
          <a:blip r:embed="rId4"/>
          <a:stretch>
            <a:fillRect/>
          </a:stretch>
        </p:blipFill>
        <p:spPr>
          <a:xfrm>
            <a:off x="1395412" y="1355691"/>
            <a:ext cx="6353175" cy="1962150"/>
          </a:xfrm>
          <a:prstGeom prst="rect">
            <a:avLst/>
          </a:prstGeom>
        </p:spPr>
      </p:pic>
    </p:spTree>
    <p:extLst>
      <p:ext uri="{BB962C8B-B14F-4D97-AF65-F5344CB8AC3E}">
        <p14:creationId xmlns:p14="http://schemas.microsoft.com/office/powerpoint/2010/main" val="2681652999"/>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98674"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US Economic Data</a:t>
            </a:r>
          </a:p>
        </p:txBody>
      </p:sp>
      <p:sp>
        <p:nvSpPr>
          <p:cNvPr id="4" name="AutoShape 4"/>
          <p:cNvSpPr/>
          <p:nvPr/>
        </p:nvSpPr>
        <p:spPr>
          <a:xfrm flipV="1">
            <a:off x="498674"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498674"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21</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4497F24B-1729-CB96-DF52-DB389A50CAE8}"/>
              </a:ext>
            </a:extLst>
          </p:cNvPr>
          <p:cNvSpPr txBox="1"/>
          <p:nvPr/>
        </p:nvSpPr>
        <p:spPr>
          <a:xfrm>
            <a:off x="498674" y="1018596"/>
            <a:ext cx="4073326" cy="246221"/>
          </a:xfrm>
          <a:prstGeom prst="rect">
            <a:avLst/>
          </a:prstGeom>
          <a:noFill/>
        </p:spPr>
        <p:txBody>
          <a:bodyPr wrap="square" rtlCol="0">
            <a:spAutoFit/>
          </a:bodyPr>
          <a:lstStyle/>
          <a:p>
            <a:r>
              <a:rPr lang="en-US" sz="1000" dirty="0"/>
              <a:t>Next Month’s Calendar</a:t>
            </a:r>
          </a:p>
        </p:txBody>
      </p:sp>
      <p:sp>
        <p:nvSpPr>
          <p:cNvPr id="13" name="TextBox 12">
            <a:extLst>
              <a:ext uri="{FF2B5EF4-FFF2-40B4-BE49-F238E27FC236}">
                <a16:creationId xmlns:a16="http://schemas.microsoft.com/office/drawing/2014/main" id="{C89ED98F-7409-1B1F-35A0-813601B9D5D5}"/>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pic>
        <p:nvPicPr>
          <p:cNvPr id="6" name="Picture 5">
            <a:extLst>
              <a:ext uri="{FF2B5EF4-FFF2-40B4-BE49-F238E27FC236}">
                <a16:creationId xmlns:a16="http://schemas.microsoft.com/office/drawing/2014/main" id="{4B048750-B89E-A737-311B-F4078F6293AF}"/>
              </a:ext>
            </a:extLst>
          </p:cNvPr>
          <p:cNvPicPr/>
          <p:nvPr/>
        </p:nvPicPr>
        <p:blipFill>
          <a:blip r:embed="rId3"/>
          <a:stretch>
            <a:fillRect/>
          </a:stretch>
        </p:blipFill>
        <p:spPr>
          <a:xfrm>
            <a:off x="6685158" y="534627"/>
            <a:ext cx="1933575" cy="200025"/>
          </a:xfrm>
          <a:prstGeom prst="rect">
            <a:avLst/>
          </a:prstGeom>
        </p:spPr>
      </p:pic>
      <p:pic>
        <p:nvPicPr>
          <p:cNvPr id="5" name="Picture 4">
            <a:extLst>
              <a:ext uri="{FF2B5EF4-FFF2-40B4-BE49-F238E27FC236}">
                <a16:creationId xmlns:a16="http://schemas.microsoft.com/office/drawing/2014/main" id="{409292A8-EBDE-C90A-B595-81AB21E4512B}"/>
              </a:ext>
            </a:extLst>
          </p:cNvPr>
          <p:cNvPicPr>
            <a:picLocks noChangeAspect="1"/>
          </p:cNvPicPr>
          <p:nvPr/>
        </p:nvPicPr>
        <p:blipFill>
          <a:blip r:embed="rId4"/>
          <a:stretch>
            <a:fillRect/>
          </a:stretch>
        </p:blipFill>
        <p:spPr>
          <a:xfrm>
            <a:off x="754163" y="1351071"/>
            <a:ext cx="7635673" cy="3115219"/>
          </a:xfrm>
          <a:prstGeom prst="rect">
            <a:avLst/>
          </a:prstGeom>
        </p:spPr>
      </p:pic>
    </p:spTree>
    <p:extLst>
      <p:ext uri="{BB962C8B-B14F-4D97-AF65-F5344CB8AC3E}">
        <p14:creationId xmlns:p14="http://schemas.microsoft.com/office/powerpoint/2010/main" val="2322509557"/>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514354" y="2257384"/>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5" name="TextBox 5"/>
          <p:cNvSpPr txBox="1"/>
          <p:nvPr/>
        </p:nvSpPr>
        <p:spPr>
          <a:xfrm>
            <a:off x="503441" y="1000044"/>
            <a:ext cx="8204166" cy="1231106"/>
          </a:xfrm>
          <a:prstGeom prst="rect">
            <a:avLst/>
          </a:prstGeom>
        </p:spPr>
        <p:txBody>
          <a:bodyPr lIns="0" tIns="0" rIns="0" bIns="0" rtlCol="0" anchor="t">
            <a:spAutoFit/>
          </a:bodyPr>
          <a:lstStyle/>
          <a:p>
            <a:r>
              <a:rPr lang="en-US" sz="4000" dirty="0">
                <a:solidFill>
                  <a:srgbClr val="000000"/>
                </a:solidFill>
                <a:latin typeface="Lovelo"/>
              </a:rPr>
              <a:t>Actionable</a:t>
            </a:r>
          </a:p>
          <a:p>
            <a:r>
              <a:rPr lang="en-US" sz="4000" dirty="0">
                <a:solidFill>
                  <a:srgbClr val="000000"/>
                </a:solidFill>
                <a:latin typeface="Lovelo"/>
              </a:rPr>
              <a:t>insights</a:t>
            </a:r>
          </a:p>
        </p:txBody>
      </p:sp>
      <p:sp>
        <p:nvSpPr>
          <p:cNvPr id="8" name="Slide Number Placeholder 7">
            <a:extLst>
              <a:ext uri="{FF2B5EF4-FFF2-40B4-BE49-F238E27FC236}">
                <a16:creationId xmlns:a16="http://schemas.microsoft.com/office/drawing/2014/main" id="{5CCB0EA3-3F24-9CC4-F04A-1BFE5998B6B5}"/>
              </a:ext>
            </a:extLst>
          </p:cNvPr>
          <p:cNvSpPr>
            <a:spLocks noGrp="1"/>
          </p:cNvSpPr>
          <p:nvPr>
            <p:ph type="sldNum" sz="quarter" idx="12"/>
          </p:nvPr>
        </p:nvSpPr>
        <p:spPr/>
        <p:txBody>
          <a:bodyPr/>
          <a:lstStyle/>
          <a:p>
            <a:fld id="{B6F15528-21DE-4FAA-801E-634DDDAF4B2B}" type="slidenum">
              <a:rPr lang="en-US" smtClean="0"/>
              <a:pPr/>
              <a:t>22</a:t>
            </a:fld>
            <a:endParaRPr lang="en-US"/>
          </a:p>
        </p:txBody>
      </p:sp>
      <p:pic>
        <p:nvPicPr>
          <p:cNvPr id="3" name="Picture 2">
            <a:extLst>
              <a:ext uri="{FF2B5EF4-FFF2-40B4-BE49-F238E27FC236}">
                <a16:creationId xmlns:a16="http://schemas.microsoft.com/office/drawing/2014/main" id="{37FC8792-B78C-7091-CFDD-848ADE2CA2E5}"/>
              </a:ext>
            </a:extLst>
          </p:cNvPr>
          <p:cNvPicPr/>
          <p:nvPr/>
        </p:nvPicPr>
        <p:blipFill>
          <a:blip r:embed="rId2"/>
          <a:stretch>
            <a:fillRect/>
          </a:stretch>
        </p:blipFill>
        <p:spPr>
          <a:xfrm>
            <a:off x="514354" y="4471989"/>
            <a:ext cx="1933575" cy="200025"/>
          </a:xfrm>
          <a:prstGeom prst="rect">
            <a:avLst/>
          </a:prstGeom>
        </p:spPr>
      </p:pic>
    </p:spTree>
    <p:extLst>
      <p:ext uri="{BB962C8B-B14F-4D97-AF65-F5344CB8AC3E}">
        <p14:creationId xmlns:p14="http://schemas.microsoft.com/office/powerpoint/2010/main" val="2005957514"/>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Equity Relative Strength</a:t>
            </a:r>
          </a:p>
        </p:txBody>
      </p:sp>
      <p:sp>
        <p:nvSpPr>
          <p:cNvPr id="4" name="AutoShape 4"/>
          <p:cNvSpPr/>
          <p:nvPr/>
        </p:nvSpPr>
        <p:spPr>
          <a:xfrm flipV="1">
            <a:off x="503437"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7"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23</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5" name="TextBox 4">
            <a:extLst>
              <a:ext uri="{FF2B5EF4-FFF2-40B4-BE49-F238E27FC236}">
                <a16:creationId xmlns:a16="http://schemas.microsoft.com/office/drawing/2014/main" id="{AAF69591-67C1-0D24-C4BE-92C75181CA0D}"/>
              </a:ext>
            </a:extLst>
          </p:cNvPr>
          <p:cNvSpPr txBox="1"/>
          <p:nvPr/>
        </p:nvSpPr>
        <p:spPr>
          <a:xfrm>
            <a:off x="503436" y="4318252"/>
            <a:ext cx="1249164" cy="184666"/>
          </a:xfrm>
          <a:prstGeom prst="rect">
            <a:avLst/>
          </a:prstGeom>
          <a:solidFill>
            <a:schemeClr val="tx2"/>
          </a:solidFill>
          <a:ln>
            <a:noFill/>
          </a:ln>
        </p:spPr>
        <p:txBody>
          <a:bodyPr wrap="square" rtlCol="0" anchor="ctr">
            <a:spAutoFit/>
          </a:bodyPr>
          <a:lstStyle/>
          <a:p>
            <a:pPr algn="ctr"/>
            <a:r>
              <a:rPr lang="en-US" sz="600" dirty="0">
                <a:solidFill>
                  <a:schemeClr val="bg1"/>
                </a:solidFill>
              </a:rPr>
              <a:t>Equity Relative Strength</a:t>
            </a:r>
          </a:p>
        </p:txBody>
      </p:sp>
      <p:sp>
        <p:nvSpPr>
          <p:cNvPr id="16" name="TextBox 15">
            <a:extLst>
              <a:ext uri="{FF2B5EF4-FFF2-40B4-BE49-F238E27FC236}">
                <a16:creationId xmlns:a16="http://schemas.microsoft.com/office/drawing/2014/main" id="{8F6C4815-12F2-0376-2D44-552E48D6AC11}"/>
              </a:ext>
            </a:extLst>
          </p:cNvPr>
          <p:cNvSpPr txBox="1"/>
          <p:nvPr/>
        </p:nvSpPr>
        <p:spPr>
          <a:xfrm>
            <a:off x="2057182" y="1632446"/>
            <a:ext cx="5029636" cy="246221"/>
          </a:xfrm>
          <a:prstGeom prst="rect">
            <a:avLst/>
          </a:prstGeom>
          <a:noFill/>
        </p:spPr>
        <p:txBody>
          <a:bodyPr wrap="square" rtlCol="0">
            <a:spAutoFit/>
          </a:bodyPr>
          <a:lstStyle/>
          <a:p>
            <a:pPr algn="ctr"/>
            <a:r>
              <a:rPr lang="en-US" sz="1000" b="1" i="0" dirty="0">
                <a:solidFill>
                  <a:schemeClr val="tx2"/>
                </a:solidFill>
                <a:effectLst/>
                <a:latin typeface="Lato" panose="020F0502020204030203" pitchFamily="34" charset="0"/>
                <a:ea typeface="Lato" panose="020F0502020204030203" pitchFamily="34" charset="0"/>
                <a:cs typeface="Lato" panose="020F0502020204030203" pitchFamily="34" charset="0"/>
              </a:rPr>
              <a:t>Asset Class Total Return Level / One-Year Moving Average</a:t>
            </a:r>
            <a:endParaRPr lang="en-US" sz="1000" b="1" dirty="0">
              <a:solidFill>
                <a:schemeClr val="accent2"/>
              </a:solidFill>
              <a:latin typeface="Lato" panose="020F0502020204030203" pitchFamily="34" charset="0"/>
              <a:ea typeface="Lato" panose="020F0502020204030203" pitchFamily="34" charset="0"/>
              <a:cs typeface="Lato" panose="020F0502020204030203" pitchFamily="34" charset="0"/>
            </a:endParaRPr>
          </a:p>
        </p:txBody>
      </p:sp>
      <p:sp>
        <p:nvSpPr>
          <p:cNvPr id="15" name="TextBox 14">
            <a:extLst>
              <a:ext uri="{FF2B5EF4-FFF2-40B4-BE49-F238E27FC236}">
                <a16:creationId xmlns:a16="http://schemas.microsoft.com/office/drawing/2014/main" id="{4B4F3250-5C09-D8BC-FC54-2D964FCB8CFF}"/>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pic>
        <p:nvPicPr>
          <p:cNvPr id="2" name="Picture 1">
            <a:extLst>
              <a:ext uri="{FF2B5EF4-FFF2-40B4-BE49-F238E27FC236}">
                <a16:creationId xmlns:a16="http://schemas.microsoft.com/office/drawing/2014/main" id="{FB5D3941-9077-8721-BC0C-EF105B030234}"/>
              </a:ext>
            </a:extLst>
          </p:cNvPr>
          <p:cNvPicPr/>
          <p:nvPr/>
        </p:nvPicPr>
        <p:blipFill>
          <a:blip r:embed="rId3"/>
          <a:stretch>
            <a:fillRect/>
          </a:stretch>
        </p:blipFill>
        <p:spPr>
          <a:xfrm>
            <a:off x="6685158" y="534627"/>
            <a:ext cx="1933575" cy="200025"/>
          </a:xfrm>
          <a:prstGeom prst="rect">
            <a:avLst/>
          </a:prstGeom>
        </p:spPr>
      </p:pic>
      <p:pic>
        <p:nvPicPr>
          <p:cNvPr id="9" name="Picture 8">
            <a:extLst>
              <a:ext uri="{FF2B5EF4-FFF2-40B4-BE49-F238E27FC236}">
                <a16:creationId xmlns:a16="http://schemas.microsoft.com/office/drawing/2014/main" id="{C46DEEA7-3756-57E1-2191-852E28E19306}"/>
              </a:ext>
            </a:extLst>
          </p:cNvPr>
          <p:cNvPicPr>
            <a:picLocks noChangeAspect="1"/>
          </p:cNvPicPr>
          <p:nvPr/>
        </p:nvPicPr>
        <p:blipFill>
          <a:blip r:embed="rId4"/>
          <a:stretch>
            <a:fillRect/>
          </a:stretch>
        </p:blipFill>
        <p:spPr>
          <a:xfrm>
            <a:off x="498674" y="1004492"/>
            <a:ext cx="8172450" cy="552450"/>
          </a:xfrm>
          <a:prstGeom prst="rect">
            <a:avLst/>
          </a:prstGeom>
        </p:spPr>
      </p:pic>
      <p:pic>
        <p:nvPicPr>
          <p:cNvPr id="13" name="Picture 12">
            <a:extLst>
              <a:ext uri="{FF2B5EF4-FFF2-40B4-BE49-F238E27FC236}">
                <a16:creationId xmlns:a16="http://schemas.microsoft.com/office/drawing/2014/main" id="{3B8BE703-9DAB-4736-3875-EC5327E264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142703" y="1913502"/>
            <a:ext cx="6858594" cy="2286198"/>
          </a:xfrm>
          <a:prstGeom prst="rect">
            <a:avLst/>
          </a:prstGeom>
        </p:spPr>
      </p:pic>
    </p:spTree>
    <p:extLst>
      <p:ext uri="{BB962C8B-B14F-4D97-AF65-F5344CB8AC3E}">
        <p14:creationId xmlns:p14="http://schemas.microsoft.com/office/powerpoint/2010/main" val="2854005342"/>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p:nvPr/>
        </p:nvSpPr>
        <p:spPr>
          <a:xfrm flipV="1">
            <a:off x="503437"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7"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24</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4" name="TextBox 13">
            <a:extLst>
              <a:ext uri="{FF2B5EF4-FFF2-40B4-BE49-F238E27FC236}">
                <a16:creationId xmlns:a16="http://schemas.microsoft.com/office/drawing/2014/main" id="{12CC26E4-DAE3-CE1F-81D0-7EF6C1F41E08}"/>
              </a:ext>
            </a:extLst>
          </p:cNvPr>
          <p:cNvSpPr txBox="1"/>
          <p:nvPr/>
        </p:nvSpPr>
        <p:spPr>
          <a:xfrm>
            <a:off x="5557472" y="996870"/>
            <a:ext cx="2286000" cy="246221"/>
          </a:xfrm>
          <a:prstGeom prst="rect">
            <a:avLst/>
          </a:prstGeom>
          <a:noFill/>
        </p:spPr>
        <p:txBody>
          <a:bodyPr wrap="square" rtlCol="0">
            <a:spAutoFit/>
          </a:bodyPr>
          <a:lstStyle/>
          <a:p>
            <a:r>
              <a:rPr lang="en-US" sz="1000" b="1" dirty="0">
                <a:latin typeface="Lato" panose="020F0502020204030203" pitchFamily="34" charset="0"/>
                <a:ea typeface="Lato" panose="020F0502020204030203" pitchFamily="34" charset="0"/>
                <a:cs typeface="Lato" panose="020F0502020204030203" pitchFamily="34" charset="0"/>
              </a:rPr>
              <a:t>Commentary</a:t>
            </a:r>
          </a:p>
        </p:txBody>
      </p:sp>
      <p:sp>
        <p:nvSpPr>
          <p:cNvPr id="16" name="TextBox 15">
            <a:extLst>
              <a:ext uri="{FF2B5EF4-FFF2-40B4-BE49-F238E27FC236}">
                <a16:creationId xmlns:a16="http://schemas.microsoft.com/office/drawing/2014/main" id="{8F6C4815-12F2-0376-2D44-552E48D6AC11}"/>
              </a:ext>
            </a:extLst>
          </p:cNvPr>
          <p:cNvSpPr txBox="1"/>
          <p:nvPr/>
        </p:nvSpPr>
        <p:spPr>
          <a:xfrm>
            <a:off x="498674" y="996720"/>
            <a:ext cx="5029636" cy="246221"/>
          </a:xfrm>
          <a:prstGeom prst="rect">
            <a:avLst/>
          </a:prstGeom>
          <a:noFill/>
        </p:spPr>
        <p:txBody>
          <a:bodyPr wrap="square" rtlCol="0">
            <a:spAutoFit/>
          </a:bodyPr>
          <a:lstStyle/>
          <a:p>
            <a:r>
              <a:rPr lang="en-US" sz="1000" b="1" i="0" dirty="0">
                <a:effectLst/>
                <a:latin typeface="Lato" panose="020F0502020204030203" pitchFamily="34" charset="0"/>
                <a:ea typeface="Lato" panose="020F0502020204030203" pitchFamily="34" charset="0"/>
                <a:cs typeface="Lato" panose="020F0502020204030203" pitchFamily="34" charset="0"/>
              </a:rPr>
              <a:t>Asset Allocation of the Equity Relative Strength Method</a:t>
            </a:r>
            <a:endParaRPr lang="en-US" sz="1000" b="1" dirty="0">
              <a:latin typeface="Lato" panose="020F0502020204030203" pitchFamily="34" charset="0"/>
              <a:ea typeface="Lato" panose="020F0502020204030203" pitchFamily="34" charset="0"/>
              <a:cs typeface="Lato" panose="020F0502020204030203" pitchFamily="34" charset="0"/>
            </a:endParaRPr>
          </a:p>
        </p:txBody>
      </p:sp>
      <p:sp>
        <p:nvSpPr>
          <p:cNvPr id="15" name="TextBox 14">
            <a:extLst>
              <a:ext uri="{FF2B5EF4-FFF2-40B4-BE49-F238E27FC236}">
                <a16:creationId xmlns:a16="http://schemas.microsoft.com/office/drawing/2014/main" id="{4B4F3250-5C09-D8BC-FC54-2D964FCB8CFF}"/>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pic>
        <p:nvPicPr>
          <p:cNvPr id="6" name="Picture 5">
            <a:extLst>
              <a:ext uri="{FF2B5EF4-FFF2-40B4-BE49-F238E27FC236}">
                <a16:creationId xmlns:a16="http://schemas.microsoft.com/office/drawing/2014/main" id="{4EC04E6F-1CC0-8CC7-6D96-A8716757AB2C}"/>
              </a:ext>
            </a:extLst>
          </p:cNvPr>
          <p:cNvPicPr/>
          <p:nvPr/>
        </p:nvPicPr>
        <p:blipFill>
          <a:blip r:embed="rId3"/>
          <a:stretch>
            <a:fillRect/>
          </a:stretch>
        </p:blipFill>
        <p:spPr>
          <a:xfrm>
            <a:off x="6685158" y="534627"/>
            <a:ext cx="1933575" cy="200025"/>
          </a:xfrm>
          <a:prstGeom prst="rect">
            <a:avLst/>
          </a:prstGeom>
        </p:spPr>
      </p:pic>
      <p:sp>
        <p:nvSpPr>
          <p:cNvPr id="7" name="TextBox 3">
            <a:extLst>
              <a:ext uri="{FF2B5EF4-FFF2-40B4-BE49-F238E27FC236}">
                <a16:creationId xmlns:a16="http://schemas.microsoft.com/office/drawing/2014/main" id="{9909162A-AA8C-C1FB-264D-F5AAB0E8D48C}"/>
              </a:ext>
            </a:extLst>
          </p:cNvPr>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Equity Relative Strength</a:t>
            </a:r>
          </a:p>
        </p:txBody>
      </p:sp>
      <p:sp>
        <p:nvSpPr>
          <p:cNvPr id="2" name="TextBox 1">
            <a:extLst>
              <a:ext uri="{FF2B5EF4-FFF2-40B4-BE49-F238E27FC236}">
                <a16:creationId xmlns:a16="http://schemas.microsoft.com/office/drawing/2014/main" id="{A6ED1ED8-4B1F-F800-EC1F-71D7C3C4355B}"/>
              </a:ext>
            </a:extLst>
          </p:cNvPr>
          <p:cNvSpPr txBox="1"/>
          <p:nvPr/>
        </p:nvSpPr>
        <p:spPr>
          <a:xfrm>
            <a:off x="5562600" y="1248307"/>
            <a:ext cx="3056133" cy="2031325"/>
          </a:xfrm>
          <a:prstGeom prst="rect">
            <a:avLst/>
          </a:prstGeom>
          <a:noFill/>
        </p:spPr>
        <p:txBody>
          <a:bodyPr wrap="square" rtlCol="0">
            <a:spAutoFit/>
          </a:bodyPr>
          <a:lstStyle/>
          <a:p>
            <a:r>
              <a:rPr lang="en-US" sz="900" b="0" i="0" dirty="0">
                <a:solidFill>
                  <a:srgbClr val="374151"/>
                </a:solidFill>
                <a:effectLst/>
              </a:rPr>
              <a:t>The Equity Relative Strength Strategy, based on one-year total returns, adjusts holdings to benefit from relative momentum in various equity classes, favoring assets which are outperforming.  With Large Cap Growth and Large Cap Blend identified as strong performers, the strategy's increase in US Small Blend by 3.57% suggests that this class showed improved relative strength, warranting a greater portfolio share. Conversely, the reduction in Emerging Markets by 3.57% indicates underperformance relative to other classes within the evaluation period. This rebalancing reflects the method's commitment to capitalizing on relative performance, systematically shifting weight towards asset classes with superior momentum.</a:t>
            </a:r>
          </a:p>
        </p:txBody>
      </p:sp>
      <p:pic>
        <p:nvPicPr>
          <p:cNvPr id="3" name="Picture 2">
            <a:extLst>
              <a:ext uri="{FF2B5EF4-FFF2-40B4-BE49-F238E27FC236}">
                <a16:creationId xmlns:a16="http://schemas.microsoft.com/office/drawing/2014/main" id="{717F0FB4-9306-2447-84C3-225A06F6170E}"/>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02155" y="1244091"/>
            <a:ext cx="5023110" cy="3196524"/>
          </a:xfrm>
          <a:prstGeom prst="rect">
            <a:avLst/>
          </a:prstGeom>
        </p:spPr>
      </p:pic>
    </p:spTree>
    <p:extLst>
      <p:ext uri="{BB962C8B-B14F-4D97-AF65-F5344CB8AC3E}">
        <p14:creationId xmlns:p14="http://schemas.microsoft.com/office/powerpoint/2010/main" val="3374256416"/>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5052C1E-BC7F-20E8-F0C7-914F9BC9A99A}"/>
              </a:ext>
            </a:extLst>
          </p:cNvPr>
          <p:cNvPicPr>
            <a:picLocks noChangeAspect="1"/>
          </p:cNvPicPr>
          <p:nvPr/>
        </p:nvPicPr>
        <p:blipFill>
          <a:blip r:embed="rId2"/>
          <a:stretch>
            <a:fillRect/>
          </a:stretch>
        </p:blipFill>
        <p:spPr>
          <a:xfrm>
            <a:off x="503436" y="2038152"/>
            <a:ext cx="5029636" cy="2286198"/>
          </a:xfrm>
          <a:prstGeom prst="rect">
            <a:avLst/>
          </a:prstGeom>
        </p:spPr>
      </p:pic>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Coincident Economic Indicators</a:t>
            </a:r>
          </a:p>
        </p:txBody>
      </p:sp>
      <p:sp>
        <p:nvSpPr>
          <p:cNvPr id="4" name="AutoShape 4"/>
          <p:cNvSpPr/>
          <p:nvPr/>
        </p:nvSpPr>
        <p:spPr>
          <a:xfrm flipV="1">
            <a:off x="503437"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7"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25</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5" name="TextBox 4">
            <a:extLst>
              <a:ext uri="{FF2B5EF4-FFF2-40B4-BE49-F238E27FC236}">
                <a16:creationId xmlns:a16="http://schemas.microsoft.com/office/drawing/2014/main" id="{AAF69591-67C1-0D24-C4BE-92C75181CA0D}"/>
              </a:ext>
            </a:extLst>
          </p:cNvPr>
          <p:cNvSpPr txBox="1"/>
          <p:nvPr/>
        </p:nvSpPr>
        <p:spPr>
          <a:xfrm>
            <a:off x="503436" y="4365758"/>
            <a:ext cx="1249164" cy="137160"/>
          </a:xfrm>
          <a:prstGeom prst="rect">
            <a:avLst/>
          </a:prstGeom>
          <a:solidFill>
            <a:schemeClr val="tx2"/>
          </a:solidFill>
          <a:ln>
            <a:noFill/>
          </a:ln>
        </p:spPr>
        <p:txBody>
          <a:bodyPr wrap="square" rtlCol="0" anchor="ctr">
            <a:spAutoFit/>
          </a:bodyPr>
          <a:lstStyle/>
          <a:p>
            <a:pPr algn="ctr"/>
            <a:r>
              <a:rPr lang="en-US" sz="600" dirty="0">
                <a:solidFill>
                  <a:schemeClr val="bg1"/>
                </a:solidFill>
              </a:rPr>
              <a:t>Coincident Economic Indicators</a:t>
            </a:r>
          </a:p>
        </p:txBody>
      </p:sp>
      <p:sp>
        <p:nvSpPr>
          <p:cNvPr id="14" name="TextBox 13">
            <a:extLst>
              <a:ext uri="{FF2B5EF4-FFF2-40B4-BE49-F238E27FC236}">
                <a16:creationId xmlns:a16="http://schemas.microsoft.com/office/drawing/2014/main" id="{12CC26E4-DAE3-CE1F-81D0-7EF6C1F41E08}"/>
              </a:ext>
            </a:extLst>
          </p:cNvPr>
          <p:cNvSpPr txBox="1"/>
          <p:nvPr/>
        </p:nvSpPr>
        <p:spPr>
          <a:xfrm>
            <a:off x="5882377" y="1807626"/>
            <a:ext cx="2286000" cy="246221"/>
          </a:xfrm>
          <a:prstGeom prst="rect">
            <a:avLst/>
          </a:prstGeom>
          <a:noFill/>
        </p:spPr>
        <p:txBody>
          <a:bodyPr wrap="square" rtlCol="0">
            <a:spAutoFit/>
          </a:bodyPr>
          <a:lstStyle/>
          <a:p>
            <a:pPr algn="ctr"/>
            <a:r>
              <a:rPr lang="en-US" sz="1000" b="1" dirty="0">
                <a:latin typeface="Lato" panose="020F0502020204030203" pitchFamily="34" charset="0"/>
                <a:ea typeface="Lato" panose="020F0502020204030203" pitchFamily="34" charset="0"/>
                <a:cs typeface="Lato" panose="020F0502020204030203" pitchFamily="34" charset="0"/>
              </a:rPr>
              <a:t>Component Contributions</a:t>
            </a:r>
          </a:p>
        </p:txBody>
      </p:sp>
      <p:sp>
        <p:nvSpPr>
          <p:cNvPr id="16" name="TextBox 15">
            <a:extLst>
              <a:ext uri="{FF2B5EF4-FFF2-40B4-BE49-F238E27FC236}">
                <a16:creationId xmlns:a16="http://schemas.microsoft.com/office/drawing/2014/main" id="{8F6C4815-12F2-0376-2D44-552E48D6AC11}"/>
              </a:ext>
            </a:extLst>
          </p:cNvPr>
          <p:cNvSpPr txBox="1"/>
          <p:nvPr/>
        </p:nvSpPr>
        <p:spPr>
          <a:xfrm>
            <a:off x="503436" y="1807626"/>
            <a:ext cx="5029636" cy="246221"/>
          </a:xfrm>
          <a:prstGeom prst="rect">
            <a:avLst/>
          </a:prstGeom>
          <a:noFill/>
        </p:spPr>
        <p:txBody>
          <a:bodyPr wrap="square" rtlCol="0">
            <a:spAutoFit/>
          </a:bodyPr>
          <a:lstStyle/>
          <a:p>
            <a:pPr algn="ctr"/>
            <a:r>
              <a:rPr lang="en-US" sz="1000" b="1" i="0" dirty="0">
                <a:effectLst/>
                <a:latin typeface="Lato" panose="020F0502020204030203" pitchFamily="34" charset="0"/>
                <a:ea typeface="Lato" panose="020F0502020204030203" pitchFamily="34" charset="0"/>
                <a:cs typeface="Lato" panose="020F0502020204030203" pitchFamily="34" charset="0"/>
              </a:rPr>
              <a:t>The Conference Board Coincident Economic Index (CEI) Six-Month % Change</a:t>
            </a:r>
            <a:endParaRPr lang="en-US" sz="1000" b="1" dirty="0">
              <a:latin typeface="Lato" panose="020F0502020204030203" pitchFamily="34" charset="0"/>
              <a:ea typeface="Lato" panose="020F0502020204030203" pitchFamily="34" charset="0"/>
              <a:cs typeface="Lato" panose="020F0502020204030203" pitchFamily="34" charset="0"/>
            </a:endParaRPr>
          </a:p>
        </p:txBody>
      </p:sp>
      <p:sp>
        <p:nvSpPr>
          <p:cNvPr id="15" name="TextBox 14">
            <a:extLst>
              <a:ext uri="{FF2B5EF4-FFF2-40B4-BE49-F238E27FC236}">
                <a16:creationId xmlns:a16="http://schemas.microsoft.com/office/drawing/2014/main" id="{4B4F3250-5C09-D8BC-FC54-2D964FCB8CFF}"/>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sp>
        <p:nvSpPr>
          <p:cNvPr id="17" name="TextBox 16">
            <a:extLst>
              <a:ext uri="{FF2B5EF4-FFF2-40B4-BE49-F238E27FC236}">
                <a16:creationId xmlns:a16="http://schemas.microsoft.com/office/drawing/2014/main" id="{6C553AA0-F00A-C503-B1FC-6CA5E390D569}"/>
              </a:ext>
            </a:extLst>
          </p:cNvPr>
          <p:cNvSpPr txBox="1"/>
          <p:nvPr/>
        </p:nvSpPr>
        <p:spPr>
          <a:xfrm>
            <a:off x="4847272" y="3758684"/>
            <a:ext cx="685800" cy="184666"/>
          </a:xfrm>
          <a:prstGeom prst="rect">
            <a:avLst/>
          </a:prstGeom>
          <a:solidFill>
            <a:schemeClr val="accent2">
              <a:lumMod val="20000"/>
              <a:lumOff val="80000"/>
            </a:schemeClr>
          </a:solidFill>
        </p:spPr>
        <p:txBody>
          <a:bodyPr wrap="square" rtlCol="0">
            <a:spAutoFit/>
          </a:bodyPr>
          <a:lstStyle/>
          <a:p>
            <a:pPr algn="ctr"/>
            <a:r>
              <a:rPr lang="en-US" sz="600" dirty="0"/>
              <a:t>US Recessions</a:t>
            </a:r>
          </a:p>
        </p:txBody>
      </p:sp>
      <p:pic>
        <p:nvPicPr>
          <p:cNvPr id="12" name="Picture 11">
            <a:extLst>
              <a:ext uri="{FF2B5EF4-FFF2-40B4-BE49-F238E27FC236}">
                <a16:creationId xmlns:a16="http://schemas.microsoft.com/office/drawing/2014/main" id="{4C679187-6D28-8569-6D9F-C49107B08790}"/>
              </a:ext>
            </a:extLst>
          </p:cNvPr>
          <p:cNvPicPr/>
          <p:nvPr/>
        </p:nvPicPr>
        <p:blipFill>
          <a:blip r:embed="rId4"/>
          <a:stretch>
            <a:fillRect/>
          </a:stretch>
        </p:blipFill>
        <p:spPr>
          <a:xfrm>
            <a:off x="6685158" y="534627"/>
            <a:ext cx="1933575" cy="200025"/>
          </a:xfrm>
          <a:prstGeom prst="rect">
            <a:avLst/>
          </a:prstGeom>
        </p:spPr>
      </p:pic>
      <p:pic>
        <p:nvPicPr>
          <p:cNvPr id="6" name="Picture 5">
            <a:extLst>
              <a:ext uri="{FF2B5EF4-FFF2-40B4-BE49-F238E27FC236}">
                <a16:creationId xmlns:a16="http://schemas.microsoft.com/office/drawing/2014/main" id="{8A219B51-13CB-DB92-CC4E-5BCCE62306E9}"/>
              </a:ext>
            </a:extLst>
          </p:cNvPr>
          <p:cNvPicPr>
            <a:picLocks noChangeAspect="1"/>
          </p:cNvPicPr>
          <p:nvPr/>
        </p:nvPicPr>
        <p:blipFill>
          <a:blip r:embed="rId5"/>
          <a:stretch>
            <a:fillRect/>
          </a:stretch>
        </p:blipFill>
        <p:spPr>
          <a:xfrm>
            <a:off x="1133475" y="1009200"/>
            <a:ext cx="6877050" cy="685800"/>
          </a:xfrm>
          <a:prstGeom prst="rect">
            <a:avLst/>
          </a:prstGeom>
        </p:spPr>
      </p:pic>
      <p:pic>
        <p:nvPicPr>
          <p:cNvPr id="2" name="Picture 1">
            <a:extLst>
              <a:ext uri="{FF2B5EF4-FFF2-40B4-BE49-F238E27FC236}">
                <a16:creationId xmlns:a16="http://schemas.microsoft.com/office/drawing/2014/main" id="{155C0D11-594D-0E2F-6CBD-2CD89443844E}"/>
              </a:ext>
            </a:extLst>
          </p:cNvPr>
          <p:cNvPicPr>
            <a:picLocks noChangeAspect="1"/>
          </p:cNvPicPr>
          <p:nvPr/>
        </p:nvPicPr>
        <p:blipFill>
          <a:blip r:embed="rId6"/>
          <a:stretch>
            <a:fillRect/>
          </a:stretch>
        </p:blipFill>
        <p:spPr>
          <a:xfrm>
            <a:off x="5641132" y="2081710"/>
            <a:ext cx="2876550" cy="685800"/>
          </a:xfrm>
          <a:prstGeom prst="rect">
            <a:avLst/>
          </a:prstGeom>
        </p:spPr>
      </p:pic>
    </p:spTree>
    <p:extLst>
      <p:ext uri="{BB962C8B-B14F-4D97-AF65-F5344CB8AC3E}">
        <p14:creationId xmlns:p14="http://schemas.microsoft.com/office/powerpoint/2010/main" val="2688984462"/>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p:nvPr/>
        </p:nvSpPr>
        <p:spPr>
          <a:xfrm flipV="1">
            <a:off x="503437"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7"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26</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4" name="TextBox 13">
            <a:extLst>
              <a:ext uri="{FF2B5EF4-FFF2-40B4-BE49-F238E27FC236}">
                <a16:creationId xmlns:a16="http://schemas.microsoft.com/office/drawing/2014/main" id="{12CC26E4-DAE3-CE1F-81D0-7EF6C1F41E08}"/>
              </a:ext>
            </a:extLst>
          </p:cNvPr>
          <p:cNvSpPr txBox="1"/>
          <p:nvPr/>
        </p:nvSpPr>
        <p:spPr>
          <a:xfrm>
            <a:off x="5557472" y="996870"/>
            <a:ext cx="2286000" cy="246221"/>
          </a:xfrm>
          <a:prstGeom prst="rect">
            <a:avLst/>
          </a:prstGeom>
          <a:noFill/>
        </p:spPr>
        <p:txBody>
          <a:bodyPr wrap="square" rtlCol="0">
            <a:spAutoFit/>
          </a:bodyPr>
          <a:lstStyle/>
          <a:p>
            <a:r>
              <a:rPr lang="en-US" sz="1000" b="1" dirty="0">
                <a:latin typeface="Lato" panose="020F0502020204030203" pitchFamily="34" charset="0"/>
                <a:ea typeface="Lato" panose="020F0502020204030203" pitchFamily="34" charset="0"/>
                <a:cs typeface="Lato" panose="020F0502020204030203" pitchFamily="34" charset="0"/>
              </a:rPr>
              <a:t>Commentary</a:t>
            </a:r>
          </a:p>
        </p:txBody>
      </p:sp>
      <p:sp>
        <p:nvSpPr>
          <p:cNvPr id="16" name="TextBox 15">
            <a:extLst>
              <a:ext uri="{FF2B5EF4-FFF2-40B4-BE49-F238E27FC236}">
                <a16:creationId xmlns:a16="http://schemas.microsoft.com/office/drawing/2014/main" id="{8F6C4815-12F2-0376-2D44-552E48D6AC11}"/>
              </a:ext>
            </a:extLst>
          </p:cNvPr>
          <p:cNvSpPr txBox="1"/>
          <p:nvPr/>
        </p:nvSpPr>
        <p:spPr>
          <a:xfrm>
            <a:off x="498674" y="996720"/>
            <a:ext cx="5029636" cy="246221"/>
          </a:xfrm>
          <a:prstGeom prst="rect">
            <a:avLst/>
          </a:prstGeom>
          <a:noFill/>
        </p:spPr>
        <p:txBody>
          <a:bodyPr wrap="square" rtlCol="0">
            <a:spAutoFit/>
          </a:bodyPr>
          <a:lstStyle/>
          <a:p>
            <a:r>
              <a:rPr lang="en-US" sz="1000" b="1" i="0" dirty="0">
                <a:effectLst/>
                <a:latin typeface="Lato" panose="020F0502020204030203" pitchFamily="34" charset="0"/>
                <a:ea typeface="Lato" panose="020F0502020204030203" pitchFamily="34" charset="0"/>
                <a:cs typeface="Lato" panose="020F0502020204030203" pitchFamily="34" charset="0"/>
              </a:rPr>
              <a:t>The Conference Board Coincident Economic Index (CEI) Six-Month % Change</a:t>
            </a:r>
            <a:endParaRPr lang="en-US" sz="1000" b="1" dirty="0">
              <a:latin typeface="Lato" panose="020F0502020204030203" pitchFamily="34" charset="0"/>
              <a:ea typeface="Lato" panose="020F0502020204030203" pitchFamily="34" charset="0"/>
              <a:cs typeface="Lato" panose="020F0502020204030203" pitchFamily="34" charset="0"/>
            </a:endParaRPr>
          </a:p>
        </p:txBody>
      </p:sp>
      <p:sp>
        <p:nvSpPr>
          <p:cNvPr id="15" name="TextBox 14">
            <a:extLst>
              <a:ext uri="{FF2B5EF4-FFF2-40B4-BE49-F238E27FC236}">
                <a16:creationId xmlns:a16="http://schemas.microsoft.com/office/drawing/2014/main" id="{4B4F3250-5C09-D8BC-FC54-2D964FCB8CFF}"/>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pic>
        <p:nvPicPr>
          <p:cNvPr id="3" name="Picture 2">
            <a:extLst>
              <a:ext uri="{FF2B5EF4-FFF2-40B4-BE49-F238E27FC236}">
                <a16:creationId xmlns:a16="http://schemas.microsoft.com/office/drawing/2014/main" id="{5798211B-68BA-28A2-7120-858FBAF16EF0}"/>
              </a:ext>
            </a:extLst>
          </p:cNvPr>
          <p:cNvPicPr/>
          <p:nvPr/>
        </p:nvPicPr>
        <p:blipFill>
          <a:blip r:embed="rId3"/>
          <a:stretch>
            <a:fillRect/>
          </a:stretch>
        </p:blipFill>
        <p:spPr>
          <a:xfrm>
            <a:off x="6685158" y="534627"/>
            <a:ext cx="1933575" cy="200025"/>
          </a:xfrm>
          <a:prstGeom prst="rect">
            <a:avLst/>
          </a:prstGeom>
        </p:spPr>
      </p:pic>
      <p:sp>
        <p:nvSpPr>
          <p:cNvPr id="7" name="TextBox 3">
            <a:extLst>
              <a:ext uri="{FF2B5EF4-FFF2-40B4-BE49-F238E27FC236}">
                <a16:creationId xmlns:a16="http://schemas.microsoft.com/office/drawing/2014/main" id="{9909162A-AA8C-C1FB-264D-F5AAB0E8D48C}"/>
              </a:ext>
            </a:extLst>
          </p:cNvPr>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Coincident Economic Indicators</a:t>
            </a:r>
          </a:p>
        </p:txBody>
      </p:sp>
      <p:sp>
        <p:nvSpPr>
          <p:cNvPr id="12" name="TextBox 11">
            <a:extLst>
              <a:ext uri="{FF2B5EF4-FFF2-40B4-BE49-F238E27FC236}">
                <a16:creationId xmlns:a16="http://schemas.microsoft.com/office/drawing/2014/main" id="{B991D569-847E-5054-72D0-29DDFA1E506B}"/>
              </a:ext>
            </a:extLst>
          </p:cNvPr>
          <p:cNvSpPr txBox="1"/>
          <p:nvPr/>
        </p:nvSpPr>
        <p:spPr>
          <a:xfrm>
            <a:off x="5562600" y="1248307"/>
            <a:ext cx="3056133" cy="1754326"/>
          </a:xfrm>
          <a:prstGeom prst="rect">
            <a:avLst/>
          </a:prstGeom>
          <a:noFill/>
        </p:spPr>
        <p:txBody>
          <a:bodyPr wrap="square" rtlCol="0">
            <a:spAutoFit/>
          </a:bodyPr>
          <a:lstStyle/>
          <a:p>
            <a:r>
              <a:rPr lang="en-US" sz="900" b="0" i="0" dirty="0">
                <a:solidFill>
                  <a:srgbClr val="374151"/>
                </a:solidFill>
                <a:effectLst/>
              </a:rPr>
              <a:t>The Coincident Economic Indicators Strategy, leveraging recent CEI data, adjusted its portfolio in response to a 0.99% increase in the CEI over the past six months. This positive change suggests an improving economic landscape, prompting the strategy to increase its Global Large Blend equity position by 10%. Consequently, to balance this equity overweight, the allocation in Intermediate Core Bonds was reduced by 10%. The method's decision reflects a confidence in equities derived from strengthening economic indicators, aligning the portfolio to capitalize on potential economic growth and corresponding equity market performance.</a:t>
            </a:r>
          </a:p>
        </p:txBody>
      </p:sp>
      <p:pic>
        <p:nvPicPr>
          <p:cNvPr id="2" name="Picture 1">
            <a:extLst>
              <a:ext uri="{FF2B5EF4-FFF2-40B4-BE49-F238E27FC236}">
                <a16:creationId xmlns:a16="http://schemas.microsoft.com/office/drawing/2014/main" id="{D16D291B-955E-A558-7CED-740F78441A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81000" y="1306612"/>
            <a:ext cx="5029635" cy="3200677"/>
          </a:xfrm>
          <a:prstGeom prst="rect">
            <a:avLst/>
          </a:prstGeom>
        </p:spPr>
      </p:pic>
    </p:spTree>
    <p:extLst>
      <p:ext uri="{BB962C8B-B14F-4D97-AF65-F5344CB8AC3E}">
        <p14:creationId xmlns:p14="http://schemas.microsoft.com/office/powerpoint/2010/main" val="3958568212"/>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503441" y="1000044"/>
            <a:ext cx="8204166" cy="1231106"/>
          </a:xfrm>
          <a:prstGeom prst="rect">
            <a:avLst/>
          </a:prstGeom>
        </p:spPr>
        <p:txBody>
          <a:bodyPr lIns="0" tIns="0" rIns="0" bIns="0" rtlCol="0" anchor="t">
            <a:spAutoFit/>
          </a:bodyPr>
          <a:lstStyle/>
          <a:p>
            <a:r>
              <a:rPr lang="en-US" sz="4000" dirty="0">
                <a:solidFill>
                  <a:srgbClr val="000000"/>
                </a:solidFill>
                <a:latin typeface="Lovelo"/>
              </a:rPr>
              <a:t>Modelist</a:t>
            </a:r>
          </a:p>
          <a:p>
            <a:r>
              <a:rPr lang="en-US" sz="4000" dirty="0">
                <a:solidFill>
                  <a:srgbClr val="000000"/>
                </a:solidFill>
                <a:latin typeface="Lovelo"/>
              </a:rPr>
              <a:t>Overview</a:t>
            </a:r>
          </a:p>
        </p:txBody>
      </p:sp>
      <p:sp>
        <p:nvSpPr>
          <p:cNvPr id="4" name="Slide Number Placeholder 10">
            <a:extLst>
              <a:ext uri="{FF2B5EF4-FFF2-40B4-BE49-F238E27FC236}">
                <a16:creationId xmlns:a16="http://schemas.microsoft.com/office/drawing/2014/main" id="{DE17F66A-C456-7626-D429-CF7277BFFBE9}"/>
              </a:ext>
            </a:extLst>
          </p:cNvPr>
          <p:cNvSpPr txBox="1">
            <a:spLocks/>
          </p:cNvSpPr>
          <p:nvPr/>
        </p:nvSpPr>
        <p:spPr>
          <a:xfrm>
            <a:off x="8192885" y="4746073"/>
            <a:ext cx="436761" cy="18256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900" smtClean="0">
                <a:solidFill>
                  <a:schemeClr val="tx1"/>
                </a:solidFill>
                <a:latin typeface="Lato" panose="020F0502020204030203" pitchFamily="34" charset="0"/>
                <a:ea typeface="Lato" panose="020F0502020204030203" pitchFamily="34" charset="0"/>
                <a:cs typeface="Lato" panose="020F0502020204030203" pitchFamily="34" charset="0"/>
              </a:rPr>
              <a:pPr/>
              <a:t>27</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descr="A black and white logo&#10;&#10;Description automatically generated">
            <a:extLst>
              <a:ext uri="{FF2B5EF4-FFF2-40B4-BE49-F238E27FC236}">
                <a16:creationId xmlns:a16="http://schemas.microsoft.com/office/drawing/2014/main" id="{B6F7F110-63F5-336C-8054-3E142CD4FE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2494419"/>
            <a:ext cx="1761230" cy="1942895"/>
          </a:xfrm>
          <a:prstGeom prst="rect">
            <a:avLst/>
          </a:prstGeom>
        </p:spPr>
      </p:pic>
      <p:sp>
        <p:nvSpPr>
          <p:cNvPr id="8" name="AutoShape 2">
            <a:extLst>
              <a:ext uri="{FF2B5EF4-FFF2-40B4-BE49-F238E27FC236}">
                <a16:creationId xmlns:a16="http://schemas.microsoft.com/office/drawing/2014/main" id="{EA418E85-46E1-8873-F9AF-4234E8731CE4}"/>
              </a:ext>
            </a:extLst>
          </p:cNvPr>
          <p:cNvSpPr/>
          <p:nvPr/>
        </p:nvSpPr>
        <p:spPr>
          <a:xfrm>
            <a:off x="514355" y="2276638"/>
            <a:ext cx="8115292" cy="217"/>
          </a:xfrm>
          <a:prstGeom prst="line">
            <a:avLst/>
          </a:prstGeom>
          <a:ln w="9525" cap="flat">
            <a:solidFill>
              <a:srgbClr val="000000"/>
            </a:solidFill>
            <a:prstDash val="solid"/>
            <a:headEnd type="none" w="sm" len="sm"/>
            <a:tailEnd type="none" w="sm" len="sm"/>
          </a:ln>
        </p:spPr>
        <p:txBody>
          <a:bodyPr/>
          <a:lstStyle/>
          <a:p>
            <a:endParaRPr lang="en-US"/>
          </a:p>
        </p:txBody>
      </p:sp>
      <p:sp>
        <p:nvSpPr>
          <p:cNvPr id="2" name="TextBox 1">
            <a:extLst>
              <a:ext uri="{FF2B5EF4-FFF2-40B4-BE49-F238E27FC236}">
                <a16:creationId xmlns:a16="http://schemas.microsoft.com/office/drawing/2014/main" id="{6301AD0C-E0E6-BE35-ED69-A7406EF61EC6}"/>
              </a:ext>
            </a:extLst>
          </p:cNvPr>
          <p:cNvSpPr txBox="1"/>
          <p:nvPr/>
        </p:nvSpPr>
        <p:spPr>
          <a:xfrm>
            <a:off x="3037084" y="4706549"/>
            <a:ext cx="3048000" cy="261610"/>
          </a:xfrm>
          <a:prstGeom prst="rect">
            <a:avLst/>
          </a:prstGeom>
          <a:noFill/>
        </p:spPr>
        <p:txBody>
          <a:bodyPr wrap="square" rtlCol="0">
            <a:spAutoFit/>
          </a:bodyPr>
          <a:lstStyle/>
          <a:p>
            <a:pPr algn="ctr"/>
            <a:r>
              <a:rPr lang="en-US" sz="1050" dirty="0"/>
              <a:t>ADVISOR USE ONLY</a:t>
            </a:r>
          </a:p>
        </p:txBody>
      </p:sp>
    </p:spTree>
    <p:extLst>
      <p:ext uri="{BB962C8B-B14F-4D97-AF65-F5344CB8AC3E}">
        <p14:creationId xmlns:p14="http://schemas.microsoft.com/office/powerpoint/2010/main" val="2317619094"/>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5250" y="-66675"/>
            <a:ext cx="5133503" cy="5276796"/>
            <a:chOff x="0" y="0"/>
            <a:chExt cx="1885745" cy="1938382"/>
          </a:xfrm>
          <a:solidFill>
            <a:schemeClr val="bg1">
              <a:lumMod val="85000"/>
            </a:schemeClr>
          </a:solidFill>
        </p:grpSpPr>
        <p:sp>
          <p:nvSpPr>
            <p:cNvPr id="3" name="Freeform 3"/>
            <p:cNvSpPr/>
            <p:nvPr/>
          </p:nvSpPr>
          <p:spPr>
            <a:xfrm>
              <a:off x="0" y="0"/>
              <a:ext cx="1885745" cy="1938382"/>
            </a:xfrm>
            <a:custGeom>
              <a:avLst/>
              <a:gdLst/>
              <a:ahLst/>
              <a:cxnLst/>
              <a:rect l="l" t="t" r="r" b="b"/>
              <a:pathLst>
                <a:path w="1885745" h="1938382">
                  <a:moveTo>
                    <a:pt x="0" y="0"/>
                  </a:moveTo>
                  <a:lnTo>
                    <a:pt x="1885745" y="0"/>
                  </a:lnTo>
                  <a:lnTo>
                    <a:pt x="1885745" y="1938382"/>
                  </a:lnTo>
                  <a:lnTo>
                    <a:pt x="0" y="1938382"/>
                  </a:lnTo>
                  <a:close/>
                </a:path>
              </a:pathLst>
            </a:custGeom>
            <a:grpFill/>
          </p:spPr>
          <p:txBody>
            <a:bodyPr/>
            <a:lstStyle/>
            <a:p>
              <a:endParaRPr lang="en-US" sz="450"/>
            </a:p>
          </p:txBody>
        </p:sp>
      </p:grpSp>
      <p:sp>
        <p:nvSpPr>
          <p:cNvPr id="5" name="TextBox 5"/>
          <p:cNvSpPr txBox="1"/>
          <p:nvPr/>
        </p:nvSpPr>
        <p:spPr>
          <a:xfrm>
            <a:off x="514350" y="509588"/>
            <a:ext cx="4057650" cy="1128514"/>
          </a:xfrm>
          <a:prstGeom prst="rect">
            <a:avLst/>
          </a:prstGeom>
        </p:spPr>
        <p:txBody>
          <a:bodyPr lIns="0" tIns="0" rIns="0" bIns="0" rtlCol="0" anchor="t">
            <a:spAutoFit/>
          </a:bodyPr>
          <a:lstStyle/>
          <a:p>
            <a:pPr>
              <a:lnSpc>
                <a:spcPts val="4440"/>
              </a:lnSpc>
            </a:pPr>
            <a:r>
              <a:rPr lang="en-US" sz="3700" dirty="0">
                <a:latin typeface="Lovelo"/>
              </a:rPr>
              <a:t>evidence-based approach</a:t>
            </a:r>
          </a:p>
        </p:txBody>
      </p:sp>
      <p:grpSp>
        <p:nvGrpSpPr>
          <p:cNvPr id="6" name="Group 6"/>
          <p:cNvGrpSpPr/>
          <p:nvPr/>
        </p:nvGrpSpPr>
        <p:grpSpPr>
          <a:xfrm>
            <a:off x="5692871" y="2044088"/>
            <a:ext cx="2673039" cy="892752"/>
            <a:chOff x="0" y="-114300"/>
            <a:chExt cx="7128103" cy="2380671"/>
          </a:xfrm>
        </p:grpSpPr>
        <p:sp>
          <p:nvSpPr>
            <p:cNvPr id="7" name="TextBox 7"/>
            <p:cNvSpPr txBox="1"/>
            <p:nvPr/>
          </p:nvSpPr>
          <p:spPr>
            <a:xfrm>
              <a:off x="0" y="584201"/>
              <a:ext cx="7128103" cy="1682170"/>
            </a:xfrm>
            <a:prstGeom prst="rect">
              <a:avLst/>
            </a:prstGeom>
          </p:spPr>
          <p:txBody>
            <a:bodyPr lIns="0" tIns="0" rIns="0" bIns="0" rtlCol="0" anchor="t">
              <a:spAutoFit/>
            </a:bodyPr>
            <a:lstStyle/>
            <a:p>
              <a:pPr>
                <a:lnSpc>
                  <a:spcPct val="150000"/>
                </a:lnSpc>
              </a:pPr>
              <a:r>
                <a:rPr lang="en-US" sz="950">
                  <a:latin typeface="Lato" panose="020F0502020204030203" pitchFamily="34" charset="0"/>
                  <a:ea typeface="Lato" panose="020F0502020204030203" pitchFamily="34" charset="0"/>
                  <a:cs typeface="Lato" panose="020F0502020204030203" pitchFamily="34" charset="0"/>
                </a:rPr>
                <a:t>By leveraging these proven strategies, financial advisors gain the insights needed to make well-informed decisions aligned with their clients' goals</a:t>
              </a:r>
            </a:p>
          </p:txBody>
        </p:sp>
        <p:sp>
          <p:nvSpPr>
            <p:cNvPr id="8" name="TextBox 8"/>
            <p:cNvSpPr txBox="1"/>
            <p:nvPr/>
          </p:nvSpPr>
          <p:spPr>
            <a:xfrm>
              <a:off x="0" y="-114300"/>
              <a:ext cx="7128103" cy="647528"/>
            </a:xfrm>
            <a:prstGeom prst="rect">
              <a:avLst/>
            </a:prstGeom>
          </p:spPr>
          <p:txBody>
            <a:bodyPr lIns="0" tIns="0" rIns="0" bIns="0" rtlCol="0" anchor="t">
              <a:spAutoFit/>
            </a:bodyPr>
            <a:lstStyle/>
            <a:p>
              <a:pPr>
                <a:lnSpc>
                  <a:spcPct val="150000"/>
                </a:lnSpc>
              </a:pPr>
              <a:r>
                <a:rPr lang="en-US" sz="1200" b="1" u="sng" dirty="0">
                  <a:solidFill>
                    <a:schemeClr val="accent2"/>
                  </a:solidFill>
                  <a:latin typeface="Lato" panose="020F0502020204030203" pitchFamily="34" charset="0"/>
                  <a:ea typeface="Lato" panose="020F0502020204030203" pitchFamily="34" charset="0"/>
                  <a:cs typeface="Lato" panose="020F0502020204030203" pitchFamily="34" charset="0"/>
                </a:rPr>
                <a:t>Informed Decisions</a:t>
              </a:r>
            </a:p>
          </p:txBody>
        </p:sp>
      </p:grpSp>
      <p:sp>
        <p:nvSpPr>
          <p:cNvPr id="10" name="TextBox 10"/>
          <p:cNvSpPr txBox="1"/>
          <p:nvPr/>
        </p:nvSpPr>
        <p:spPr>
          <a:xfrm>
            <a:off x="514350" y="1787816"/>
            <a:ext cx="3197042" cy="1816266"/>
          </a:xfrm>
          <a:prstGeom prst="rect">
            <a:avLst/>
          </a:prstGeom>
        </p:spPr>
        <p:txBody>
          <a:bodyPr lIns="0" tIns="0" rIns="0" bIns="0" rtlCol="0" anchor="t">
            <a:spAutoFit/>
          </a:bodyPr>
          <a:lstStyle/>
          <a:p>
            <a:pPr>
              <a:lnSpc>
                <a:spcPct val="150000"/>
              </a:lnSpc>
            </a:pPr>
            <a:r>
              <a:rPr lang="en-US" sz="1000" dirty="0">
                <a:latin typeface="Lato" panose="020F0502020204030203" pitchFamily="34" charset="0"/>
                <a:ea typeface="Lato" panose="020F0502020204030203" pitchFamily="34" charset="0"/>
                <a:cs typeface="Lato" panose="020F0502020204030203" pitchFamily="34" charset="0"/>
              </a:rPr>
              <a:t>Our team conducts thorough research into global macroeconomic trends, technical indicators, and fundamental factors. We distill this data into concise, comprehensible, and actionable insights, enabling financial advisors to seamlessly integrate these valuable perspectives into their models. This approach ensures that advisors can leverage the benefits of our in-depth research in a practical and easily understandable manner.</a:t>
            </a:r>
          </a:p>
        </p:txBody>
      </p:sp>
      <p:grpSp>
        <p:nvGrpSpPr>
          <p:cNvPr id="11" name="Group 11"/>
          <p:cNvGrpSpPr/>
          <p:nvPr/>
        </p:nvGrpSpPr>
        <p:grpSpPr>
          <a:xfrm>
            <a:off x="5692871" y="628650"/>
            <a:ext cx="2673039" cy="892752"/>
            <a:chOff x="0" y="-114300"/>
            <a:chExt cx="7128103" cy="2380671"/>
          </a:xfrm>
        </p:grpSpPr>
        <p:sp>
          <p:nvSpPr>
            <p:cNvPr id="12" name="TextBox 12"/>
            <p:cNvSpPr txBox="1"/>
            <p:nvPr/>
          </p:nvSpPr>
          <p:spPr>
            <a:xfrm>
              <a:off x="0" y="584201"/>
              <a:ext cx="7128103" cy="1682170"/>
            </a:xfrm>
            <a:prstGeom prst="rect">
              <a:avLst/>
            </a:prstGeom>
          </p:spPr>
          <p:txBody>
            <a:bodyPr lIns="0" tIns="0" rIns="0" bIns="0" rtlCol="0" anchor="t">
              <a:spAutoFit/>
            </a:bodyPr>
            <a:lstStyle/>
            <a:p>
              <a:pPr>
                <a:lnSpc>
                  <a:spcPct val="150000"/>
                </a:lnSpc>
              </a:pPr>
              <a:r>
                <a:rPr lang="en-US" sz="950" dirty="0">
                  <a:latin typeface="Lato" panose="020F0502020204030203" pitchFamily="34" charset="0"/>
                  <a:ea typeface="Lato" panose="020F0502020204030203" pitchFamily="34" charset="0"/>
                  <a:cs typeface="Lato" panose="020F0502020204030203" pitchFamily="34" charset="0"/>
                </a:rPr>
                <a:t>At Modelist, we build upon a strong foundation of evidence-based investing strategies rooted in robust research and market analysis</a:t>
              </a:r>
            </a:p>
          </p:txBody>
        </p:sp>
        <p:sp>
          <p:nvSpPr>
            <p:cNvPr id="13" name="TextBox 13"/>
            <p:cNvSpPr txBox="1"/>
            <p:nvPr/>
          </p:nvSpPr>
          <p:spPr>
            <a:xfrm>
              <a:off x="0" y="-114300"/>
              <a:ext cx="7128103" cy="647528"/>
            </a:xfrm>
            <a:prstGeom prst="rect">
              <a:avLst/>
            </a:prstGeom>
          </p:spPr>
          <p:txBody>
            <a:bodyPr lIns="0" tIns="0" rIns="0" bIns="0" rtlCol="0" anchor="t">
              <a:spAutoFit/>
            </a:bodyPr>
            <a:lstStyle/>
            <a:p>
              <a:pPr>
                <a:lnSpc>
                  <a:spcPct val="150000"/>
                </a:lnSpc>
              </a:pPr>
              <a:r>
                <a:rPr lang="en-US" sz="1200" b="1" u="sng" dirty="0">
                  <a:solidFill>
                    <a:schemeClr val="accent2"/>
                  </a:solidFill>
                  <a:latin typeface="Lato" panose="020F0502020204030203" pitchFamily="34" charset="0"/>
                  <a:ea typeface="Lato" panose="020F0502020204030203" pitchFamily="34" charset="0"/>
                  <a:cs typeface="Lato" panose="020F0502020204030203" pitchFamily="34" charset="0"/>
                </a:rPr>
                <a:t>Repeatable Process</a:t>
              </a:r>
            </a:p>
          </p:txBody>
        </p:sp>
      </p:grpSp>
      <p:grpSp>
        <p:nvGrpSpPr>
          <p:cNvPr id="14" name="Group 14"/>
          <p:cNvGrpSpPr/>
          <p:nvPr/>
        </p:nvGrpSpPr>
        <p:grpSpPr>
          <a:xfrm>
            <a:off x="5692871" y="3459526"/>
            <a:ext cx="2449697" cy="892752"/>
            <a:chOff x="0" y="-114300"/>
            <a:chExt cx="6532525" cy="2380671"/>
          </a:xfrm>
        </p:grpSpPr>
        <p:sp>
          <p:nvSpPr>
            <p:cNvPr id="15" name="TextBox 15"/>
            <p:cNvSpPr txBox="1"/>
            <p:nvPr/>
          </p:nvSpPr>
          <p:spPr>
            <a:xfrm>
              <a:off x="0" y="584201"/>
              <a:ext cx="6532525" cy="1682170"/>
            </a:xfrm>
            <a:prstGeom prst="rect">
              <a:avLst/>
            </a:prstGeom>
          </p:spPr>
          <p:txBody>
            <a:bodyPr lIns="0" tIns="0" rIns="0" bIns="0" rtlCol="0" anchor="t">
              <a:spAutoFit/>
            </a:bodyPr>
            <a:lstStyle/>
            <a:p>
              <a:pPr>
                <a:lnSpc>
                  <a:spcPct val="150000"/>
                </a:lnSpc>
              </a:pPr>
              <a:r>
                <a:rPr lang="en-US" sz="950" dirty="0">
                  <a:latin typeface="Lato" panose="020F0502020204030203" pitchFamily="34" charset="0"/>
                  <a:ea typeface="Lato" panose="020F0502020204030203" pitchFamily="34" charset="0"/>
                  <a:cs typeface="Lato" panose="020F0502020204030203" pitchFamily="34" charset="0"/>
                </a:rPr>
                <a:t>Trust in your choices and enhance client experiences through research-backed approaches that stand the test of time</a:t>
              </a:r>
            </a:p>
          </p:txBody>
        </p:sp>
        <p:sp>
          <p:nvSpPr>
            <p:cNvPr id="16" name="TextBox 16"/>
            <p:cNvSpPr txBox="1"/>
            <p:nvPr/>
          </p:nvSpPr>
          <p:spPr>
            <a:xfrm>
              <a:off x="0" y="-114300"/>
              <a:ext cx="6532525" cy="647528"/>
            </a:xfrm>
            <a:prstGeom prst="rect">
              <a:avLst/>
            </a:prstGeom>
          </p:spPr>
          <p:txBody>
            <a:bodyPr lIns="0" tIns="0" rIns="0" bIns="0" rtlCol="0" anchor="t">
              <a:spAutoFit/>
            </a:bodyPr>
            <a:lstStyle/>
            <a:p>
              <a:pPr>
                <a:lnSpc>
                  <a:spcPct val="150000"/>
                </a:lnSpc>
              </a:pPr>
              <a:r>
                <a:rPr lang="en-US" sz="1200" b="1" u="sng" dirty="0">
                  <a:solidFill>
                    <a:schemeClr val="accent2"/>
                  </a:solidFill>
                  <a:latin typeface="Lato" panose="020F0502020204030203" pitchFamily="34" charset="0"/>
                  <a:ea typeface="Lato" panose="020F0502020204030203" pitchFamily="34" charset="0"/>
                  <a:cs typeface="Lato" panose="020F0502020204030203" pitchFamily="34" charset="0"/>
                </a:rPr>
                <a:t>Data-Driven Advantage</a:t>
              </a:r>
            </a:p>
          </p:txBody>
        </p:sp>
      </p:grpSp>
      <p:sp>
        <p:nvSpPr>
          <p:cNvPr id="9" name="Slide Number Placeholder 10">
            <a:extLst>
              <a:ext uri="{FF2B5EF4-FFF2-40B4-BE49-F238E27FC236}">
                <a16:creationId xmlns:a16="http://schemas.microsoft.com/office/drawing/2014/main" id="{C85804E6-B568-88FC-26B9-5470853D2AF9}"/>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28</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7" name="TextBox 16">
            <a:extLst>
              <a:ext uri="{FF2B5EF4-FFF2-40B4-BE49-F238E27FC236}">
                <a16:creationId xmlns:a16="http://schemas.microsoft.com/office/drawing/2014/main" id="{664137BE-69B3-E0BA-6603-E326F2540B3B}"/>
              </a:ext>
            </a:extLst>
          </p:cNvPr>
          <p:cNvSpPr txBox="1"/>
          <p:nvPr/>
        </p:nvSpPr>
        <p:spPr>
          <a:xfrm>
            <a:off x="3037084" y="4706549"/>
            <a:ext cx="3048000" cy="261610"/>
          </a:xfrm>
          <a:prstGeom prst="rect">
            <a:avLst/>
          </a:prstGeom>
          <a:noFill/>
        </p:spPr>
        <p:txBody>
          <a:bodyPr wrap="square" rtlCol="0">
            <a:spAutoFit/>
          </a:bodyPr>
          <a:lstStyle/>
          <a:p>
            <a:pPr algn="ctr"/>
            <a:r>
              <a:rPr lang="en-US" sz="1050" dirty="0"/>
              <a:t>ADVISOR USE ONLY</a:t>
            </a:r>
          </a:p>
        </p:txBody>
      </p:sp>
      <p:pic>
        <p:nvPicPr>
          <p:cNvPr id="19" name="Picture 18" descr="A magnifying glass on a graph&#10;&#10;Description automatically generated">
            <a:extLst>
              <a:ext uri="{FF2B5EF4-FFF2-40B4-BE49-F238E27FC236}">
                <a16:creationId xmlns:a16="http://schemas.microsoft.com/office/drawing/2014/main" id="{635FEFC0-7393-48CB-3784-61BD70A6688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01" r="39722"/>
          <a:stretch/>
        </p:blipFill>
        <p:spPr>
          <a:xfrm>
            <a:off x="3949053" y="1635262"/>
            <a:ext cx="1506157" cy="2662146"/>
          </a:xfrm>
          <a:prstGeom prst="rect">
            <a:avLst/>
          </a:prstGeom>
        </p:spPr>
      </p:pic>
    </p:spTree>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514350" y="495300"/>
            <a:ext cx="5447232" cy="296171"/>
          </a:xfrm>
          <a:prstGeom prst="rect">
            <a:avLst/>
          </a:prstGeom>
        </p:spPr>
        <p:txBody>
          <a:bodyPr lIns="0" tIns="0" rIns="0" bIns="0" rtlCol="0" anchor="t">
            <a:spAutoFit/>
          </a:bodyPr>
          <a:lstStyle/>
          <a:p>
            <a:pPr>
              <a:lnSpc>
                <a:spcPts val="2358"/>
              </a:lnSpc>
              <a:spcBef>
                <a:spcPct val="0"/>
              </a:spcBef>
            </a:pPr>
            <a:r>
              <a:rPr lang="en-US" dirty="0">
                <a:solidFill>
                  <a:srgbClr val="000000"/>
                </a:solidFill>
                <a:latin typeface="Lovelo"/>
              </a:rPr>
              <a:t>Building Investment Models</a:t>
            </a:r>
          </a:p>
        </p:txBody>
      </p:sp>
      <p:sp>
        <p:nvSpPr>
          <p:cNvPr id="11" name="TextBox 11"/>
          <p:cNvSpPr txBox="1"/>
          <p:nvPr/>
        </p:nvSpPr>
        <p:spPr>
          <a:xfrm>
            <a:off x="514350" y="820587"/>
            <a:ext cx="7943850" cy="227435"/>
          </a:xfrm>
          <a:prstGeom prst="rect">
            <a:avLst/>
          </a:prstGeom>
        </p:spPr>
        <p:txBody>
          <a:bodyPr wrap="square" lIns="0" tIns="0" rIns="0" bIns="0" rtlCol="0" anchor="t">
            <a:spAutoFit/>
          </a:bodyPr>
          <a:lstStyle/>
          <a:p>
            <a:pPr>
              <a:lnSpc>
                <a:spcPts val="2040"/>
              </a:lnSpc>
              <a:spcBef>
                <a:spcPct val="0"/>
              </a:spcBef>
            </a:pP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Our team recommends specific investment strategies, considering market trends and the advisor's objectives.</a:t>
            </a:r>
          </a:p>
        </p:txBody>
      </p:sp>
      <p:sp>
        <p:nvSpPr>
          <p:cNvPr id="17" name="Slide Number Placeholder 10">
            <a:extLst>
              <a:ext uri="{FF2B5EF4-FFF2-40B4-BE49-F238E27FC236}">
                <a16:creationId xmlns:a16="http://schemas.microsoft.com/office/drawing/2014/main" id="{7A4BF32F-A71C-C401-664E-8DF5C3912128}"/>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29</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2" name="TextBox 1">
            <a:extLst>
              <a:ext uri="{FF2B5EF4-FFF2-40B4-BE49-F238E27FC236}">
                <a16:creationId xmlns:a16="http://schemas.microsoft.com/office/drawing/2014/main" id="{34199212-DBF6-4B1D-D6B8-AFABD1E0660B}"/>
              </a:ext>
            </a:extLst>
          </p:cNvPr>
          <p:cNvSpPr txBox="1"/>
          <p:nvPr/>
        </p:nvSpPr>
        <p:spPr>
          <a:xfrm>
            <a:off x="3037084" y="4706549"/>
            <a:ext cx="3048000" cy="261610"/>
          </a:xfrm>
          <a:prstGeom prst="rect">
            <a:avLst/>
          </a:prstGeom>
          <a:noFill/>
        </p:spPr>
        <p:txBody>
          <a:bodyPr wrap="square" rtlCol="0">
            <a:spAutoFit/>
          </a:bodyPr>
          <a:lstStyle/>
          <a:p>
            <a:pPr algn="ctr"/>
            <a:r>
              <a:rPr lang="en-US" sz="1050" dirty="0"/>
              <a:t>ADVISOR USE ONLY</a:t>
            </a:r>
          </a:p>
        </p:txBody>
      </p:sp>
      <p:sp>
        <p:nvSpPr>
          <p:cNvPr id="9" name="AutoShape 3">
            <a:extLst>
              <a:ext uri="{FF2B5EF4-FFF2-40B4-BE49-F238E27FC236}">
                <a16:creationId xmlns:a16="http://schemas.microsoft.com/office/drawing/2014/main" id="{9AD61206-018B-3A92-CC7E-5CBE93896CBF}"/>
              </a:ext>
            </a:extLst>
          </p:cNvPr>
          <p:cNvSpPr/>
          <p:nvPr/>
        </p:nvSpPr>
        <p:spPr>
          <a:xfrm rot="-10800000">
            <a:off x="2092081" y="3568655"/>
            <a:ext cx="3947696" cy="10890"/>
          </a:xfrm>
          <a:prstGeom prst="rect">
            <a:avLst/>
          </a:prstGeom>
          <a:solidFill>
            <a:srgbClr val="0C4160"/>
          </a:solidFill>
          <a:ln w="38100" cap="sq">
            <a:solidFill>
              <a:srgbClr val="000000"/>
            </a:solidFill>
            <a:prstDash val="solid"/>
            <a:miter/>
          </a:ln>
        </p:spPr>
        <p:txBody>
          <a:bodyPr/>
          <a:lstStyle/>
          <a:p>
            <a:endParaRPr lang="en-US" sz="450"/>
          </a:p>
        </p:txBody>
      </p:sp>
      <p:sp>
        <p:nvSpPr>
          <p:cNvPr id="10" name="AutoShape 4">
            <a:extLst>
              <a:ext uri="{FF2B5EF4-FFF2-40B4-BE49-F238E27FC236}">
                <a16:creationId xmlns:a16="http://schemas.microsoft.com/office/drawing/2014/main" id="{B7119C7F-906D-2508-0ADA-CDF30FB89BB8}"/>
              </a:ext>
            </a:extLst>
          </p:cNvPr>
          <p:cNvSpPr/>
          <p:nvPr/>
        </p:nvSpPr>
        <p:spPr>
          <a:xfrm rot="-10800000">
            <a:off x="2092081" y="2825113"/>
            <a:ext cx="3947696" cy="10890"/>
          </a:xfrm>
          <a:prstGeom prst="rect">
            <a:avLst/>
          </a:prstGeom>
          <a:solidFill>
            <a:srgbClr val="0C4160"/>
          </a:solidFill>
          <a:ln w="38100" cap="sq">
            <a:solidFill>
              <a:srgbClr val="000000"/>
            </a:solidFill>
            <a:prstDash val="solid"/>
            <a:miter/>
          </a:ln>
        </p:spPr>
        <p:txBody>
          <a:bodyPr/>
          <a:lstStyle/>
          <a:p>
            <a:endParaRPr lang="en-US" sz="450"/>
          </a:p>
        </p:txBody>
      </p:sp>
      <p:sp>
        <p:nvSpPr>
          <p:cNvPr id="12" name="AutoShape 5">
            <a:extLst>
              <a:ext uri="{FF2B5EF4-FFF2-40B4-BE49-F238E27FC236}">
                <a16:creationId xmlns:a16="http://schemas.microsoft.com/office/drawing/2014/main" id="{B20BC429-1C31-BD40-3C53-6D0BBFA00C46}"/>
              </a:ext>
            </a:extLst>
          </p:cNvPr>
          <p:cNvSpPr/>
          <p:nvPr/>
        </p:nvSpPr>
        <p:spPr>
          <a:xfrm rot="-10800000">
            <a:off x="2092081" y="2453342"/>
            <a:ext cx="3947696" cy="10890"/>
          </a:xfrm>
          <a:prstGeom prst="rect">
            <a:avLst/>
          </a:prstGeom>
          <a:solidFill>
            <a:srgbClr val="0C4160"/>
          </a:solidFill>
          <a:ln w="38100" cap="sq">
            <a:solidFill>
              <a:srgbClr val="000000"/>
            </a:solidFill>
            <a:prstDash val="solid"/>
            <a:miter/>
          </a:ln>
        </p:spPr>
        <p:txBody>
          <a:bodyPr/>
          <a:lstStyle/>
          <a:p>
            <a:endParaRPr lang="en-US" sz="450"/>
          </a:p>
        </p:txBody>
      </p:sp>
      <p:sp>
        <p:nvSpPr>
          <p:cNvPr id="13" name="AutoShape 6">
            <a:extLst>
              <a:ext uri="{FF2B5EF4-FFF2-40B4-BE49-F238E27FC236}">
                <a16:creationId xmlns:a16="http://schemas.microsoft.com/office/drawing/2014/main" id="{011A2A86-E3A3-BAB8-7B6E-EC46EBC274DA}"/>
              </a:ext>
            </a:extLst>
          </p:cNvPr>
          <p:cNvSpPr/>
          <p:nvPr/>
        </p:nvSpPr>
        <p:spPr>
          <a:xfrm rot="-10800000">
            <a:off x="2092081" y="2081571"/>
            <a:ext cx="3947696" cy="10890"/>
          </a:xfrm>
          <a:prstGeom prst="rect">
            <a:avLst/>
          </a:prstGeom>
          <a:solidFill>
            <a:srgbClr val="0C4160"/>
          </a:solidFill>
          <a:ln w="38100" cap="sq">
            <a:solidFill>
              <a:srgbClr val="000000"/>
            </a:solidFill>
            <a:prstDash val="solid"/>
            <a:miter/>
          </a:ln>
        </p:spPr>
        <p:txBody>
          <a:bodyPr/>
          <a:lstStyle/>
          <a:p>
            <a:endParaRPr lang="en-US" sz="450"/>
          </a:p>
        </p:txBody>
      </p:sp>
      <p:sp>
        <p:nvSpPr>
          <p:cNvPr id="14" name="AutoShape 7">
            <a:extLst>
              <a:ext uri="{FF2B5EF4-FFF2-40B4-BE49-F238E27FC236}">
                <a16:creationId xmlns:a16="http://schemas.microsoft.com/office/drawing/2014/main" id="{9A9B57B0-13B9-A328-E8E2-19C9C7CB6096}"/>
              </a:ext>
            </a:extLst>
          </p:cNvPr>
          <p:cNvSpPr/>
          <p:nvPr/>
        </p:nvSpPr>
        <p:spPr>
          <a:xfrm rot="-10800000">
            <a:off x="2092081" y="3940426"/>
            <a:ext cx="3947696" cy="10890"/>
          </a:xfrm>
          <a:prstGeom prst="rect">
            <a:avLst/>
          </a:prstGeom>
          <a:solidFill>
            <a:srgbClr val="0C4160"/>
          </a:solidFill>
          <a:ln w="38100" cap="sq">
            <a:solidFill>
              <a:srgbClr val="000000"/>
            </a:solidFill>
            <a:prstDash val="solid"/>
            <a:miter/>
          </a:ln>
        </p:spPr>
        <p:txBody>
          <a:bodyPr/>
          <a:lstStyle/>
          <a:p>
            <a:endParaRPr lang="en-US" sz="450"/>
          </a:p>
        </p:txBody>
      </p:sp>
      <p:sp>
        <p:nvSpPr>
          <p:cNvPr id="18" name="AutoShape 8">
            <a:extLst>
              <a:ext uri="{FF2B5EF4-FFF2-40B4-BE49-F238E27FC236}">
                <a16:creationId xmlns:a16="http://schemas.microsoft.com/office/drawing/2014/main" id="{453D9468-9263-571F-C846-8CBF11069EE9}"/>
              </a:ext>
            </a:extLst>
          </p:cNvPr>
          <p:cNvSpPr/>
          <p:nvPr/>
        </p:nvSpPr>
        <p:spPr>
          <a:xfrm rot="-10800000">
            <a:off x="2094912" y="3196884"/>
            <a:ext cx="3947696" cy="10890"/>
          </a:xfrm>
          <a:prstGeom prst="rect">
            <a:avLst/>
          </a:prstGeom>
          <a:solidFill>
            <a:srgbClr val="0C4160"/>
          </a:solidFill>
          <a:ln w="38100" cap="sq">
            <a:solidFill>
              <a:srgbClr val="000000"/>
            </a:solidFill>
            <a:prstDash val="solid"/>
            <a:miter/>
          </a:ln>
        </p:spPr>
        <p:txBody>
          <a:bodyPr/>
          <a:lstStyle/>
          <a:p>
            <a:endParaRPr lang="en-US" sz="450"/>
          </a:p>
        </p:txBody>
      </p:sp>
      <p:sp>
        <p:nvSpPr>
          <p:cNvPr id="19" name="AutoShape 9">
            <a:extLst>
              <a:ext uri="{FF2B5EF4-FFF2-40B4-BE49-F238E27FC236}">
                <a16:creationId xmlns:a16="http://schemas.microsoft.com/office/drawing/2014/main" id="{43D78CA7-A880-EAD3-1533-6E8D82929D0F}"/>
              </a:ext>
            </a:extLst>
          </p:cNvPr>
          <p:cNvSpPr/>
          <p:nvPr/>
        </p:nvSpPr>
        <p:spPr>
          <a:xfrm rot="-10800000">
            <a:off x="6033990" y="3012788"/>
            <a:ext cx="685099" cy="8575"/>
          </a:xfrm>
          <a:prstGeom prst="rect">
            <a:avLst/>
          </a:prstGeom>
          <a:solidFill>
            <a:srgbClr val="0C4160"/>
          </a:solidFill>
          <a:ln w="38100" cap="sq">
            <a:solidFill>
              <a:srgbClr val="000000"/>
            </a:solidFill>
            <a:prstDash val="solid"/>
            <a:miter/>
          </a:ln>
        </p:spPr>
        <p:txBody>
          <a:bodyPr/>
          <a:lstStyle/>
          <a:p>
            <a:endParaRPr lang="en-US" sz="450"/>
          </a:p>
        </p:txBody>
      </p:sp>
      <p:sp>
        <p:nvSpPr>
          <p:cNvPr id="22" name="AutoShape 10">
            <a:extLst>
              <a:ext uri="{FF2B5EF4-FFF2-40B4-BE49-F238E27FC236}">
                <a16:creationId xmlns:a16="http://schemas.microsoft.com/office/drawing/2014/main" id="{48E779CA-8CAA-0795-56FD-16E3139DCEEE}"/>
              </a:ext>
            </a:extLst>
          </p:cNvPr>
          <p:cNvSpPr/>
          <p:nvPr/>
        </p:nvSpPr>
        <p:spPr>
          <a:xfrm rot="-10800000">
            <a:off x="6031412" y="2085163"/>
            <a:ext cx="8365" cy="1872891"/>
          </a:xfrm>
          <a:prstGeom prst="rect">
            <a:avLst/>
          </a:prstGeom>
          <a:solidFill>
            <a:srgbClr val="0C4160"/>
          </a:solidFill>
          <a:ln w="38100" cap="sq">
            <a:solidFill>
              <a:srgbClr val="000000"/>
            </a:solidFill>
            <a:prstDash val="solid"/>
            <a:miter/>
          </a:ln>
        </p:spPr>
        <p:txBody>
          <a:bodyPr/>
          <a:lstStyle/>
          <a:p>
            <a:endParaRPr lang="en-US" sz="450"/>
          </a:p>
        </p:txBody>
      </p:sp>
      <p:sp>
        <p:nvSpPr>
          <p:cNvPr id="30" name="AutoShape 11">
            <a:extLst>
              <a:ext uri="{FF2B5EF4-FFF2-40B4-BE49-F238E27FC236}">
                <a16:creationId xmlns:a16="http://schemas.microsoft.com/office/drawing/2014/main" id="{FE64F019-2388-6B3B-EB8D-B572B9AB12D6}"/>
              </a:ext>
            </a:extLst>
          </p:cNvPr>
          <p:cNvSpPr/>
          <p:nvPr/>
        </p:nvSpPr>
        <p:spPr>
          <a:xfrm>
            <a:off x="1332544" y="1924372"/>
            <a:ext cx="979108" cy="314396"/>
          </a:xfrm>
          <a:prstGeom prst="rect">
            <a:avLst/>
          </a:prstGeom>
          <a:solidFill>
            <a:srgbClr val="D7E0EB"/>
          </a:solidFill>
        </p:spPr>
        <p:txBody>
          <a:bodyPr/>
          <a:lstStyle/>
          <a:p>
            <a:endParaRPr lang="en-US" sz="450"/>
          </a:p>
        </p:txBody>
      </p:sp>
      <p:sp>
        <p:nvSpPr>
          <p:cNvPr id="31" name="AutoShape 12">
            <a:extLst>
              <a:ext uri="{FF2B5EF4-FFF2-40B4-BE49-F238E27FC236}">
                <a16:creationId xmlns:a16="http://schemas.microsoft.com/office/drawing/2014/main" id="{FEA32DC6-BB8F-C81E-E207-AB80381C4294}"/>
              </a:ext>
            </a:extLst>
          </p:cNvPr>
          <p:cNvSpPr/>
          <p:nvPr/>
        </p:nvSpPr>
        <p:spPr>
          <a:xfrm>
            <a:off x="1332544" y="2669099"/>
            <a:ext cx="979108" cy="314396"/>
          </a:xfrm>
          <a:prstGeom prst="rect">
            <a:avLst/>
          </a:prstGeom>
          <a:solidFill>
            <a:srgbClr val="D7E0EB"/>
          </a:solidFill>
          <a:ln cap="sq">
            <a:noFill/>
            <a:prstDash val="solid"/>
            <a:miter/>
          </a:ln>
        </p:spPr>
        <p:txBody>
          <a:bodyPr/>
          <a:lstStyle/>
          <a:p>
            <a:endParaRPr lang="en-US" sz="450"/>
          </a:p>
        </p:txBody>
      </p:sp>
      <p:sp>
        <p:nvSpPr>
          <p:cNvPr id="32" name="AutoShape 13">
            <a:extLst>
              <a:ext uri="{FF2B5EF4-FFF2-40B4-BE49-F238E27FC236}">
                <a16:creationId xmlns:a16="http://schemas.microsoft.com/office/drawing/2014/main" id="{45F0D4D7-5DAA-F620-934C-3361AF90961E}"/>
              </a:ext>
            </a:extLst>
          </p:cNvPr>
          <p:cNvSpPr/>
          <p:nvPr/>
        </p:nvSpPr>
        <p:spPr>
          <a:xfrm>
            <a:off x="1332544" y="3411651"/>
            <a:ext cx="979108" cy="314396"/>
          </a:xfrm>
          <a:prstGeom prst="rect">
            <a:avLst/>
          </a:prstGeom>
          <a:solidFill>
            <a:srgbClr val="D7E0EB"/>
          </a:solidFill>
        </p:spPr>
        <p:txBody>
          <a:bodyPr/>
          <a:lstStyle/>
          <a:p>
            <a:endParaRPr lang="en-US" sz="450"/>
          </a:p>
        </p:txBody>
      </p:sp>
      <p:sp>
        <p:nvSpPr>
          <p:cNvPr id="33" name="AutoShape 14">
            <a:extLst>
              <a:ext uri="{FF2B5EF4-FFF2-40B4-BE49-F238E27FC236}">
                <a16:creationId xmlns:a16="http://schemas.microsoft.com/office/drawing/2014/main" id="{6818509C-FE61-D3D9-FB98-07F1D6930900}"/>
              </a:ext>
            </a:extLst>
          </p:cNvPr>
          <p:cNvSpPr/>
          <p:nvPr/>
        </p:nvSpPr>
        <p:spPr>
          <a:xfrm>
            <a:off x="1332544" y="2299998"/>
            <a:ext cx="979108" cy="314396"/>
          </a:xfrm>
          <a:prstGeom prst="rect">
            <a:avLst/>
          </a:prstGeom>
          <a:solidFill>
            <a:srgbClr val="D7E0EB"/>
          </a:solidFill>
        </p:spPr>
        <p:txBody>
          <a:bodyPr/>
          <a:lstStyle/>
          <a:p>
            <a:endParaRPr lang="en-US" sz="450"/>
          </a:p>
        </p:txBody>
      </p:sp>
      <p:sp>
        <p:nvSpPr>
          <p:cNvPr id="34" name="AutoShape 15">
            <a:extLst>
              <a:ext uri="{FF2B5EF4-FFF2-40B4-BE49-F238E27FC236}">
                <a16:creationId xmlns:a16="http://schemas.microsoft.com/office/drawing/2014/main" id="{B28EE8F7-143F-0FB4-FDAD-B36259D9A112}"/>
              </a:ext>
            </a:extLst>
          </p:cNvPr>
          <p:cNvSpPr/>
          <p:nvPr/>
        </p:nvSpPr>
        <p:spPr>
          <a:xfrm>
            <a:off x="1332544" y="3042785"/>
            <a:ext cx="979108" cy="314396"/>
          </a:xfrm>
          <a:prstGeom prst="rect">
            <a:avLst/>
          </a:prstGeom>
          <a:solidFill>
            <a:srgbClr val="D7E0EB"/>
          </a:solidFill>
          <a:ln w="38100" cap="sq">
            <a:solidFill>
              <a:srgbClr val="000000"/>
            </a:solidFill>
            <a:prstDash val="solid"/>
            <a:miter/>
          </a:ln>
        </p:spPr>
        <p:txBody>
          <a:bodyPr/>
          <a:lstStyle/>
          <a:p>
            <a:endParaRPr lang="en-US" sz="450"/>
          </a:p>
        </p:txBody>
      </p:sp>
      <p:sp>
        <p:nvSpPr>
          <p:cNvPr id="35" name="AutoShape 16">
            <a:extLst>
              <a:ext uri="{FF2B5EF4-FFF2-40B4-BE49-F238E27FC236}">
                <a16:creationId xmlns:a16="http://schemas.microsoft.com/office/drawing/2014/main" id="{B356B14B-BE41-29A5-EDC0-95BCABE1D88F}"/>
              </a:ext>
            </a:extLst>
          </p:cNvPr>
          <p:cNvSpPr/>
          <p:nvPr/>
        </p:nvSpPr>
        <p:spPr>
          <a:xfrm>
            <a:off x="1332544" y="3785102"/>
            <a:ext cx="979108" cy="314396"/>
          </a:xfrm>
          <a:prstGeom prst="rect">
            <a:avLst/>
          </a:prstGeom>
          <a:solidFill>
            <a:srgbClr val="D7E0EB"/>
          </a:solidFill>
        </p:spPr>
        <p:txBody>
          <a:bodyPr/>
          <a:lstStyle/>
          <a:p>
            <a:endParaRPr lang="en-US" sz="450"/>
          </a:p>
        </p:txBody>
      </p:sp>
      <p:sp>
        <p:nvSpPr>
          <p:cNvPr id="36" name="AutoShape 17">
            <a:extLst>
              <a:ext uri="{FF2B5EF4-FFF2-40B4-BE49-F238E27FC236}">
                <a16:creationId xmlns:a16="http://schemas.microsoft.com/office/drawing/2014/main" id="{DE23BD97-CFC9-7101-64C0-79204884CB48}"/>
              </a:ext>
            </a:extLst>
          </p:cNvPr>
          <p:cNvSpPr/>
          <p:nvPr/>
        </p:nvSpPr>
        <p:spPr>
          <a:xfrm>
            <a:off x="2931624" y="2295648"/>
            <a:ext cx="979108" cy="314396"/>
          </a:xfrm>
          <a:prstGeom prst="rect">
            <a:avLst/>
          </a:prstGeom>
          <a:solidFill>
            <a:srgbClr val="D7E0EB"/>
          </a:solidFill>
          <a:ln w="38100" cap="sq">
            <a:solidFill>
              <a:srgbClr val="000000"/>
            </a:solidFill>
            <a:prstDash val="solid"/>
            <a:miter/>
          </a:ln>
        </p:spPr>
        <p:txBody>
          <a:bodyPr/>
          <a:lstStyle/>
          <a:p>
            <a:endParaRPr lang="en-US" sz="450"/>
          </a:p>
        </p:txBody>
      </p:sp>
      <p:sp>
        <p:nvSpPr>
          <p:cNvPr id="37" name="AutoShape 18">
            <a:extLst>
              <a:ext uri="{FF2B5EF4-FFF2-40B4-BE49-F238E27FC236}">
                <a16:creationId xmlns:a16="http://schemas.microsoft.com/office/drawing/2014/main" id="{731D3DF3-9F72-6BAA-5CAC-09E8218CC21C}"/>
              </a:ext>
            </a:extLst>
          </p:cNvPr>
          <p:cNvSpPr/>
          <p:nvPr/>
        </p:nvSpPr>
        <p:spPr>
          <a:xfrm>
            <a:off x="2931624" y="3034285"/>
            <a:ext cx="979108" cy="314396"/>
          </a:xfrm>
          <a:prstGeom prst="rect">
            <a:avLst/>
          </a:prstGeom>
          <a:solidFill>
            <a:srgbClr val="D7E0EB"/>
          </a:solidFill>
        </p:spPr>
        <p:txBody>
          <a:bodyPr/>
          <a:lstStyle/>
          <a:p>
            <a:endParaRPr lang="en-US" sz="450"/>
          </a:p>
        </p:txBody>
      </p:sp>
      <p:sp>
        <p:nvSpPr>
          <p:cNvPr id="38" name="AutoShape 19">
            <a:extLst>
              <a:ext uri="{FF2B5EF4-FFF2-40B4-BE49-F238E27FC236}">
                <a16:creationId xmlns:a16="http://schemas.microsoft.com/office/drawing/2014/main" id="{08FAF3B9-3C39-50A8-DBAF-844254D1C14E}"/>
              </a:ext>
            </a:extLst>
          </p:cNvPr>
          <p:cNvSpPr/>
          <p:nvPr/>
        </p:nvSpPr>
        <p:spPr>
          <a:xfrm>
            <a:off x="2931624" y="3780752"/>
            <a:ext cx="979108" cy="314396"/>
          </a:xfrm>
          <a:prstGeom prst="rect">
            <a:avLst/>
          </a:prstGeom>
          <a:solidFill>
            <a:srgbClr val="D7E0EB"/>
          </a:solidFill>
        </p:spPr>
        <p:txBody>
          <a:bodyPr/>
          <a:lstStyle/>
          <a:p>
            <a:endParaRPr lang="en-US" sz="450"/>
          </a:p>
        </p:txBody>
      </p:sp>
      <p:sp>
        <p:nvSpPr>
          <p:cNvPr id="39" name="AutoShape 20">
            <a:extLst>
              <a:ext uri="{FF2B5EF4-FFF2-40B4-BE49-F238E27FC236}">
                <a16:creationId xmlns:a16="http://schemas.microsoft.com/office/drawing/2014/main" id="{FBB2A6BB-BACD-3FAA-026D-44137CD35371}"/>
              </a:ext>
            </a:extLst>
          </p:cNvPr>
          <p:cNvSpPr/>
          <p:nvPr/>
        </p:nvSpPr>
        <p:spPr>
          <a:xfrm>
            <a:off x="2931624" y="1924372"/>
            <a:ext cx="979108" cy="314396"/>
          </a:xfrm>
          <a:prstGeom prst="rect">
            <a:avLst/>
          </a:prstGeom>
          <a:solidFill>
            <a:srgbClr val="D7E0EB"/>
          </a:solidFill>
        </p:spPr>
        <p:txBody>
          <a:bodyPr/>
          <a:lstStyle/>
          <a:p>
            <a:endParaRPr lang="en-US" sz="450"/>
          </a:p>
        </p:txBody>
      </p:sp>
      <p:sp>
        <p:nvSpPr>
          <p:cNvPr id="40" name="AutoShape 21">
            <a:extLst>
              <a:ext uri="{FF2B5EF4-FFF2-40B4-BE49-F238E27FC236}">
                <a16:creationId xmlns:a16="http://schemas.microsoft.com/office/drawing/2014/main" id="{7E0ACA76-E11F-70D6-9A39-36918EAC89E4}"/>
              </a:ext>
            </a:extLst>
          </p:cNvPr>
          <p:cNvSpPr/>
          <p:nvPr/>
        </p:nvSpPr>
        <p:spPr>
          <a:xfrm>
            <a:off x="2931624" y="2662574"/>
            <a:ext cx="979108" cy="314396"/>
          </a:xfrm>
          <a:prstGeom prst="rect">
            <a:avLst/>
          </a:prstGeom>
          <a:solidFill>
            <a:srgbClr val="D7E0EB"/>
          </a:solidFill>
        </p:spPr>
        <p:txBody>
          <a:bodyPr/>
          <a:lstStyle/>
          <a:p>
            <a:endParaRPr lang="en-US" sz="450"/>
          </a:p>
        </p:txBody>
      </p:sp>
      <p:sp>
        <p:nvSpPr>
          <p:cNvPr id="41" name="AutoShape 22">
            <a:extLst>
              <a:ext uri="{FF2B5EF4-FFF2-40B4-BE49-F238E27FC236}">
                <a16:creationId xmlns:a16="http://schemas.microsoft.com/office/drawing/2014/main" id="{C530E58E-C167-4308-6FB4-5F14E57F6C67}"/>
              </a:ext>
            </a:extLst>
          </p:cNvPr>
          <p:cNvSpPr/>
          <p:nvPr/>
        </p:nvSpPr>
        <p:spPr>
          <a:xfrm>
            <a:off x="2931624" y="3413826"/>
            <a:ext cx="979108" cy="314396"/>
          </a:xfrm>
          <a:prstGeom prst="rect">
            <a:avLst/>
          </a:prstGeom>
          <a:solidFill>
            <a:srgbClr val="D7E0EB"/>
          </a:solidFill>
          <a:ln cap="sq">
            <a:noFill/>
            <a:prstDash val="solid"/>
            <a:miter/>
          </a:ln>
        </p:spPr>
        <p:txBody>
          <a:bodyPr/>
          <a:lstStyle/>
          <a:p>
            <a:endParaRPr lang="en-US" sz="450"/>
          </a:p>
        </p:txBody>
      </p:sp>
      <p:sp>
        <p:nvSpPr>
          <p:cNvPr id="42" name="AutoShape 23">
            <a:extLst>
              <a:ext uri="{FF2B5EF4-FFF2-40B4-BE49-F238E27FC236}">
                <a16:creationId xmlns:a16="http://schemas.microsoft.com/office/drawing/2014/main" id="{EC446571-39FE-6D74-4215-9FBAA247CCB2}"/>
              </a:ext>
            </a:extLst>
          </p:cNvPr>
          <p:cNvSpPr/>
          <p:nvPr/>
        </p:nvSpPr>
        <p:spPr>
          <a:xfrm>
            <a:off x="4509562" y="1924372"/>
            <a:ext cx="979108" cy="314396"/>
          </a:xfrm>
          <a:prstGeom prst="rect">
            <a:avLst/>
          </a:prstGeom>
          <a:solidFill>
            <a:srgbClr val="D7E0EB"/>
          </a:solidFill>
          <a:ln cap="sq">
            <a:noFill/>
            <a:prstDash val="solid"/>
            <a:miter/>
          </a:ln>
        </p:spPr>
        <p:txBody>
          <a:bodyPr/>
          <a:lstStyle/>
          <a:p>
            <a:endParaRPr lang="en-US" sz="450"/>
          </a:p>
        </p:txBody>
      </p:sp>
      <p:sp>
        <p:nvSpPr>
          <p:cNvPr id="43" name="AutoShape 24">
            <a:extLst>
              <a:ext uri="{FF2B5EF4-FFF2-40B4-BE49-F238E27FC236}">
                <a16:creationId xmlns:a16="http://schemas.microsoft.com/office/drawing/2014/main" id="{856DD87B-1C20-5BFF-E32A-65BBD8C625BD}"/>
              </a:ext>
            </a:extLst>
          </p:cNvPr>
          <p:cNvSpPr/>
          <p:nvPr/>
        </p:nvSpPr>
        <p:spPr>
          <a:xfrm>
            <a:off x="4509562" y="2669099"/>
            <a:ext cx="979108" cy="314396"/>
          </a:xfrm>
          <a:prstGeom prst="rect">
            <a:avLst/>
          </a:prstGeom>
          <a:solidFill>
            <a:srgbClr val="D7E0EB"/>
          </a:solidFill>
          <a:ln cap="sq">
            <a:noFill/>
            <a:prstDash val="solid"/>
            <a:miter/>
          </a:ln>
        </p:spPr>
        <p:txBody>
          <a:bodyPr/>
          <a:lstStyle/>
          <a:p>
            <a:endParaRPr lang="en-US" sz="450"/>
          </a:p>
        </p:txBody>
      </p:sp>
      <p:sp>
        <p:nvSpPr>
          <p:cNvPr id="44" name="AutoShape 25">
            <a:extLst>
              <a:ext uri="{FF2B5EF4-FFF2-40B4-BE49-F238E27FC236}">
                <a16:creationId xmlns:a16="http://schemas.microsoft.com/office/drawing/2014/main" id="{20C21D71-5865-F66B-CFB1-545FC5BDB487}"/>
              </a:ext>
            </a:extLst>
          </p:cNvPr>
          <p:cNvSpPr/>
          <p:nvPr/>
        </p:nvSpPr>
        <p:spPr>
          <a:xfrm>
            <a:off x="4509562" y="3411651"/>
            <a:ext cx="979108" cy="314396"/>
          </a:xfrm>
          <a:prstGeom prst="rect">
            <a:avLst/>
          </a:prstGeom>
          <a:solidFill>
            <a:srgbClr val="D7E0EB"/>
          </a:solidFill>
        </p:spPr>
        <p:txBody>
          <a:bodyPr/>
          <a:lstStyle/>
          <a:p>
            <a:endParaRPr lang="en-US" sz="450"/>
          </a:p>
        </p:txBody>
      </p:sp>
      <p:sp>
        <p:nvSpPr>
          <p:cNvPr id="45" name="AutoShape 26">
            <a:extLst>
              <a:ext uri="{FF2B5EF4-FFF2-40B4-BE49-F238E27FC236}">
                <a16:creationId xmlns:a16="http://schemas.microsoft.com/office/drawing/2014/main" id="{089A4ACC-7AF2-9A80-79AC-D7602C50D0F3}"/>
              </a:ext>
            </a:extLst>
          </p:cNvPr>
          <p:cNvSpPr/>
          <p:nvPr/>
        </p:nvSpPr>
        <p:spPr>
          <a:xfrm>
            <a:off x="4506044" y="2291298"/>
            <a:ext cx="979108" cy="314396"/>
          </a:xfrm>
          <a:prstGeom prst="rect">
            <a:avLst/>
          </a:prstGeom>
          <a:solidFill>
            <a:srgbClr val="D7E0EB"/>
          </a:solidFill>
          <a:ln w="38100" cap="sq">
            <a:solidFill>
              <a:srgbClr val="000000"/>
            </a:solidFill>
            <a:prstDash val="solid"/>
            <a:miter/>
          </a:ln>
        </p:spPr>
        <p:txBody>
          <a:bodyPr/>
          <a:lstStyle/>
          <a:p>
            <a:endParaRPr lang="en-US" sz="450"/>
          </a:p>
        </p:txBody>
      </p:sp>
      <p:sp>
        <p:nvSpPr>
          <p:cNvPr id="46" name="AutoShape 27">
            <a:extLst>
              <a:ext uri="{FF2B5EF4-FFF2-40B4-BE49-F238E27FC236}">
                <a16:creationId xmlns:a16="http://schemas.microsoft.com/office/drawing/2014/main" id="{3F2B5CF2-C3DF-6AD8-DF5E-CCEADBD4AF67}"/>
              </a:ext>
            </a:extLst>
          </p:cNvPr>
          <p:cNvSpPr/>
          <p:nvPr/>
        </p:nvSpPr>
        <p:spPr>
          <a:xfrm>
            <a:off x="4506044" y="3042785"/>
            <a:ext cx="979108" cy="314396"/>
          </a:xfrm>
          <a:prstGeom prst="rect">
            <a:avLst/>
          </a:prstGeom>
          <a:solidFill>
            <a:srgbClr val="D7E0EB"/>
          </a:solidFill>
        </p:spPr>
        <p:txBody>
          <a:bodyPr/>
          <a:lstStyle/>
          <a:p>
            <a:endParaRPr lang="en-US" sz="450"/>
          </a:p>
        </p:txBody>
      </p:sp>
      <p:sp>
        <p:nvSpPr>
          <p:cNvPr id="47" name="AutoShape 28">
            <a:extLst>
              <a:ext uri="{FF2B5EF4-FFF2-40B4-BE49-F238E27FC236}">
                <a16:creationId xmlns:a16="http://schemas.microsoft.com/office/drawing/2014/main" id="{0D81C8A1-3093-633A-591E-9AF3493327DC}"/>
              </a:ext>
            </a:extLst>
          </p:cNvPr>
          <p:cNvSpPr/>
          <p:nvPr/>
        </p:nvSpPr>
        <p:spPr>
          <a:xfrm>
            <a:off x="4509562" y="3785102"/>
            <a:ext cx="979108" cy="314396"/>
          </a:xfrm>
          <a:prstGeom prst="rect">
            <a:avLst/>
          </a:prstGeom>
          <a:solidFill>
            <a:srgbClr val="D7E0EB"/>
          </a:solidFill>
          <a:ln cap="sq">
            <a:noFill/>
            <a:prstDash val="solid"/>
            <a:miter/>
          </a:ln>
        </p:spPr>
        <p:txBody>
          <a:bodyPr/>
          <a:lstStyle/>
          <a:p>
            <a:endParaRPr lang="en-US" sz="450"/>
          </a:p>
        </p:txBody>
      </p:sp>
      <p:pic>
        <p:nvPicPr>
          <p:cNvPr id="48" name="Picture 29">
            <a:extLst>
              <a:ext uri="{FF2B5EF4-FFF2-40B4-BE49-F238E27FC236}">
                <a16:creationId xmlns:a16="http://schemas.microsoft.com/office/drawing/2014/main" id="{DB499BE7-CA55-F9DC-E29D-BA54C42387DF}"/>
              </a:ext>
            </a:extLst>
          </p:cNvPr>
          <p:cNvPicPr>
            <a:picLocks noChangeAspect="1"/>
          </p:cNvPicPr>
          <p:nvPr/>
        </p:nvPicPr>
        <p:blipFill>
          <a:blip r:embed="rId2"/>
          <a:stretch>
            <a:fillRect/>
          </a:stretch>
        </p:blipFill>
        <p:spPr>
          <a:xfrm>
            <a:off x="6482665" y="2041655"/>
            <a:ext cx="1807505" cy="1807505"/>
          </a:xfrm>
          <a:prstGeom prst="rect">
            <a:avLst/>
          </a:prstGeom>
        </p:spPr>
      </p:pic>
      <p:sp>
        <p:nvSpPr>
          <p:cNvPr id="49" name="Freeform 30">
            <a:extLst>
              <a:ext uri="{FF2B5EF4-FFF2-40B4-BE49-F238E27FC236}">
                <a16:creationId xmlns:a16="http://schemas.microsoft.com/office/drawing/2014/main" id="{941D03F9-C913-2C98-72E6-150DE8581572}"/>
              </a:ext>
            </a:extLst>
          </p:cNvPr>
          <p:cNvSpPr/>
          <p:nvPr/>
        </p:nvSpPr>
        <p:spPr>
          <a:xfrm>
            <a:off x="7108656" y="2667645"/>
            <a:ext cx="555524" cy="555524"/>
          </a:xfrm>
          <a:custGeom>
            <a:avLst/>
            <a:gdLst/>
            <a:ahLst/>
            <a:cxnLst/>
            <a:rect l="l" t="t" r="r" b="b"/>
            <a:pathLst>
              <a:path w="1111048" h="1111048">
                <a:moveTo>
                  <a:pt x="0" y="0"/>
                </a:moveTo>
                <a:lnTo>
                  <a:pt x="1111048" y="0"/>
                </a:lnTo>
                <a:lnTo>
                  <a:pt x="1111048" y="1111048"/>
                </a:lnTo>
                <a:lnTo>
                  <a:pt x="0" y="11110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450"/>
          </a:p>
        </p:txBody>
      </p:sp>
      <p:sp>
        <p:nvSpPr>
          <p:cNvPr id="50" name="TextBox 38">
            <a:extLst>
              <a:ext uri="{FF2B5EF4-FFF2-40B4-BE49-F238E27FC236}">
                <a16:creationId xmlns:a16="http://schemas.microsoft.com/office/drawing/2014/main" id="{8A165F98-57D7-D6B9-81BF-94333B99156E}"/>
              </a:ext>
            </a:extLst>
          </p:cNvPr>
          <p:cNvSpPr txBox="1"/>
          <p:nvPr/>
        </p:nvSpPr>
        <p:spPr>
          <a:xfrm>
            <a:off x="1401641" y="1952412"/>
            <a:ext cx="840913" cy="243656"/>
          </a:xfrm>
          <a:prstGeom prst="rect">
            <a:avLst/>
          </a:prstGeom>
        </p:spPr>
        <p:txBody>
          <a:bodyPr wrap="square" lIns="0" tIns="0" rIns="0" bIns="0" rtlCol="0" anchor="t">
            <a:spAutoFit/>
          </a:bodyPr>
          <a:lstStyle/>
          <a:p>
            <a:pPr algn="ctr">
              <a:lnSpc>
                <a:spcPts val="987"/>
              </a:lnSpc>
            </a:pPr>
            <a:r>
              <a:rPr lang="en-US" sz="705">
                <a:solidFill>
                  <a:srgbClr val="000000"/>
                </a:solidFill>
                <a:latin typeface="Lato"/>
              </a:rPr>
              <a:t>Inflation Expectations</a:t>
            </a:r>
          </a:p>
        </p:txBody>
      </p:sp>
      <p:sp>
        <p:nvSpPr>
          <p:cNvPr id="51" name="TextBox 39">
            <a:extLst>
              <a:ext uri="{FF2B5EF4-FFF2-40B4-BE49-F238E27FC236}">
                <a16:creationId xmlns:a16="http://schemas.microsoft.com/office/drawing/2014/main" id="{755FB706-4DF4-23E0-DCD6-6C20545D2BF6}"/>
              </a:ext>
            </a:extLst>
          </p:cNvPr>
          <p:cNvSpPr txBox="1"/>
          <p:nvPr/>
        </p:nvSpPr>
        <p:spPr>
          <a:xfrm>
            <a:off x="1401641" y="2324563"/>
            <a:ext cx="840913" cy="243656"/>
          </a:xfrm>
          <a:prstGeom prst="rect">
            <a:avLst/>
          </a:prstGeom>
        </p:spPr>
        <p:txBody>
          <a:bodyPr wrap="square" lIns="0" tIns="0" rIns="0" bIns="0" rtlCol="0" anchor="t">
            <a:spAutoFit/>
          </a:bodyPr>
          <a:lstStyle/>
          <a:p>
            <a:pPr algn="ctr">
              <a:lnSpc>
                <a:spcPts val="987"/>
              </a:lnSpc>
            </a:pPr>
            <a:r>
              <a:rPr lang="en-US" sz="705">
                <a:solidFill>
                  <a:srgbClr val="000000"/>
                </a:solidFill>
                <a:latin typeface="Lato"/>
              </a:rPr>
              <a:t>Economic Growth Expectations</a:t>
            </a:r>
          </a:p>
        </p:txBody>
      </p:sp>
      <p:sp>
        <p:nvSpPr>
          <p:cNvPr id="52" name="TextBox 40">
            <a:extLst>
              <a:ext uri="{FF2B5EF4-FFF2-40B4-BE49-F238E27FC236}">
                <a16:creationId xmlns:a16="http://schemas.microsoft.com/office/drawing/2014/main" id="{055056D3-5DEA-402E-CC7A-DE028C7EA9B7}"/>
              </a:ext>
            </a:extLst>
          </p:cNvPr>
          <p:cNvSpPr txBox="1"/>
          <p:nvPr/>
        </p:nvSpPr>
        <p:spPr>
          <a:xfrm>
            <a:off x="1401641" y="2697138"/>
            <a:ext cx="840913" cy="243656"/>
          </a:xfrm>
          <a:prstGeom prst="rect">
            <a:avLst/>
          </a:prstGeom>
        </p:spPr>
        <p:txBody>
          <a:bodyPr wrap="square" lIns="0" tIns="0" rIns="0" bIns="0" rtlCol="0" anchor="t">
            <a:spAutoFit/>
          </a:bodyPr>
          <a:lstStyle/>
          <a:p>
            <a:pPr algn="ctr">
              <a:lnSpc>
                <a:spcPts val="987"/>
              </a:lnSpc>
            </a:pPr>
            <a:r>
              <a:rPr lang="en-US" sz="705">
                <a:solidFill>
                  <a:srgbClr val="000000"/>
                </a:solidFill>
                <a:latin typeface="Lato"/>
              </a:rPr>
              <a:t>Leading Economic Indicators</a:t>
            </a:r>
          </a:p>
        </p:txBody>
      </p:sp>
      <p:sp>
        <p:nvSpPr>
          <p:cNvPr id="53" name="TextBox 41">
            <a:extLst>
              <a:ext uri="{FF2B5EF4-FFF2-40B4-BE49-F238E27FC236}">
                <a16:creationId xmlns:a16="http://schemas.microsoft.com/office/drawing/2014/main" id="{D9F01FC7-6A27-CBE2-F8CF-CA7864414DBE}"/>
              </a:ext>
            </a:extLst>
          </p:cNvPr>
          <p:cNvSpPr txBox="1"/>
          <p:nvPr/>
        </p:nvSpPr>
        <p:spPr>
          <a:xfrm>
            <a:off x="1401641" y="3068588"/>
            <a:ext cx="840913" cy="243656"/>
          </a:xfrm>
          <a:prstGeom prst="rect">
            <a:avLst/>
          </a:prstGeom>
        </p:spPr>
        <p:txBody>
          <a:bodyPr wrap="square" lIns="0" tIns="0" rIns="0" bIns="0" rtlCol="0" anchor="t">
            <a:spAutoFit/>
          </a:bodyPr>
          <a:lstStyle/>
          <a:p>
            <a:pPr algn="ctr">
              <a:lnSpc>
                <a:spcPts val="987"/>
              </a:lnSpc>
            </a:pPr>
            <a:r>
              <a:rPr lang="en-US" sz="705">
                <a:solidFill>
                  <a:srgbClr val="000000"/>
                </a:solidFill>
                <a:latin typeface="Lato"/>
              </a:rPr>
              <a:t>Coincident Economic Indicators</a:t>
            </a:r>
          </a:p>
        </p:txBody>
      </p:sp>
      <p:sp>
        <p:nvSpPr>
          <p:cNvPr id="54" name="TextBox 42">
            <a:extLst>
              <a:ext uri="{FF2B5EF4-FFF2-40B4-BE49-F238E27FC236}">
                <a16:creationId xmlns:a16="http://schemas.microsoft.com/office/drawing/2014/main" id="{931F1B1F-EBCF-F828-987A-8133356D6EE5}"/>
              </a:ext>
            </a:extLst>
          </p:cNvPr>
          <p:cNvSpPr txBox="1"/>
          <p:nvPr/>
        </p:nvSpPr>
        <p:spPr>
          <a:xfrm>
            <a:off x="1401641" y="3498552"/>
            <a:ext cx="840913" cy="115416"/>
          </a:xfrm>
          <a:prstGeom prst="rect">
            <a:avLst/>
          </a:prstGeom>
        </p:spPr>
        <p:txBody>
          <a:bodyPr wrap="square" lIns="0" tIns="0" rIns="0" bIns="0" rtlCol="0" anchor="t">
            <a:spAutoFit/>
          </a:bodyPr>
          <a:lstStyle/>
          <a:p>
            <a:pPr algn="ctr">
              <a:lnSpc>
                <a:spcPts val="987"/>
              </a:lnSpc>
            </a:pPr>
            <a:r>
              <a:rPr lang="en-US" sz="705">
                <a:solidFill>
                  <a:srgbClr val="000000"/>
                </a:solidFill>
                <a:latin typeface="Lato"/>
              </a:rPr>
              <a:t>Consumer Sentiment</a:t>
            </a:r>
          </a:p>
        </p:txBody>
      </p:sp>
      <p:sp>
        <p:nvSpPr>
          <p:cNvPr id="55" name="TextBox 43">
            <a:extLst>
              <a:ext uri="{FF2B5EF4-FFF2-40B4-BE49-F238E27FC236}">
                <a16:creationId xmlns:a16="http://schemas.microsoft.com/office/drawing/2014/main" id="{A5E1D8A5-1A0C-C433-0B74-5F4B603A72BF}"/>
              </a:ext>
            </a:extLst>
          </p:cNvPr>
          <p:cNvSpPr txBox="1"/>
          <p:nvPr/>
        </p:nvSpPr>
        <p:spPr>
          <a:xfrm>
            <a:off x="1401641" y="3870704"/>
            <a:ext cx="840913" cy="115416"/>
          </a:xfrm>
          <a:prstGeom prst="rect">
            <a:avLst/>
          </a:prstGeom>
        </p:spPr>
        <p:txBody>
          <a:bodyPr wrap="square" lIns="0" tIns="0" rIns="0" bIns="0" rtlCol="0" anchor="t">
            <a:spAutoFit/>
          </a:bodyPr>
          <a:lstStyle/>
          <a:p>
            <a:pPr algn="ctr">
              <a:lnSpc>
                <a:spcPts val="987"/>
              </a:lnSpc>
            </a:pPr>
            <a:r>
              <a:rPr lang="en-US" sz="705">
                <a:solidFill>
                  <a:srgbClr val="000000"/>
                </a:solidFill>
                <a:latin typeface="Lato"/>
              </a:rPr>
              <a:t>News Sentiment</a:t>
            </a:r>
          </a:p>
        </p:txBody>
      </p:sp>
      <p:sp>
        <p:nvSpPr>
          <p:cNvPr id="56" name="TextBox 44">
            <a:extLst>
              <a:ext uri="{FF2B5EF4-FFF2-40B4-BE49-F238E27FC236}">
                <a16:creationId xmlns:a16="http://schemas.microsoft.com/office/drawing/2014/main" id="{5CE8C7D5-2247-DFD3-2D18-7769A67AB7D3}"/>
              </a:ext>
            </a:extLst>
          </p:cNvPr>
          <p:cNvSpPr txBox="1"/>
          <p:nvPr/>
        </p:nvSpPr>
        <p:spPr>
          <a:xfrm>
            <a:off x="3000721" y="2014324"/>
            <a:ext cx="840913" cy="115416"/>
          </a:xfrm>
          <a:prstGeom prst="rect">
            <a:avLst/>
          </a:prstGeom>
        </p:spPr>
        <p:txBody>
          <a:bodyPr wrap="square" lIns="0" tIns="0" rIns="0" bIns="0" rtlCol="0" anchor="t">
            <a:spAutoFit/>
          </a:bodyPr>
          <a:lstStyle/>
          <a:p>
            <a:pPr algn="ctr">
              <a:lnSpc>
                <a:spcPts val="987"/>
              </a:lnSpc>
            </a:pPr>
            <a:r>
              <a:rPr lang="en-US" sz="705" dirty="0">
                <a:solidFill>
                  <a:srgbClr val="000000"/>
                </a:solidFill>
                <a:latin typeface="Lato"/>
              </a:rPr>
              <a:t>Relative Value</a:t>
            </a:r>
          </a:p>
        </p:txBody>
      </p:sp>
      <p:sp>
        <p:nvSpPr>
          <p:cNvPr id="57" name="TextBox 45">
            <a:extLst>
              <a:ext uri="{FF2B5EF4-FFF2-40B4-BE49-F238E27FC236}">
                <a16:creationId xmlns:a16="http://schemas.microsoft.com/office/drawing/2014/main" id="{F8E2A4FE-59F1-24D0-95C3-C844D764196E}"/>
              </a:ext>
            </a:extLst>
          </p:cNvPr>
          <p:cNvSpPr txBox="1"/>
          <p:nvPr/>
        </p:nvSpPr>
        <p:spPr>
          <a:xfrm>
            <a:off x="3000721" y="2386476"/>
            <a:ext cx="840913" cy="115416"/>
          </a:xfrm>
          <a:prstGeom prst="rect">
            <a:avLst/>
          </a:prstGeom>
        </p:spPr>
        <p:txBody>
          <a:bodyPr wrap="square" lIns="0" tIns="0" rIns="0" bIns="0" rtlCol="0" anchor="t">
            <a:spAutoFit/>
          </a:bodyPr>
          <a:lstStyle/>
          <a:p>
            <a:pPr algn="ctr">
              <a:lnSpc>
                <a:spcPts val="987"/>
              </a:lnSpc>
            </a:pPr>
            <a:r>
              <a:rPr lang="en-US" sz="705">
                <a:solidFill>
                  <a:srgbClr val="000000"/>
                </a:solidFill>
                <a:latin typeface="Lato"/>
              </a:rPr>
              <a:t>Relative Quality</a:t>
            </a:r>
          </a:p>
        </p:txBody>
      </p:sp>
      <p:sp>
        <p:nvSpPr>
          <p:cNvPr id="58" name="TextBox 46">
            <a:extLst>
              <a:ext uri="{FF2B5EF4-FFF2-40B4-BE49-F238E27FC236}">
                <a16:creationId xmlns:a16="http://schemas.microsoft.com/office/drawing/2014/main" id="{1DB0136F-8E81-8999-6941-4327DDC5B251}"/>
              </a:ext>
            </a:extLst>
          </p:cNvPr>
          <p:cNvSpPr txBox="1"/>
          <p:nvPr/>
        </p:nvSpPr>
        <p:spPr>
          <a:xfrm>
            <a:off x="3000721" y="2759051"/>
            <a:ext cx="840913" cy="115416"/>
          </a:xfrm>
          <a:prstGeom prst="rect">
            <a:avLst/>
          </a:prstGeom>
        </p:spPr>
        <p:txBody>
          <a:bodyPr wrap="square" lIns="0" tIns="0" rIns="0" bIns="0" rtlCol="0" anchor="t">
            <a:spAutoFit/>
          </a:bodyPr>
          <a:lstStyle/>
          <a:p>
            <a:pPr algn="ctr">
              <a:lnSpc>
                <a:spcPts val="987"/>
              </a:lnSpc>
            </a:pPr>
            <a:r>
              <a:rPr lang="en-US" sz="705">
                <a:solidFill>
                  <a:srgbClr val="000000"/>
                </a:solidFill>
                <a:latin typeface="Lato"/>
              </a:rPr>
              <a:t>Alternative Assets</a:t>
            </a:r>
          </a:p>
        </p:txBody>
      </p:sp>
      <p:sp>
        <p:nvSpPr>
          <p:cNvPr id="59" name="TextBox 47">
            <a:extLst>
              <a:ext uri="{FF2B5EF4-FFF2-40B4-BE49-F238E27FC236}">
                <a16:creationId xmlns:a16="http://schemas.microsoft.com/office/drawing/2014/main" id="{DF975496-779F-F28C-1EE9-9A22A47ADCF0}"/>
              </a:ext>
            </a:extLst>
          </p:cNvPr>
          <p:cNvSpPr txBox="1"/>
          <p:nvPr/>
        </p:nvSpPr>
        <p:spPr>
          <a:xfrm>
            <a:off x="3000721" y="3068588"/>
            <a:ext cx="840913" cy="243656"/>
          </a:xfrm>
          <a:prstGeom prst="rect">
            <a:avLst/>
          </a:prstGeom>
        </p:spPr>
        <p:txBody>
          <a:bodyPr wrap="square" lIns="0" tIns="0" rIns="0" bIns="0" rtlCol="0" anchor="t">
            <a:spAutoFit/>
          </a:bodyPr>
          <a:lstStyle/>
          <a:p>
            <a:pPr algn="ctr">
              <a:lnSpc>
                <a:spcPts val="987"/>
              </a:lnSpc>
            </a:pPr>
            <a:r>
              <a:rPr lang="en-US" sz="705">
                <a:solidFill>
                  <a:srgbClr val="000000"/>
                </a:solidFill>
                <a:latin typeface="Lato"/>
              </a:rPr>
              <a:t>All Weather Adjustment</a:t>
            </a:r>
          </a:p>
        </p:txBody>
      </p:sp>
      <p:sp>
        <p:nvSpPr>
          <p:cNvPr id="60" name="TextBox 48">
            <a:extLst>
              <a:ext uri="{FF2B5EF4-FFF2-40B4-BE49-F238E27FC236}">
                <a16:creationId xmlns:a16="http://schemas.microsoft.com/office/drawing/2014/main" id="{F74DAA2F-9BA1-1A8D-2C64-86A834D4C826}"/>
              </a:ext>
            </a:extLst>
          </p:cNvPr>
          <p:cNvSpPr txBox="1"/>
          <p:nvPr/>
        </p:nvSpPr>
        <p:spPr>
          <a:xfrm>
            <a:off x="3000721" y="3498552"/>
            <a:ext cx="840913" cy="115416"/>
          </a:xfrm>
          <a:prstGeom prst="rect">
            <a:avLst/>
          </a:prstGeom>
        </p:spPr>
        <p:txBody>
          <a:bodyPr wrap="square" lIns="0" tIns="0" rIns="0" bIns="0" rtlCol="0" anchor="t">
            <a:spAutoFit/>
          </a:bodyPr>
          <a:lstStyle/>
          <a:p>
            <a:pPr algn="ctr">
              <a:lnSpc>
                <a:spcPts val="987"/>
              </a:lnSpc>
            </a:pPr>
            <a:r>
              <a:rPr lang="en-US" sz="705">
                <a:solidFill>
                  <a:srgbClr val="000000"/>
                </a:solidFill>
                <a:latin typeface="Lato"/>
              </a:rPr>
              <a:t>Enhanced Yield</a:t>
            </a:r>
          </a:p>
        </p:txBody>
      </p:sp>
      <p:sp>
        <p:nvSpPr>
          <p:cNvPr id="61" name="TextBox 49">
            <a:extLst>
              <a:ext uri="{FF2B5EF4-FFF2-40B4-BE49-F238E27FC236}">
                <a16:creationId xmlns:a16="http://schemas.microsoft.com/office/drawing/2014/main" id="{6CD6FD82-E240-94DD-8499-39B0EC6F5B71}"/>
              </a:ext>
            </a:extLst>
          </p:cNvPr>
          <p:cNvSpPr txBox="1"/>
          <p:nvPr/>
        </p:nvSpPr>
        <p:spPr>
          <a:xfrm>
            <a:off x="3000721" y="3870704"/>
            <a:ext cx="840913" cy="115416"/>
          </a:xfrm>
          <a:prstGeom prst="rect">
            <a:avLst/>
          </a:prstGeom>
        </p:spPr>
        <p:txBody>
          <a:bodyPr wrap="square" lIns="0" tIns="0" rIns="0" bIns="0" rtlCol="0" anchor="t">
            <a:spAutoFit/>
          </a:bodyPr>
          <a:lstStyle/>
          <a:p>
            <a:pPr algn="ctr">
              <a:lnSpc>
                <a:spcPts val="987"/>
              </a:lnSpc>
            </a:pPr>
            <a:r>
              <a:rPr lang="en-US" sz="705">
                <a:solidFill>
                  <a:srgbClr val="000000"/>
                </a:solidFill>
                <a:latin typeface="Lato"/>
              </a:rPr>
              <a:t>Cash Plus</a:t>
            </a:r>
          </a:p>
        </p:txBody>
      </p:sp>
      <p:sp>
        <p:nvSpPr>
          <p:cNvPr id="62" name="TextBox 50">
            <a:extLst>
              <a:ext uri="{FF2B5EF4-FFF2-40B4-BE49-F238E27FC236}">
                <a16:creationId xmlns:a16="http://schemas.microsoft.com/office/drawing/2014/main" id="{6AB6ABDC-E463-3C9F-1142-AFD932262920}"/>
              </a:ext>
            </a:extLst>
          </p:cNvPr>
          <p:cNvSpPr txBox="1"/>
          <p:nvPr/>
        </p:nvSpPr>
        <p:spPr>
          <a:xfrm>
            <a:off x="4578659" y="1952412"/>
            <a:ext cx="840913" cy="243656"/>
          </a:xfrm>
          <a:prstGeom prst="rect">
            <a:avLst/>
          </a:prstGeom>
        </p:spPr>
        <p:txBody>
          <a:bodyPr wrap="square" lIns="0" tIns="0" rIns="0" bIns="0" rtlCol="0" anchor="t">
            <a:spAutoFit/>
          </a:bodyPr>
          <a:lstStyle/>
          <a:p>
            <a:pPr algn="ctr">
              <a:lnSpc>
                <a:spcPts val="987"/>
              </a:lnSpc>
            </a:pPr>
            <a:r>
              <a:rPr lang="en-US" sz="705">
                <a:solidFill>
                  <a:srgbClr val="000000"/>
                </a:solidFill>
                <a:latin typeface="Lato"/>
              </a:rPr>
              <a:t>Duration Management</a:t>
            </a:r>
          </a:p>
        </p:txBody>
      </p:sp>
      <p:sp>
        <p:nvSpPr>
          <p:cNvPr id="63" name="TextBox 51">
            <a:extLst>
              <a:ext uri="{FF2B5EF4-FFF2-40B4-BE49-F238E27FC236}">
                <a16:creationId xmlns:a16="http://schemas.microsoft.com/office/drawing/2014/main" id="{D0C91BD1-AF00-BEEC-FAEA-8BB078314EB4}"/>
              </a:ext>
            </a:extLst>
          </p:cNvPr>
          <p:cNvSpPr txBox="1"/>
          <p:nvPr/>
        </p:nvSpPr>
        <p:spPr>
          <a:xfrm>
            <a:off x="4578659" y="2386476"/>
            <a:ext cx="840913" cy="115416"/>
          </a:xfrm>
          <a:prstGeom prst="rect">
            <a:avLst/>
          </a:prstGeom>
        </p:spPr>
        <p:txBody>
          <a:bodyPr wrap="square" lIns="0" tIns="0" rIns="0" bIns="0" rtlCol="0" anchor="t">
            <a:spAutoFit/>
          </a:bodyPr>
          <a:lstStyle/>
          <a:p>
            <a:pPr algn="ctr">
              <a:lnSpc>
                <a:spcPts val="987"/>
              </a:lnSpc>
            </a:pPr>
            <a:r>
              <a:rPr lang="en-US" sz="705">
                <a:solidFill>
                  <a:srgbClr val="000000"/>
                </a:solidFill>
                <a:latin typeface="Lato"/>
              </a:rPr>
              <a:t>Yield Spreads</a:t>
            </a:r>
          </a:p>
        </p:txBody>
      </p:sp>
      <p:sp>
        <p:nvSpPr>
          <p:cNvPr id="64" name="TextBox 52">
            <a:extLst>
              <a:ext uri="{FF2B5EF4-FFF2-40B4-BE49-F238E27FC236}">
                <a16:creationId xmlns:a16="http://schemas.microsoft.com/office/drawing/2014/main" id="{C6AB8BF6-E986-4C49-DA93-0628415BF8F2}"/>
              </a:ext>
            </a:extLst>
          </p:cNvPr>
          <p:cNvSpPr txBox="1"/>
          <p:nvPr/>
        </p:nvSpPr>
        <p:spPr>
          <a:xfrm>
            <a:off x="4578659" y="2697138"/>
            <a:ext cx="840913" cy="243656"/>
          </a:xfrm>
          <a:prstGeom prst="rect">
            <a:avLst/>
          </a:prstGeom>
        </p:spPr>
        <p:txBody>
          <a:bodyPr wrap="square" lIns="0" tIns="0" rIns="0" bIns="0" rtlCol="0" anchor="t">
            <a:spAutoFit/>
          </a:bodyPr>
          <a:lstStyle/>
          <a:p>
            <a:pPr algn="ctr">
              <a:lnSpc>
                <a:spcPts val="987"/>
              </a:lnSpc>
            </a:pPr>
            <a:r>
              <a:rPr lang="en-US" sz="705">
                <a:solidFill>
                  <a:srgbClr val="000000"/>
                </a:solidFill>
                <a:latin typeface="Lato"/>
              </a:rPr>
              <a:t>Asset Class Relative Strength</a:t>
            </a:r>
          </a:p>
        </p:txBody>
      </p:sp>
      <p:sp>
        <p:nvSpPr>
          <p:cNvPr id="65" name="TextBox 53">
            <a:extLst>
              <a:ext uri="{FF2B5EF4-FFF2-40B4-BE49-F238E27FC236}">
                <a16:creationId xmlns:a16="http://schemas.microsoft.com/office/drawing/2014/main" id="{E047BC76-F125-25A8-7306-A88304D7BD64}"/>
              </a:ext>
            </a:extLst>
          </p:cNvPr>
          <p:cNvSpPr txBox="1"/>
          <p:nvPr/>
        </p:nvSpPr>
        <p:spPr>
          <a:xfrm>
            <a:off x="4578659" y="3068588"/>
            <a:ext cx="840913" cy="243656"/>
          </a:xfrm>
          <a:prstGeom prst="rect">
            <a:avLst/>
          </a:prstGeom>
        </p:spPr>
        <p:txBody>
          <a:bodyPr wrap="square" lIns="0" tIns="0" rIns="0" bIns="0" rtlCol="0" anchor="t">
            <a:spAutoFit/>
          </a:bodyPr>
          <a:lstStyle/>
          <a:p>
            <a:pPr algn="ctr">
              <a:lnSpc>
                <a:spcPts val="987"/>
              </a:lnSpc>
            </a:pPr>
            <a:r>
              <a:rPr lang="en-US" sz="705">
                <a:solidFill>
                  <a:srgbClr val="000000"/>
                </a:solidFill>
                <a:latin typeface="Lato"/>
              </a:rPr>
              <a:t>Asset Class Trend Following</a:t>
            </a:r>
          </a:p>
        </p:txBody>
      </p:sp>
      <p:sp>
        <p:nvSpPr>
          <p:cNvPr id="66" name="TextBox 54">
            <a:extLst>
              <a:ext uri="{FF2B5EF4-FFF2-40B4-BE49-F238E27FC236}">
                <a16:creationId xmlns:a16="http://schemas.microsoft.com/office/drawing/2014/main" id="{C0DDFCDE-6C57-24B5-D1C9-F16EF9647C7A}"/>
              </a:ext>
            </a:extLst>
          </p:cNvPr>
          <p:cNvSpPr txBox="1"/>
          <p:nvPr/>
        </p:nvSpPr>
        <p:spPr>
          <a:xfrm>
            <a:off x="4578659" y="3436640"/>
            <a:ext cx="840913" cy="243656"/>
          </a:xfrm>
          <a:prstGeom prst="rect">
            <a:avLst/>
          </a:prstGeom>
        </p:spPr>
        <p:txBody>
          <a:bodyPr wrap="square" lIns="0" tIns="0" rIns="0" bIns="0" rtlCol="0" anchor="t">
            <a:spAutoFit/>
          </a:bodyPr>
          <a:lstStyle/>
          <a:p>
            <a:pPr algn="ctr">
              <a:lnSpc>
                <a:spcPts val="987"/>
              </a:lnSpc>
            </a:pPr>
            <a:r>
              <a:rPr lang="en-US" sz="705">
                <a:solidFill>
                  <a:srgbClr val="000000"/>
                </a:solidFill>
                <a:latin typeface="Lato"/>
              </a:rPr>
              <a:t>Equity Trend Following</a:t>
            </a:r>
          </a:p>
        </p:txBody>
      </p:sp>
      <p:sp>
        <p:nvSpPr>
          <p:cNvPr id="67" name="TextBox 55">
            <a:extLst>
              <a:ext uri="{FF2B5EF4-FFF2-40B4-BE49-F238E27FC236}">
                <a16:creationId xmlns:a16="http://schemas.microsoft.com/office/drawing/2014/main" id="{2FC76209-E398-1D8B-4CB5-1CBC6AE1199D}"/>
              </a:ext>
            </a:extLst>
          </p:cNvPr>
          <p:cNvSpPr txBox="1"/>
          <p:nvPr/>
        </p:nvSpPr>
        <p:spPr>
          <a:xfrm>
            <a:off x="1297553" y="1588616"/>
            <a:ext cx="1049090" cy="185307"/>
          </a:xfrm>
          <a:prstGeom prst="rect">
            <a:avLst/>
          </a:prstGeom>
        </p:spPr>
        <p:txBody>
          <a:bodyPr wrap="square" lIns="0" tIns="0" rIns="0" bIns="0" rtlCol="0" anchor="t">
            <a:spAutoFit/>
          </a:bodyPr>
          <a:lstStyle/>
          <a:p>
            <a:pPr algn="ctr">
              <a:lnSpc>
                <a:spcPts val="1610"/>
              </a:lnSpc>
            </a:pPr>
            <a:r>
              <a:rPr lang="en-US" sz="1100" dirty="0">
                <a:solidFill>
                  <a:srgbClr val="000000"/>
                </a:solidFill>
                <a:latin typeface="Lato Bold"/>
              </a:rPr>
              <a:t>Macroeconomic</a:t>
            </a:r>
          </a:p>
        </p:txBody>
      </p:sp>
      <p:sp>
        <p:nvSpPr>
          <p:cNvPr id="68" name="TextBox 56">
            <a:extLst>
              <a:ext uri="{FF2B5EF4-FFF2-40B4-BE49-F238E27FC236}">
                <a16:creationId xmlns:a16="http://schemas.microsoft.com/office/drawing/2014/main" id="{D301B1F6-2963-F076-5328-AB7B0CEC77EC}"/>
              </a:ext>
            </a:extLst>
          </p:cNvPr>
          <p:cNvSpPr txBox="1"/>
          <p:nvPr/>
        </p:nvSpPr>
        <p:spPr>
          <a:xfrm>
            <a:off x="2995344" y="1588616"/>
            <a:ext cx="851669" cy="183961"/>
          </a:xfrm>
          <a:prstGeom prst="rect">
            <a:avLst/>
          </a:prstGeom>
        </p:spPr>
        <p:txBody>
          <a:bodyPr wrap="square" lIns="0" tIns="0" rIns="0" bIns="0" rtlCol="0" anchor="t">
            <a:spAutoFit/>
          </a:bodyPr>
          <a:lstStyle/>
          <a:p>
            <a:pPr algn="ctr">
              <a:lnSpc>
                <a:spcPts val="1610"/>
              </a:lnSpc>
              <a:spcBef>
                <a:spcPct val="0"/>
              </a:spcBef>
            </a:pPr>
            <a:r>
              <a:rPr lang="en-US" sz="1100" dirty="0">
                <a:solidFill>
                  <a:srgbClr val="000000"/>
                </a:solidFill>
                <a:latin typeface="Lato Bold"/>
              </a:rPr>
              <a:t>Fundamental</a:t>
            </a:r>
          </a:p>
        </p:txBody>
      </p:sp>
      <p:sp>
        <p:nvSpPr>
          <p:cNvPr id="69" name="TextBox 57">
            <a:extLst>
              <a:ext uri="{FF2B5EF4-FFF2-40B4-BE49-F238E27FC236}">
                <a16:creationId xmlns:a16="http://schemas.microsoft.com/office/drawing/2014/main" id="{5BEF336D-91D7-CA27-8EE4-FBEBC1F53189}"/>
              </a:ext>
            </a:extLst>
          </p:cNvPr>
          <p:cNvSpPr txBox="1"/>
          <p:nvPr/>
        </p:nvSpPr>
        <p:spPr>
          <a:xfrm>
            <a:off x="4689813" y="1588616"/>
            <a:ext cx="618604" cy="185307"/>
          </a:xfrm>
          <a:prstGeom prst="rect">
            <a:avLst/>
          </a:prstGeom>
        </p:spPr>
        <p:txBody>
          <a:bodyPr wrap="square" lIns="0" tIns="0" rIns="0" bIns="0" rtlCol="0" anchor="t">
            <a:spAutoFit/>
          </a:bodyPr>
          <a:lstStyle/>
          <a:p>
            <a:pPr algn="ctr">
              <a:lnSpc>
                <a:spcPts val="1610"/>
              </a:lnSpc>
              <a:spcBef>
                <a:spcPct val="0"/>
              </a:spcBef>
            </a:pPr>
            <a:r>
              <a:rPr lang="en-US" sz="1100" dirty="0">
                <a:solidFill>
                  <a:srgbClr val="000000"/>
                </a:solidFill>
                <a:latin typeface="Lato Bold"/>
              </a:rPr>
              <a:t>Technical</a:t>
            </a:r>
          </a:p>
        </p:txBody>
      </p:sp>
      <p:sp>
        <p:nvSpPr>
          <p:cNvPr id="70" name="TextBox 58">
            <a:extLst>
              <a:ext uri="{FF2B5EF4-FFF2-40B4-BE49-F238E27FC236}">
                <a16:creationId xmlns:a16="http://schemas.microsoft.com/office/drawing/2014/main" id="{E39C38E7-530B-9E23-C6A4-DA5376064306}"/>
              </a:ext>
            </a:extLst>
          </p:cNvPr>
          <p:cNvSpPr txBox="1"/>
          <p:nvPr/>
        </p:nvSpPr>
        <p:spPr>
          <a:xfrm>
            <a:off x="4578659" y="3808791"/>
            <a:ext cx="840913" cy="243656"/>
          </a:xfrm>
          <a:prstGeom prst="rect">
            <a:avLst/>
          </a:prstGeom>
        </p:spPr>
        <p:txBody>
          <a:bodyPr wrap="square" lIns="0" tIns="0" rIns="0" bIns="0" rtlCol="0" anchor="t">
            <a:spAutoFit/>
          </a:bodyPr>
          <a:lstStyle/>
          <a:p>
            <a:pPr algn="ctr">
              <a:lnSpc>
                <a:spcPts val="987"/>
              </a:lnSpc>
            </a:pPr>
            <a:r>
              <a:rPr lang="en-US" sz="705">
                <a:solidFill>
                  <a:srgbClr val="000000"/>
                </a:solidFill>
                <a:latin typeface="Lato"/>
              </a:rPr>
              <a:t>Sector Relative Strength</a:t>
            </a:r>
          </a:p>
        </p:txBody>
      </p:sp>
    </p:spTree>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reate a very simple black and white image in the style of the wall street journal of a financial advisor handing over keys to a group of people">
            <a:extLst>
              <a:ext uri="{FF2B5EF4-FFF2-40B4-BE49-F238E27FC236}">
                <a16:creationId xmlns:a16="http://schemas.microsoft.com/office/drawing/2014/main" id="{FC8207E5-7D74-06DE-C17E-3EB4FF6FFD5B}"/>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0808" y="2343150"/>
            <a:ext cx="1088136" cy="121615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reate a very simple black and white image in the style of the wall street journal of a financial advisor working at a computer">
            <a:extLst>
              <a:ext uri="{FF2B5EF4-FFF2-40B4-BE49-F238E27FC236}">
                <a16:creationId xmlns:a16="http://schemas.microsoft.com/office/drawing/2014/main" id="{5C80CC99-15BA-C094-E102-D9BDC7FB531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231" t="10141" r="20639" b="18967"/>
          <a:stretch/>
        </p:blipFill>
        <p:spPr bwMode="auto">
          <a:xfrm>
            <a:off x="505056" y="2343150"/>
            <a:ext cx="1085689" cy="121920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2"/>
          <p:cNvGrpSpPr/>
          <p:nvPr/>
        </p:nvGrpSpPr>
        <p:grpSpPr>
          <a:xfrm rot="-5400000">
            <a:off x="1221587" y="1273975"/>
            <a:ext cx="3353402" cy="3356950"/>
            <a:chOff x="0" y="0"/>
            <a:chExt cx="1766401" cy="1768270"/>
          </a:xfrm>
        </p:grpSpPr>
        <p:sp>
          <p:nvSpPr>
            <p:cNvPr id="3" name="Freeform 3"/>
            <p:cNvSpPr/>
            <p:nvPr/>
          </p:nvSpPr>
          <p:spPr>
            <a:xfrm>
              <a:off x="0" y="0"/>
              <a:ext cx="1766401" cy="1768270"/>
            </a:xfrm>
            <a:custGeom>
              <a:avLst/>
              <a:gdLst/>
              <a:ahLst/>
              <a:cxnLst/>
              <a:rect l="l" t="t" r="r" b="b"/>
              <a:pathLst>
                <a:path w="1766401" h="1768270">
                  <a:moveTo>
                    <a:pt x="883200" y="0"/>
                  </a:moveTo>
                  <a:lnTo>
                    <a:pt x="1766401" y="1768270"/>
                  </a:lnTo>
                  <a:lnTo>
                    <a:pt x="0" y="1768270"/>
                  </a:lnTo>
                  <a:lnTo>
                    <a:pt x="883200" y="0"/>
                  </a:lnTo>
                  <a:close/>
                </a:path>
              </a:pathLst>
            </a:custGeom>
            <a:solidFill>
              <a:srgbClr val="68869A">
                <a:alpha val="49804"/>
              </a:srgbClr>
            </a:solidFill>
          </p:spPr>
          <p:txBody>
            <a:bodyPr/>
            <a:lstStyle/>
            <a:p>
              <a:endParaRPr lang="en-US" sz="450"/>
            </a:p>
          </p:txBody>
        </p:sp>
        <p:sp>
          <p:nvSpPr>
            <p:cNvPr id="4" name="TextBox 4"/>
            <p:cNvSpPr txBox="1"/>
            <p:nvPr/>
          </p:nvSpPr>
          <p:spPr>
            <a:xfrm>
              <a:off x="276000" y="773357"/>
              <a:ext cx="1214401" cy="868607"/>
            </a:xfrm>
            <a:prstGeom prst="rect">
              <a:avLst/>
            </a:prstGeom>
          </p:spPr>
          <p:txBody>
            <a:bodyPr lIns="25400" tIns="25400" rIns="25400" bIns="25400" rtlCol="0" anchor="ctr"/>
            <a:lstStyle/>
            <a:p>
              <a:pPr algn="ctr">
                <a:lnSpc>
                  <a:spcPts val="1470"/>
                </a:lnSpc>
              </a:pPr>
              <a:endParaRPr sz="450"/>
            </a:p>
          </p:txBody>
        </p:sp>
      </p:grpSp>
      <p:grpSp>
        <p:nvGrpSpPr>
          <p:cNvPr id="5" name="Group 5"/>
          <p:cNvGrpSpPr/>
          <p:nvPr/>
        </p:nvGrpSpPr>
        <p:grpSpPr>
          <a:xfrm rot="-5400000">
            <a:off x="3490612" y="2357137"/>
            <a:ext cx="3353402" cy="1190625"/>
            <a:chOff x="0" y="0"/>
            <a:chExt cx="1766401" cy="627160"/>
          </a:xfrm>
        </p:grpSpPr>
        <p:sp>
          <p:nvSpPr>
            <p:cNvPr id="6" name="Freeform 6"/>
            <p:cNvSpPr/>
            <p:nvPr/>
          </p:nvSpPr>
          <p:spPr>
            <a:xfrm>
              <a:off x="0" y="0"/>
              <a:ext cx="1766401" cy="627161"/>
            </a:xfrm>
            <a:custGeom>
              <a:avLst/>
              <a:gdLst/>
              <a:ahLst/>
              <a:cxnLst/>
              <a:rect l="l" t="t" r="r" b="b"/>
              <a:pathLst>
                <a:path w="1766401" h="627161">
                  <a:moveTo>
                    <a:pt x="589118" y="608091"/>
                  </a:moveTo>
                  <a:cubicBezTo>
                    <a:pt x="679677" y="619605"/>
                    <a:pt x="782631" y="627161"/>
                    <a:pt x="883676" y="627161"/>
                  </a:cubicBezTo>
                  <a:cubicBezTo>
                    <a:pt x="984724" y="627161"/>
                    <a:pt x="1081958" y="620684"/>
                    <a:pt x="1171562" y="609170"/>
                  </a:cubicBezTo>
                  <a:cubicBezTo>
                    <a:pt x="1173471" y="608810"/>
                    <a:pt x="1175377" y="608810"/>
                    <a:pt x="1177282" y="608451"/>
                  </a:cubicBezTo>
                  <a:cubicBezTo>
                    <a:pt x="1513785" y="562396"/>
                    <a:pt x="1761635" y="440782"/>
                    <a:pt x="1766401" y="302782"/>
                  </a:cubicBezTo>
                  <a:lnTo>
                    <a:pt x="1766401" y="0"/>
                  </a:lnTo>
                  <a:lnTo>
                    <a:pt x="0" y="0"/>
                  </a:lnTo>
                  <a:lnTo>
                    <a:pt x="0" y="302557"/>
                  </a:lnTo>
                  <a:cubicBezTo>
                    <a:pt x="4766" y="441500"/>
                    <a:pt x="248802" y="563116"/>
                    <a:pt x="589118" y="608091"/>
                  </a:cubicBezTo>
                  <a:close/>
                </a:path>
              </a:pathLst>
            </a:custGeom>
            <a:solidFill>
              <a:srgbClr val="68869A">
                <a:alpha val="49804"/>
              </a:srgbClr>
            </a:solidFill>
          </p:spPr>
          <p:txBody>
            <a:bodyPr/>
            <a:lstStyle/>
            <a:p>
              <a:endParaRPr lang="en-US" sz="450"/>
            </a:p>
          </p:txBody>
        </p:sp>
        <p:sp>
          <p:nvSpPr>
            <p:cNvPr id="7" name="TextBox 7"/>
            <p:cNvSpPr txBox="1"/>
            <p:nvPr/>
          </p:nvSpPr>
          <p:spPr>
            <a:xfrm>
              <a:off x="0" y="-47625"/>
              <a:ext cx="1766401" cy="547785"/>
            </a:xfrm>
            <a:prstGeom prst="rect">
              <a:avLst/>
            </a:prstGeom>
          </p:spPr>
          <p:txBody>
            <a:bodyPr lIns="25400" tIns="25400" rIns="25400" bIns="25400" rtlCol="0" anchor="ctr"/>
            <a:lstStyle/>
            <a:p>
              <a:pPr algn="ctr">
                <a:lnSpc>
                  <a:spcPts val="1470"/>
                </a:lnSpc>
              </a:pPr>
              <a:endParaRPr sz="450"/>
            </a:p>
          </p:txBody>
        </p:sp>
      </p:grpSp>
      <p:grpSp>
        <p:nvGrpSpPr>
          <p:cNvPr id="8" name="Group 8"/>
          <p:cNvGrpSpPr/>
          <p:nvPr/>
        </p:nvGrpSpPr>
        <p:grpSpPr>
          <a:xfrm rot="5400000">
            <a:off x="4573773" y="1273974"/>
            <a:ext cx="3353402" cy="3356950"/>
            <a:chOff x="0" y="0"/>
            <a:chExt cx="1766401" cy="1768270"/>
          </a:xfrm>
        </p:grpSpPr>
        <p:sp>
          <p:nvSpPr>
            <p:cNvPr id="9" name="Freeform 9"/>
            <p:cNvSpPr/>
            <p:nvPr/>
          </p:nvSpPr>
          <p:spPr>
            <a:xfrm>
              <a:off x="0" y="0"/>
              <a:ext cx="1766401" cy="1768270"/>
            </a:xfrm>
            <a:custGeom>
              <a:avLst/>
              <a:gdLst/>
              <a:ahLst/>
              <a:cxnLst/>
              <a:rect l="l" t="t" r="r" b="b"/>
              <a:pathLst>
                <a:path w="1766401" h="1768270">
                  <a:moveTo>
                    <a:pt x="883200" y="0"/>
                  </a:moveTo>
                  <a:lnTo>
                    <a:pt x="1766401" y="1768270"/>
                  </a:lnTo>
                  <a:lnTo>
                    <a:pt x="0" y="1768270"/>
                  </a:lnTo>
                  <a:lnTo>
                    <a:pt x="883200" y="0"/>
                  </a:lnTo>
                  <a:close/>
                </a:path>
              </a:pathLst>
            </a:custGeom>
            <a:solidFill>
              <a:srgbClr val="DAD9D6">
                <a:alpha val="49804"/>
              </a:srgbClr>
            </a:solidFill>
          </p:spPr>
          <p:txBody>
            <a:bodyPr/>
            <a:lstStyle/>
            <a:p>
              <a:endParaRPr lang="en-US" sz="450"/>
            </a:p>
          </p:txBody>
        </p:sp>
        <p:sp>
          <p:nvSpPr>
            <p:cNvPr id="10" name="TextBox 10"/>
            <p:cNvSpPr txBox="1"/>
            <p:nvPr/>
          </p:nvSpPr>
          <p:spPr>
            <a:xfrm>
              <a:off x="276000" y="773357"/>
              <a:ext cx="1214401" cy="868607"/>
            </a:xfrm>
            <a:prstGeom prst="rect">
              <a:avLst/>
            </a:prstGeom>
          </p:spPr>
          <p:txBody>
            <a:bodyPr lIns="25400" tIns="25400" rIns="25400" bIns="25400" rtlCol="0" anchor="ctr"/>
            <a:lstStyle/>
            <a:p>
              <a:pPr algn="ctr">
                <a:lnSpc>
                  <a:spcPts val="1470"/>
                </a:lnSpc>
              </a:pPr>
              <a:endParaRPr sz="450"/>
            </a:p>
          </p:txBody>
        </p:sp>
      </p:grpSp>
      <p:grpSp>
        <p:nvGrpSpPr>
          <p:cNvPr id="13" name="Group 13"/>
          <p:cNvGrpSpPr/>
          <p:nvPr/>
        </p:nvGrpSpPr>
        <p:grpSpPr>
          <a:xfrm rot="5400000">
            <a:off x="2307130" y="2357137"/>
            <a:ext cx="3353402" cy="1190625"/>
            <a:chOff x="0" y="0"/>
            <a:chExt cx="1766401" cy="627160"/>
          </a:xfrm>
        </p:grpSpPr>
        <p:sp>
          <p:nvSpPr>
            <p:cNvPr id="14" name="Freeform 14"/>
            <p:cNvSpPr/>
            <p:nvPr/>
          </p:nvSpPr>
          <p:spPr>
            <a:xfrm>
              <a:off x="0" y="0"/>
              <a:ext cx="1766401" cy="627161"/>
            </a:xfrm>
            <a:custGeom>
              <a:avLst/>
              <a:gdLst/>
              <a:ahLst/>
              <a:cxnLst/>
              <a:rect l="l" t="t" r="r" b="b"/>
              <a:pathLst>
                <a:path w="1766401" h="627161">
                  <a:moveTo>
                    <a:pt x="589118" y="608091"/>
                  </a:moveTo>
                  <a:cubicBezTo>
                    <a:pt x="679677" y="619605"/>
                    <a:pt x="782631" y="627161"/>
                    <a:pt x="883676" y="627161"/>
                  </a:cubicBezTo>
                  <a:cubicBezTo>
                    <a:pt x="984724" y="627161"/>
                    <a:pt x="1081958" y="620684"/>
                    <a:pt x="1171562" y="609170"/>
                  </a:cubicBezTo>
                  <a:cubicBezTo>
                    <a:pt x="1173471" y="608810"/>
                    <a:pt x="1175377" y="608810"/>
                    <a:pt x="1177282" y="608451"/>
                  </a:cubicBezTo>
                  <a:cubicBezTo>
                    <a:pt x="1513785" y="562396"/>
                    <a:pt x="1761635" y="440782"/>
                    <a:pt x="1766401" y="302782"/>
                  </a:cubicBezTo>
                  <a:lnTo>
                    <a:pt x="1766401" y="0"/>
                  </a:lnTo>
                  <a:lnTo>
                    <a:pt x="0" y="0"/>
                  </a:lnTo>
                  <a:lnTo>
                    <a:pt x="0" y="302557"/>
                  </a:lnTo>
                  <a:cubicBezTo>
                    <a:pt x="4766" y="441500"/>
                    <a:pt x="248802" y="563116"/>
                    <a:pt x="589118" y="608091"/>
                  </a:cubicBezTo>
                  <a:close/>
                </a:path>
              </a:pathLst>
            </a:custGeom>
            <a:solidFill>
              <a:srgbClr val="DAD9D6">
                <a:alpha val="49804"/>
              </a:srgbClr>
            </a:solidFill>
          </p:spPr>
          <p:txBody>
            <a:bodyPr/>
            <a:lstStyle/>
            <a:p>
              <a:endParaRPr lang="en-US" sz="450"/>
            </a:p>
          </p:txBody>
        </p:sp>
        <p:sp>
          <p:nvSpPr>
            <p:cNvPr id="15" name="TextBox 15"/>
            <p:cNvSpPr txBox="1"/>
            <p:nvPr/>
          </p:nvSpPr>
          <p:spPr>
            <a:xfrm>
              <a:off x="0" y="-47625"/>
              <a:ext cx="1766401" cy="547785"/>
            </a:xfrm>
            <a:prstGeom prst="rect">
              <a:avLst/>
            </a:prstGeom>
          </p:spPr>
          <p:txBody>
            <a:bodyPr lIns="25400" tIns="25400" rIns="25400" bIns="25400" rtlCol="0" anchor="ctr"/>
            <a:lstStyle/>
            <a:p>
              <a:pPr algn="ctr">
                <a:lnSpc>
                  <a:spcPts val="1470"/>
                </a:lnSpc>
              </a:pPr>
              <a:endParaRPr sz="450"/>
            </a:p>
          </p:txBody>
        </p:sp>
      </p:grpSp>
      <p:sp>
        <p:nvSpPr>
          <p:cNvPr id="16" name="Freeform 16"/>
          <p:cNvSpPr/>
          <p:nvPr/>
        </p:nvSpPr>
        <p:spPr>
          <a:xfrm>
            <a:off x="3673936" y="1896922"/>
            <a:ext cx="1805654" cy="1805654"/>
          </a:xfrm>
          <a:custGeom>
            <a:avLst/>
            <a:gdLst/>
            <a:ahLst/>
            <a:cxnLst/>
            <a:rect l="l" t="t" r="r" b="b"/>
            <a:pathLst>
              <a:path w="3611307" h="3611307">
                <a:moveTo>
                  <a:pt x="0" y="0"/>
                </a:moveTo>
                <a:lnTo>
                  <a:pt x="3611306" y="0"/>
                </a:lnTo>
                <a:lnTo>
                  <a:pt x="3611306" y="3611307"/>
                </a:lnTo>
                <a:lnTo>
                  <a:pt x="0" y="36113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450"/>
          </a:p>
        </p:txBody>
      </p:sp>
      <p:sp>
        <p:nvSpPr>
          <p:cNvPr id="17" name="TextBox 17"/>
          <p:cNvSpPr txBox="1"/>
          <p:nvPr/>
        </p:nvSpPr>
        <p:spPr>
          <a:xfrm>
            <a:off x="1219813" y="1073183"/>
            <a:ext cx="1780706" cy="3370153"/>
          </a:xfrm>
          <a:prstGeom prst="rect">
            <a:avLst/>
          </a:prstGeom>
        </p:spPr>
        <p:txBody>
          <a:bodyPr lIns="0" tIns="0" rIns="0" bIns="0" rtlCol="0" anchor="t">
            <a:spAutoFit/>
          </a:bodyPr>
          <a:lstStyle/>
          <a:p>
            <a:pPr algn="ctr">
              <a:lnSpc>
                <a:spcPts val="1820"/>
              </a:lnSpc>
            </a:pPr>
            <a:r>
              <a:rPr lang="en-US" sz="1300" b="1" u="sng" dirty="0">
                <a:solidFill>
                  <a:srgbClr val="000000"/>
                </a:solidFill>
                <a:latin typeface="+mj-lt"/>
              </a:rPr>
              <a:t>Do It Yourself</a:t>
            </a:r>
          </a:p>
          <a:p>
            <a:pPr algn="ctr"/>
            <a:endParaRPr lang="en-US" sz="1200" u="sng" dirty="0">
              <a:solidFill>
                <a:srgbClr val="000000"/>
              </a:solidFill>
              <a:latin typeface="Lato 1 Bold"/>
            </a:endParaRP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Value to Clients</a:t>
            </a: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Your Brand</a:t>
            </a: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Customized</a:t>
            </a: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Not Your Expertise</a:t>
            </a: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Lacks Compliance</a:t>
            </a: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High Cost (Time/Staff)</a:t>
            </a: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p:txBody>
      </p:sp>
      <p:sp>
        <p:nvSpPr>
          <p:cNvPr id="19" name="TextBox 19"/>
          <p:cNvSpPr txBox="1"/>
          <p:nvPr/>
        </p:nvSpPr>
        <p:spPr>
          <a:xfrm>
            <a:off x="6143481" y="1073183"/>
            <a:ext cx="1780706" cy="3535070"/>
          </a:xfrm>
          <a:prstGeom prst="rect">
            <a:avLst/>
          </a:prstGeom>
        </p:spPr>
        <p:txBody>
          <a:bodyPr lIns="0" tIns="0" rIns="0" bIns="0" rtlCol="0" anchor="t">
            <a:spAutoFit/>
          </a:bodyPr>
          <a:lstStyle/>
          <a:p>
            <a:pPr algn="ctr">
              <a:lnSpc>
                <a:spcPts val="1820"/>
              </a:lnSpc>
            </a:pPr>
            <a:r>
              <a:rPr lang="en-US" sz="1300" b="1" u="sng" dirty="0">
                <a:solidFill>
                  <a:srgbClr val="000000"/>
                </a:solidFill>
                <a:latin typeface="+mj-lt"/>
              </a:rPr>
              <a:t>Outsource</a:t>
            </a:r>
          </a:p>
          <a:p>
            <a:pPr algn="ctr">
              <a:lnSpc>
                <a:spcPts val="1820"/>
              </a:lnSpc>
            </a:pPr>
            <a:endParaRPr lang="en-US" sz="1300" u="sng" dirty="0">
              <a:solidFill>
                <a:srgbClr val="000000"/>
              </a:solidFill>
              <a:latin typeface="Lato 1 Bold"/>
            </a:endParaRP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Deep Expertise</a:t>
            </a: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Consistent Experience</a:t>
            </a: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Compliance</a:t>
            </a: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Lacks Transparency</a:t>
            </a: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Limited Control</a:t>
            </a: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Selling Someone Else</a:t>
            </a:r>
          </a:p>
        </p:txBody>
      </p:sp>
      <p:sp>
        <p:nvSpPr>
          <p:cNvPr id="20" name="Slide Number Placeholder 10">
            <a:extLst>
              <a:ext uri="{FF2B5EF4-FFF2-40B4-BE49-F238E27FC236}">
                <a16:creationId xmlns:a16="http://schemas.microsoft.com/office/drawing/2014/main" id="{F8190322-CCCB-A353-8F2D-78539F2A800D}"/>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3</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1" name="TextBox 4">
            <a:extLst>
              <a:ext uri="{FF2B5EF4-FFF2-40B4-BE49-F238E27FC236}">
                <a16:creationId xmlns:a16="http://schemas.microsoft.com/office/drawing/2014/main" id="{0F9A8578-7274-E335-43C2-8FF6997992D7}"/>
              </a:ext>
            </a:extLst>
          </p:cNvPr>
          <p:cNvSpPr txBox="1"/>
          <p:nvPr/>
        </p:nvSpPr>
        <p:spPr>
          <a:xfrm>
            <a:off x="514350" y="209362"/>
            <a:ext cx="5505450" cy="488532"/>
          </a:xfrm>
          <a:prstGeom prst="rect">
            <a:avLst/>
          </a:prstGeom>
        </p:spPr>
        <p:txBody>
          <a:bodyPr wrap="square" lIns="0" tIns="0" rIns="0" bIns="0" rtlCol="0" anchor="t">
            <a:spAutoFit/>
          </a:bodyPr>
          <a:lstStyle/>
          <a:p>
            <a:pPr>
              <a:lnSpc>
                <a:spcPts val="4440"/>
              </a:lnSpc>
            </a:pPr>
            <a:r>
              <a:rPr lang="en-US" dirty="0">
                <a:solidFill>
                  <a:srgbClr val="000000"/>
                </a:solidFill>
                <a:latin typeface="Lovelo"/>
              </a:rPr>
              <a:t>Modelist Fills the Industry Blind Spot</a:t>
            </a:r>
          </a:p>
        </p:txBody>
      </p:sp>
      <p:sp>
        <p:nvSpPr>
          <p:cNvPr id="12" name="TextBox 11">
            <a:extLst>
              <a:ext uri="{FF2B5EF4-FFF2-40B4-BE49-F238E27FC236}">
                <a16:creationId xmlns:a16="http://schemas.microsoft.com/office/drawing/2014/main" id="{E9D37F73-547F-FFC5-3DE9-AADA0ACE12B4}"/>
              </a:ext>
            </a:extLst>
          </p:cNvPr>
          <p:cNvSpPr txBox="1"/>
          <p:nvPr/>
        </p:nvSpPr>
        <p:spPr>
          <a:xfrm>
            <a:off x="3037084" y="4706549"/>
            <a:ext cx="3048000" cy="261610"/>
          </a:xfrm>
          <a:prstGeom prst="rect">
            <a:avLst/>
          </a:prstGeom>
          <a:noFill/>
        </p:spPr>
        <p:txBody>
          <a:bodyPr wrap="square" rtlCol="0">
            <a:spAutoFit/>
          </a:bodyPr>
          <a:lstStyle/>
          <a:p>
            <a:pPr algn="ctr"/>
            <a:r>
              <a:rPr lang="en-US" sz="1050" dirty="0"/>
              <a:t>ADVISOR USE ONLY</a:t>
            </a:r>
          </a:p>
        </p:txBody>
      </p:sp>
    </p:spTree>
    <p:extLst>
      <p:ext uri="{BB962C8B-B14F-4D97-AF65-F5344CB8AC3E}">
        <p14:creationId xmlns:p14="http://schemas.microsoft.com/office/powerpoint/2010/main" val="992782010"/>
      </p:ext>
    </p:extLst>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a:spLocks noChangeAspect="1"/>
          </p:cNvSpPr>
          <p:nvPr/>
        </p:nvSpPr>
        <p:spPr>
          <a:xfrm>
            <a:off x="400692" y="1898094"/>
            <a:ext cx="3525964" cy="2286000"/>
          </a:xfrm>
          <a:custGeom>
            <a:avLst/>
            <a:gdLst/>
            <a:ahLst/>
            <a:cxnLst/>
            <a:rect l="l" t="t" r="r" b="b"/>
            <a:pathLst>
              <a:path w="7739941" h="5018062">
                <a:moveTo>
                  <a:pt x="0" y="0"/>
                </a:moveTo>
                <a:lnTo>
                  <a:pt x="7739941" y="0"/>
                </a:lnTo>
                <a:lnTo>
                  <a:pt x="7739941" y="5018062"/>
                </a:lnTo>
                <a:lnTo>
                  <a:pt x="0" y="5018062"/>
                </a:lnTo>
                <a:lnTo>
                  <a:pt x="0" y="0"/>
                </a:lnTo>
                <a:close/>
              </a:path>
            </a:pathLst>
          </a:custGeom>
          <a:blipFill>
            <a:blip r:embed="rId2"/>
            <a:stretch>
              <a:fillRect/>
            </a:stretch>
          </a:blipFill>
        </p:spPr>
        <p:txBody>
          <a:bodyPr/>
          <a:lstStyle/>
          <a:p>
            <a:endParaRPr lang="en-US" sz="900"/>
          </a:p>
        </p:txBody>
      </p:sp>
      <p:sp>
        <p:nvSpPr>
          <p:cNvPr id="4" name="Freeform 4"/>
          <p:cNvSpPr>
            <a:spLocks noChangeAspect="1"/>
          </p:cNvSpPr>
          <p:nvPr/>
        </p:nvSpPr>
        <p:spPr>
          <a:xfrm>
            <a:off x="5217346" y="1898094"/>
            <a:ext cx="3525964" cy="2286000"/>
          </a:xfrm>
          <a:custGeom>
            <a:avLst/>
            <a:gdLst/>
            <a:ahLst/>
            <a:cxnLst/>
            <a:rect l="l" t="t" r="r" b="b"/>
            <a:pathLst>
              <a:path w="7739941" h="5018062">
                <a:moveTo>
                  <a:pt x="0" y="0"/>
                </a:moveTo>
                <a:lnTo>
                  <a:pt x="7739941" y="0"/>
                </a:lnTo>
                <a:lnTo>
                  <a:pt x="7739941" y="5018062"/>
                </a:lnTo>
                <a:lnTo>
                  <a:pt x="0" y="5018062"/>
                </a:lnTo>
                <a:lnTo>
                  <a:pt x="0" y="0"/>
                </a:lnTo>
                <a:close/>
              </a:path>
            </a:pathLst>
          </a:custGeom>
          <a:blipFill>
            <a:blip r:embed="rId3"/>
            <a:stretch>
              <a:fillRect/>
            </a:stretch>
          </a:blipFill>
        </p:spPr>
        <p:txBody>
          <a:bodyPr/>
          <a:lstStyle/>
          <a:p>
            <a:endParaRPr lang="en-US" sz="900"/>
          </a:p>
        </p:txBody>
      </p:sp>
      <p:grpSp>
        <p:nvGrpSpPr>
          <p:cNvPr id="5" name="Group 5"/>
          <p:cNvGrpSpPr/>
          <p:nvPr/>
        </p:nvGrpSpPr>
        <p:grpSpPr>
          <a:xfrm>
            <a:off x="5741387" y="2989914"/>
            <a:ext cx="200579" cy="192774"/>
            <a:chOff x="0" y="0"/>
            <a:chExt cx="105655" cy="101543"/>
          </a:xfrm>
        </p:grpSpPr>
        <p:sp>
          <p:nvSpPr>
            <p:cNvPr id="6" name="Freeform 6"/>
            <p:cNvSpPr/>
            <p:nvPr/>
          </p:nvSpPr>
          <p:spPr>
            <a:xfrm>
              <a:off x="0" y="0"/>
              <a:ext cx="105655" cy="101543"/>
            </a:xfrm>
            <a:custGeom>
              <a:avLst/>
              <a:gdLst/>
              <a:ahLst/>
              <a:cxnLst/>
              <a:rect l="l" t="t" r="r" b="b"/>
              <a:pathLst>
                <a:path w="105655" h="101543">
                  <a:moveTo>
                    <a:pt x="0" y="0"/>
                  </a:moveTo>
                  <a:lnTo>
                    <a:pt x="105655" y="0"/>
                  </a:lnTo>
                  <a:lnTo>
                    <a:pt x="105655" y="101543"/>
                  </a:lnTo>
                  <a:lnTo>
                    <a:pt x="0" y="101543"/>
                  </a:lnTo>
                  <a:close/>
                </a:path>
              </a:pathLst>
            </a:custGeom>
            <a:solidFill>
              <a:srgbClr val="FFFFFF"/>
            </a:solidFill>
          </p:spPr>
          <p:txBody>
            <a:bodyPr/>
            <a:lstStyle/>
            <a:p>
              <a:endParaRPr lang="en-US" sz="900"/>
            </a:p>
          </p:txBody>
        </p:sp>
        <p:sp>
          <p:nvSpPr>
            <p:cNvPr id="7" name="TextBox 7"/>
            <p:cNvSpPr txBox="1"/>
            <p:nvPr/>
          </p:nvSpPr>
          <p:spPr>
            <a:xfrm>
              <a:off x="0" y="-47625"/>
              <a:ext cx="105655" cy="149168"/>
            </a:xfrm>
            <a:prstGeom prst="rect">
              <a:avLst/>
            </a:prstGeom>
          </p:spPr>
          <p:txBody>
            <a:bodyPr lIns="25400" tIns="25400" rIns="25400" bIns="25400" rtlCol="0" anchor="ctr"/>
            <a:lstStyle/>
            <a:p>
              <a:pPr algn="ctr">
                <a:lnSpc>
                  <a:spcPts val="1470"/>
                </a:lnSpc>
              </a:pPr>
              <a:endParaRPr sz="900"/>
            </a:p>
          </p:txBody>
        </p:sp>
      </p:grpSp>
      <p:sp>
        <p:nvSpPr>
          <p:cNvPr id="8" name="TextBox 8"/>
          <p:cNvSpPr txBox="1"/>
          <p:nvPr/>
        </p:nvSpPr>
        <p:spPr>
          <a:xfrm>
            <a:off x="514350" y="495300"/>
            <a:ext cx="5447232" cy="296171"/>
          </a:xfrm>
          <a:prstGeom prst="rect">
            <a:avLst/>
          </a:prstGeom>
        </p:spPr>
        <p:txBody>
          <a:bodyPr lIns="0" tIns="0" rIns="0" bIns="0" rtlCol="0" anchor="t">
            <a:spAutoFit/>
          </a:bodyPr>
          <a:lstStyle/>
          <a:p>
            <a:pPr>
              <a:lnSpc>
                <a:spcPts val="2358"/>
              </a:lnSpc>
              <a:spcBef>
                <a:spcPct val="0"/>
              </a:spcBef>
            </a:pPr>
            <a:r>
              <a:rPr lang="en-US" dirty="0">
                <a:solidFill>
                  <a:srgbClr val="000000"/>
                </a:solidFill>
                <a:latin typeface="Lovelo"/>
              </a:rPr>
              <a:t>Building Investment Models</a:t>
            </a:r>
          </a:p>
        </p:txBody>
      </p:sp>
      <p:sp>
        <p:nvSpPr>
          <p:cNvPr id="11" name="TextBox 11"/>
          <p:cNvSpPr txBox="1"/>
          <p:nvPr/>
        </p:nvSpPr>
        <p:spPr>
          <a:xfrm>
            <a:off x="514350" y="820587"/>
            <a:ext cx="7943850" cy="227435"/>
          </a:xfrm>
          <a:prstGeom prst="rect">
            <a:avLst/>
          </a:prstGeom>
        </p:spPr>
        <p:txBody>
          <a:bodyPr wrap="square" lIns="0" tIns="0" rIns="0" bIns="0" rtlCol="0" anchor="t">
            <a:spAutoFit/>
          </a:bodyPr>
          <a:lstStyle/>
          <a:p>
            <a:pPr>
              <a:lnSpc>
                <a:spcPts val="2040"/>
              </a:lnSpc>
              <a:spcBef>
                <a:spcPct val="0"/>
              </a:spcBef>
            </a:pP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We skillfully blend various investment strategies into a unified, cohesive design that aligns with your clients' needs.</a:t>
            </a:r>
          </a:p>
        </p:txBody>
      </p:sp>
      <p:sp>
        <p:nvSpPr>
          <p:cNvPr id="15" name="TextBox 15"/>
          <p:cNvSpPr txBox="1"/>
          <p:nvPr/>
        </p:nvSpPr>
        <p:spPr>
          <a:xfrm>
            <a:off x="1595091" y="1479101"/>
            <a:ext cx="1011883" cy="163763"/>
          </a:xfrm>
          <a:prstGeom prst="rect">
            <a:avLst/>
          </a:prstGeom>
        </p:spPr>
        <p:txBody>
          <a:bodyPr lIns="0" tIns="0" rIns="0" bIns="0" rtlCol="0" anchor="t">
            <a:spAutoFit/>
          </a:bodyPr>
          <a:lstStyle/>
          <a:p>
            <a:pPr algn="ctr">
              <a:lnSpc>
                <a:spcPts val="1400"/>
              </a:lnSpc>
            </a:pPr>
            <a:r>
              <a:rPr lang="en-US" sz="999" u="sng" dirty="0">
                <a:solidFill>
                  <a:srgbClr val="000000"/>
                </a:solidFill>
                <a:latin typeface="Lato" panose="020F0502020204030203" pitchFamily="34" charset="0"/>
                <a:ea typeface="Lato" panose="020F0502020204030203" pitchFamily="34" charset="0"/>
                <a:cs typeface="Lato" panose="020F0502020204030203" pitchFamily="34" charset="0"/>
              </a:rPr>
              <a:t>Diversified Model</a:t>
            </a:r>
          </a:p>
        </p:txBody>
      </p:sp>
      <p:sp>
        <p:nvSpPr>
          <p:cNvPr id="16" name="TextBox 16"/>
          <p:cNvSpPr txBox="1"/>
          <p:nvPr/>
        </p:nvSpPr>
        <p:spPr>
          <a:xfrm>
            <a:off x="5995844" y="1479101"/>
            <a:ext cx="2094235" cy="163763"/>
          </a:xfrm>
          <a:prstGeom prst="rect">
            <a:avLst/>
          </a:prstGeom>
        </p:spPr>
        <p:txBody>
          <a:bodyPr lIns="0" tIns="0" rIns="0" bIns="0" rtlCol="0" anchor="t">
            <a:spAutoFit/>
          </a:bodyPr>
          <a:lstStyle/>
          <a:p>
            <a:pPr algn="ctr">
              <a:lnSpc>
                <a:spcPts val="1400"/>
              </a:lnSpc>
            </a:pPr>
            <a:r>
              <a:rPr lang="en-US" sz="999" u="sng" dirty="0">
                <a:solidFill>
                  <a:srgbClr val="000000"/>
                </a:solidFill>
                <a:latin typeface="Lato" panose="020F0502020204030203" pitchFamily="34" charset="0"/>
                <a:ea typeface="Lato" panose="020F0502020204030203" pitchFamily="34" charset="0"/>
                <a:cs typeface="Lato" panose="020F0502020204030203" pitchFamily="34" charset="0"/>
              </a:rPr>
              <a:t>Model with added Tactical Strategies</a:t>
            </a:r>
          </a:p>
        </p:txBody>
      </p:sp>
      <p:sp>
        <p:nvSpPr>
          <p:cNvPr id="17" name="Slide Number Placeholder 10">
            <a:extLst>
              <a:ext uri="{FF2B5EF4-FFF2-40B4-BE49-F238E27FC236}">
                <a16:creationId xmlns:a16="http://schemas.microsoft.com/office/drawing/2014/main" id="{7A4BF32F-A71C-C401-664E-8DF5C3912128}"/>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30</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20" name="AutoShape 15">
            <a:extLst>
              <a:ext uri="{FF2B5EF4-FFF2-40B4-BE49-F238E27FC236}">
                <a16:creationId xmlns:a16="http://schemas.microsoft.com/office/drawing/2014/main" id="{95153660-45EB-E4F4-0892-97CB2D412FB8}"/>
              </a:ext>
            </a:extLst>
          </p:cNvPr>
          <p:cNvSpPr/>
          <p:nvPr/>
        </p:nvSpPr>
        <p:spPr>
          <a:xfrm>
            <a:off x="4203350" y="1962150"/>
            <a:ext cx="979108" cy="314396"/>
          </a:xfrm>
          <a:prstGeom prst="rect">
            <a:avLst/>
          </a:prstGeom>
          <a:solidFill>
            <a:srgbClr val="D7E0EB"/>
          </a:solidFill>
          <a:ln w="12700" cap="sq">
            <a:solidFill>
              <a:schemeClr val="tx1"/>
            </a:solidFill>
            <a:prstDash val="solid"/>
            <a:miter/>
          </a:ln>
        </p:spPr>
        <p:txBody>
          <a:bodyPr/>
          <a:lstStyle/>
          <a:p>
            <a:endParaRPr lang="en-US" sz="450"/>
          </a:p>
        </p:txBody>
      </p:sp>
      <p:sp>
        <p:nvSpPr>
          <p:cNvPr id="21" name="TextBox 41">
            <a:extLst>
              <a:ext uri="{FF2B5EF4-FFF2-40B4-BE49-F238E27FC236}">
                <a16:creationId xmlns:a16="http://schemas.microsoft.com/office/drawing/2014/main" id="{764DB270-8FFD-8DCC-2BD0-330F7069E5C9}"/>
              </a:ext>
            </a:extLst>
          </p:cNvPr>
          <p:cNvSpPr txBox="1"/>
          <p:nvPr/>
        </p:nvSpPr>
        <p:spPr>
          <a:xfrm>
            <a:off x="4272447" y="1987953"/>
            <a:ext cx="840913" cy="243656"/>
          </a:xfrm>
          <a:prstGeom prst="rect">
            <a:avLst/>
          </a:prstGeom>
        </p:spPr>
        <p:txBody>
          <a:bodyPr lIns="0" tIns="0" rIns="0" bIns="0" rtlCol="0" anchor="t">
            <a:spAutoFit/>
          </a:bodyPr>
          <a:lstStyle/>
          <a:p>
            <a:pPr algn="ctr">
              <a:lnSpc>
                <a:spcPts val="987"/>
              </a:lnSpc>
            </a:pPr>
            <a:r>
              <a:rPr lang="en-US" sz="705" dirty="0">
                <a:solidFill>
                  <a:srgbClr val="000000"/>
                </a:solidFill>
                <a:latin typeface="Lato 1"/>
              </a:rPr>
              <a:t>Coincident Economic Indicators</a:t>
            </a:r>
          </a:p>
        </p:txBody>
      </p:sp>
      <p:sp>
        <p:nvSpPr>
          <p:cNvPr id="23" name="Plus Sign 22">
            <a:extLst>
              <a:ext uri="{FF2B5EF4-FFF2-40B4-BE49-F238E27FC236}">
                <a16:creationId xmlns:a16="http://schemas.microsoft.com/office/drawing/2014/main" id="{64C206DC-CB40-ACD2-0113-4CC78BC600C2}"/>
              </a:ext>
            </a:extLst>
          </p:cNvPr>
          <p:cNvSpPr/>
          <p:nvPr/>
        </p:nvSpPr>
        <p:spPr>
          <a:xfrm>
            <a:off x="3895676" y="2005048"/>
            <a:ext cx="228600" cy="228600"/>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utoShape 23">
            <a:extLst>
              <a:ext uri="{FF2B5EF4-FFF2-40B4-BE49-F238E27FC236}">
                <a16:creationId xmlns:a16="http://schemas.microsoft.com/office/drawing/2014/main" id="{84764715-F1B9-7026-7DBD-3EC2F8BBB768}"/>
              </a:ext>
            </a:extLst>
          </p:cNvPr>
          <p:cNvSpPr/>
          <p:nvPr/>
        </p:nvSpPr>
        <p:spPr>
          <a:xfrm>
            <a:off x="4203350" y="2517379"/>
            <a:ext cx="979108" cy="314396"/>
          </a:xfrm>
          <a:prstGeom prst="rect">
            <a:avLst/>
          </a:prstGeom>
          <a:solidFill>
            <a:srgbClr val="D7E0EB"/>
          </a:solidFill>
          <a:ln w="12700" cap="sq">
            <a:solidFill>
              <a:schemeClr val="tx1"/>
            </a:solidFill>
            <a:prstDash val="solid"/>
            <a:miter/>
          </a:ln>
        </p:spPr>
        <p:txBody>
          <a:bodyPr/>
          <a:lstStyle/>
          <a:p>
            <a:endParaRPr lang="en-US" sz="450"/>
          </a:p>
        </p:txBody>
      </p:sp>
      <p:sp>
        <p:nvSpPr>
          <p:cNvPr id="25" name="TextBox 50">
            <a:extLst>
              <a:ext uri="{FF2B5EF4-FFF2-40B4-BE49-F238E27FC236}">
                <a16:creationId xmlns:a16="http://schemas.microsoft.com/office/drawing/2014/main" id="{1C2F6119-B2F9-614A-959D-B8DFA7B67C28}"/>
              </a:ext>
            </a:extLst>
          </p:cNvPr>
          <p:cNvSpPr txBox="1"/>
          <p:nvPr/>
        </p:nvSpPr>
        <p:spPr>
          <a:xfrm>
            <a:off x="4272447" y="2545419"/>
            <a:ext cx="840913" cy="243656"/>
          </a:xfrm>
          <a:prstGeom prst="rect">
            <a:avLst/>
          </a:prstGeom>
        </p:spPr>
        <p:txBody>
          <a:bodyPr lIns="0" tIns="0" rIns="0" bIns="0" rtlCol="0" anchor="t">
            <a:spAutoFit/>
          </a:bodyPr>
          <a:lstStyle/>
          <a:p>
            <a:pPr algn="ctr">
              <a:lnSpc>
                <a:spcPts val="987"/>
              </a:lnSpc>
            </a:pPr>
            <a:r>
              <a:rPr lang="en-US" sz="705">
                <a:solidFill>
                  <a:srgbClr val="000000"/>
                </a:solidFill>
                <a:latin typeface="Lato 1"/>
              </a:rPr>
              <a:t>Duration Management</a:t>
            </a:r>
          </a:p>
        </p:txBody>
      </p:sp>
      <p:sp>
        <p:nvSpPr>
          <p:cNvPr id="26" name="AutoShape 24">
            <a:extLst>
              <a:ext uri="{FF2B5EF4-FFF2-40B4-BE49-F238E27FC236}">
                <a16:creationId xmlns:a16="http://schemas.microsoft.com/office/drawing/2014/main" id="{95AEA69C-0AED-972A-4AA1-815A0EC68A0F}"/>
              </a:ext>
            </a:extLst>
          </p:cNvPr>
          <p:cNvSpPr/>
          <p:nvPr/>
        </p:nvSpPr>
        <p:spPr>
          <a:xfrm>
            <a:off x="4203350" y="3072608"/>
            <a:ext cx="979108" cy="314396"/>
          </a:xfrm>
          <a:prstGeom prst="rect">
            <a:avLst/>
          </a:prstGeom>
          <a:solidFill>
            <a:srgbClr val="D7E0EB"/>
          </a:solidFill>
          <a:ln w="12700" cap="sq">
            <a:solidFill>
              <a:schemeClr val="tx1"/>
            </a:solidFill>
            <a:prstDash val="solid"/>
            <a:miter/>
          </a:ln>
        </p:spPr>
        <p:txBody>
          <a:bodyPr/>
          <a:lstStyle/>
          <a:p>
            <a:endParaRPr lang="en-US" sz="450"/>
          </a:p>
        </p:txBody>
      </p:sp>
      <p:sp>
        <p:nvSpPr>
          <p:cNvPr id="27" name="TextBox 52">
            <a:extLst>
              <a:ext uri="{FF2B5EF4-FFF2-40B4-BE49-F238E27FC236}">
                <a16:creationId xmlns:a16="http://schemas.microsoft.com/office/drawing/2014/main" id="{0824367B-0A19-40AD-E954-771B6DFA9E52}"/>
              </a:ext>
            </a:extLst>
          </p:cNvPr>
          <p:cNvSpPr txBox="1"/>
          <p:nvPr/>
        </p:nvSpPr>
        <p:spPr>
          <a:xfrm>
            <a:off x="4272447" y="3100647"/>
            <a:ext cx="840913" cy="243656"/>
          </a:xfrm>
          <a:prstGeom prst="rect">
            <a:avLst/>
          </a:prstGeom>
        </p:spPr>
        <p:txBody>
          <a:bodyPr lIns="0" tIns="0" rIns="0" bIns="0" rtlCol="0" anchor="t">
            <a:spAutoFit/>
          </a:bodyPr>
          <a:lstStyle/>
          <a:p>
            <a:pPr algn="ctr">
              <a:lnSpc>
                <a:spcPts val="987"/>
              </a:lnSpc>
            </a:pPr>
            <a:r>
              <a:rPr lang="en-US" sz="705">
                <a:solidFill>
                  <a:srgbClr val="000000"/>
                </a:solidFill>
                <a:latin typeface="Lato 1"/>
              </a:rPr>
              <a:t>Asset Class Relative Strength</a:t>
            </a:r>
          </a:p>
        </p:txBody>
      </p:sp>
      <p:sp>
        <p:nvSpPr>
          <p:cNvPr id="28" name="Plus Sign 27">
            <a:extLst>
              <a:ext uri="{FF2B5EF4-FFF2-40B4-BE49-F238E27FC236}">
                <a16:creationId xmlns:a16="http://schemas.microsoft.com/office/drawing/2014/main" id="{0C0748C6-C609-2060-EE9A-986B261502D7}"/>
              </a:ext>
            </a:extLst>
          </p:cNvPr>
          <p:cNvSpPr/>
          <p:nvPr/>
        </p:nvSpPr>
        <p:spPr>
          <a:xfrm>
            <a:off x="3886200" y="2560277"/>
            <a:ext cx="228600" cy="228600"/>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lus Sign 28">
            <a:extLst>
              <a:ext uri="{FF2B5EF4-FFF2-40B4-BE49-F238E27FC236}">
                <a16:creationId xmlns:a16="http://schemas.microsoft.com/office/drawing/2014/main" id="{C0997380-6BF5-6B03-9633-E14EEE076AA1}"/>
              </a:ext>
            </a:extLst>
          </p:cNvPr>
          <p:cNvSpPr/>
          <p:nvPr/>
        </p:nvSpPr>
        <p:spPr>
          <a:xfrm>
            <a:off x="3893303" y="3129595"/>
            <a:ext cx="228600" cy="228600"/>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4199212-DBF6-4B1D-D6B8-AFABD1E0660B}"/>
              </a:ext>
            </a:extLst>
          </p:cNvPr>
          <p:cNvSpPr txBox="1"/>
          <p:nvPr/>
        </p:nvSpPr>
        <p:spPr>
          <a:xfrm>
            <a:off x="3037084" y="4706549"/>
            <a:ext cx="3048000" cy="261610"/>
          </a:xfrm>
          <a:prstGeom prst="rect">
            <a:avLst/>
          </a:prstGeom>
          <a:noFill/>
        </p:spPr>
        <p:txBody>
          <a:bodyPr wrap="square" rtlCol="0">
            <a:spAutoFit/>
          </a:bodyPr>
          <a:lstStyle/>
          <a:p>
            <a:pPr algn="ctr"/>
            <a:r>
              <a:rPr lang="en-US" sz="1050" dirty="0"/>
              <a:t>ADVISOR USE ONLY</a:t>
            </a:r>
          </a:p>
        </p:txBody>
      </p:sp>
    </p:spTree>
    <p:extLst>
      <p:ext uri="{BB962C8B-B14F-4D97-AF65-F5344CB8AC3E}">
        <p14:creationId xmlns:p14="http://schemas.microsoft.com/office/powerpoint/2010/main" val="2524604964"/>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18266" y="2386013"/>
            <a:ext cx="1769269" cy="2243138"/>
          </a:xfrm>
          <a:custGeom>
            <a:avLst/>
            <a:gdLst/>
            <a:ahLst/>
            <a:cxnLst/>
            <a:rect l="l" t="t" r="r" b="b"/>
            <a:pathLst>
              <a:path w="3538538" h="4486275">
                <a:moveTo>
                  <a:pt x="0" y="0"/>
                </a:moveTo>
                <a:lnTo>
                  <a:pt x="3538537" y="0"/>
                </a:lnTo>
                <a:lnTo>
                  <a:pt x="3538537" y="4486275"/>
                </a:lnTo>
                <a:lnTo>
                  <a:pt x="0" y="4486275"/>
                </a:lnTo>
                <a:lnTo>
                  <a:pt x="0" y="0"/>
                </a:lnTo>
                <a:close/>
              </a:path>
            </a:pathLst>
          </a:custGeom>
          <a:blipFill>
            <a:blip r:embed="rId2"/>
            <a:stretch>
              <a:fillRect r="-2145"/>
            </a:stretch>
          </a:blipFill>
        </p:spPr>
        <p:txBody>
          <a:bodyPr/>
          <a:lstStyle/>
          <a:p>
            <a:endParaRPr lang="en-US" sz="900"/>
          </a:p>
        </p:txBody>
      </p:sp>
      <p:sp>
        <p:nvSpPr>
          <p:cNvPr id="3" name="Freeform 3"/>
          <p:cNvSpPr/>
          <p:nvPr/>
        </p:nvSpPr>
        <p:spPr>
          <a:xfrm>
            <a:off x="4493719" y="2386013"/>
            <a:ext cx="1769269" cy="2243138"/>
          </a:xfrm>
          <a:custGeom>
            <a:avLst/>
            <a:gdLst/>
            <a:ahLst/>
            <a:cxnLst/>
            <a:rect l="l" t="t" r="r" b="b"/>
            <a:pathLst>
              <a:path w="3538538" h="4486275">
                <a:moveTo>
                  <a:pt x="0" y="0"/>
                </a:moveTo>
                <a:lnTo>
                  <a:pt x="3538538" y="0"/>
                </a:lnTo>
                <a:lnTo>
                  <a:pt x="3538538" y="4486275"/>
                </a:lnTo>
                <a:lnTo>
                  <a:pt x="0" y="4486275"/>
                </a:lnTo>
                <a:lnTo>
                  <a:pt x="0" y="0"/>
                </a:lnTo>
                <a:close/>
              </a:path>
            </a:pathLst>
          </a:custGeom>
          <a:blipFill>
            <a:blip r:embed="rId3"/>
            <a:stretch>
              <a:fillRect r="-1064"/>
            </a:stretch>
          </a:blipFill>
        </p:spPr>
        <p:txBody>
          <a:bodyPr/>
          <a:lstStyle/>
          <a:p>
            <a:endParaRPr lang="en-US" sz="900"/>
          </a:p>
        </p:txBody>
      </p:sp>
      <p:sp>
        <p:nvSpPr>
          <p:cNvPr id="4" name="Freeform 4"/>
          <p:cNvSpPr/>
          <p:nvPr/>
        </p:nvSpPr>
        <p:spPr>
          <a:xfrm>
            <a:off x="2269367" y="2388863"/>
            <a:ext cx="1769076" cy="2242935"/>
          </a:xfrm>
          <a:custGeom>
            <a:avLst/>
            <a:gdLst/>
            <a:ahLst/>
            <a:cxnLst/>
            <a:rect l="l" t="t" r="r" b="b"/>
            <a:pathLst>
              <a:path w="3538151" h="4485870">
                <a:moveTo>
                  <a:pt x="0" y="0"/>
                </a:moveTo>
                <a:lnTo>
                  <a:pt x="3538151" y="0"/>
                </a:lnTo>
                <a:lnTo>
                  <a:pt x="3538151" y="4485869"/>
                </a:lnTo>
                <a:lnTo>
                  <a:pt x="0" y="4485869"/>
                </a:lnTo>
                <a:lnTo>
                  <a:pt x="0" y="0"/>
                </a:lnTo>
                <a:close/>
              </a:path>
            </a:pathLst>
          </a:custGeom>
          <a:blipFill>
            <a:blip r:embed="rId4"/>
            <a:stretch>
              <a:fillRect/>
            </a:stretch>
          </a:blipFill>
        </p:spPr>
        <p:txBody>
          <a:bodyPr/>
          <a:lstStyle/>
          <a:p>
            <a:endParaRPr lang="en-US" sz="900"/>
          </a:p>
        </p:txBody>
      </p:sp>
      <p:sp>
        <p:nvSpPr>
          <p:cNvPr id="5" name="TextBox 5"/>
          <p:cNvSpPr txBox="1"/>
          <p:nvPr/>
        </p:nvSpPr>
        <p:spPr>
          <a:xfrm>
            <a:off x="514350" y="514350"/>
            <a:ext cx="6905509" cy="692497"/>
          </a:xfrm>
          <a:prstGeom prst="rect">
            <a:avLst/>
          </a:prstGeom>
        </p:spPr>
        <p:txBody>
          <a:bodyPr lIns="0" tIns="0" rIns="0" bIns="0" rtlCol="0" anchor="t">
            <a:spAutoFit/>
          </a:bodyPr>
          <a:lstStyle/>
          <a:p>
            <a:pPr>
              <a:lnSpc>
                <a:spcPts val="2737"/>
              </a:lnSpc>
            </a:pPr>
            <a:r>
              <a:rPr lang="en-US" sz="2281">
                <a:solidFill>
                  <a:srgbClr val="000000"/>
                </a:solidFill>
                <a:latin typeface="Lovelo"/>
              </a:rPr>
              <a:t>Supporting Collateral and </a:t>
            </a:r>
          </a:p>
          <a:p>
            <a:pPr>
              <a:lnSpc>
                <a:spcPts val="2737"/>
              </a:lnSpc>
            </a:pPr>
            <a:r>
              <a:rPr lang="en-US" sz="2281">
                <a:solidFill>
                  <a:srgbClr val="000000"/>
                </a:solidFill>
                <a:latin typeface="Lovelo"/>
              </a:rPr>
              <a:t>White-Labeled Branding</a:t>
            </a:r>
          </a:p>
        </p:txBody>
      </p:sp>
      <p:grpSp>
        <p:nvGrpSpPr>
          <p:cNvPr id="6" name="Group 6"/>
          <p:cNvGrpSpPr/>
          <p:nvPr/>
        </p:nvGrpSpPr>
        <p:grpSpPr>
          <a:xfrm>
            <a:off x="2269367" y="1352233"/>
            <a:ext cx="1911385" cy="889848"/>
            <a:chOff x="0" y="-114300"/>
            <a:chExt cx="5097025" cy="2372925"/>
          </a:xfrm>
        </p:grpSpPr>
        <p:sp>
          <p:nvSpPr>
            <p:cNvPr id="7" name="TextBox 7"/>
            <p:cNvSpPr txBox="1"/>
            <p:nvPr/>
          </p:nvSpPr>
          <p:spPr>
            <a:xfrm>
              <a:off x="0" y="593726"/>
              <a:ext cx="5097025" cy="1664899"/>
            </a:xfrm>
            <a:prstGeom prst="rect">
              <a:avLst/>
            </a:prstGeom>
          </p:spPr>
          <p:txBody>
            <a:bodyPr lIns="0" tIns="0" rIns="0" bIns="0" rtlCol="0" anchor="t">
              <a:spAutoFit/>
            </a:bodyPr>
            <a:lstStyle/>
            <a:p>
              <a:pPr>
                <a:lnSpc>
                  <a:spcPts val="1700"/>
                </a:lnSpc>
              </a:pPr>
              <a:r>
                <a:rPr lang="en-US" sz="850" dirty="0">
                  <a:solidFill>
                    <a:srgbClr val="737373"/>
                  </a:solidFill>
                  <a:latin typeface="Lato" panose="020F0502020204030203" pitchFamily="34" charset="0"/>
                  <a:ea typeface="Lato" panose="020F0502020204030203" pitchFamily="34" charset="0"/>
                  <a:cs typeface="Lato" panose="020F0502020204030203" pitchFamily="34" charset="0"/>
                </a:rPr>
                <a:t>Benefit from our in-depth research on investment strategies to strengthen your compliance documentation.</a:t>
              </a:r>
            </a:p>
          </p:txBody>
        </p:sp>
        <p:sp>
          <p:nvSpPr>
            <p:cNvPr id="8" name="TextBox 8"/>
            <p:cNvSpPr txBox="1"/>
            <p:nvPr/>
          </p:nvSpPr>
          <p:spPr>
            <a:xfrm>
              <a:off x="0" y="-114300"/>
              <a:ext cx="5097025" cy="606493"/>
            </a:xfrm>
            <a:prstGeom prst="rect">
              <a:avLst/>
            </a:prstGeom>
          </p:spPr>
          <p:txBody>
            <a:bodyPr lIns="0" tIns="0" rIns="0" bIns="0" rtlCol="0" anchor="t">
              <a:spAutoFit/>
            </a:bodyPr>
            <a:lstStyle/>
            <a:p>
              <a:pPr>
                <a:lnSpc>
                  <a:spcPts val="2040"/>
                </a:lnSpc>
              </a:pPr>
              <a:r>
                <a:rPr lang="en-US" sz="1200">
                  <a:solidFill>
                    <a:srgbClr val="000000"/>
                  </a:solidFill>
                  <a:latin typeface="Lato" panose="020F0502020204030203" pitchFamily="34" charset="0"/>
                  <a:ea typeface="Lato" panose="020F0502020204030203" pitchFamily="34" charset="0"/>
                  <a:cs typeface="Lato" panose="020F0502020204030203" pitchFamily="34" charset="0"/>
                </a:rPr>
                <a:t>Access to Research</a:t>
              </a:r>
            </a:p>
          </p:txBody>
        </p:sp>
      </p:grpSp>
      <p:grpSp>
        <p:nvGrpSpPr>
          <p:cNvPr id="9" name="Group 9"/>
          <p:cNvGrpSpPr/>
          <p:nvPr/>
        </p:nvGrpSpPr>
        <p:grpSpPr>
          <a:xfrm>
            <a:off x="6718266" y="1352233"/>
            <a:ext cx="1857899" cy="889848"/>
            <a:chOff x="0" y="-114300"/>
            <a:chExt cx="4954396" cy="2372925"/>
          </a:xfrm>
        </p:grpSpPr>
        <p:sp>
          <p:nvSpPr>
            <p:cNvPr id="10" name="TextBox 10"/>
            <p:cNvSpPr txBox="1"/>
            <p:nvPr/>
          </p:nvSpPr>
          <p:spPr>
            <a:xfrm>
              <a:off x="0" y="593726"/>
              <a:ext cx="4954396" cy="1664899"/>
            </a:xfrm>
            <a:prstGeom prst="rect">
              <a:avLst/>
            </a:prstGeom>
          </p:spPr>
          <p:txBody>
            <a:bodyPr lIns="0" tIns="0" rIns="0" bIns="0" rtlCol="0" anchor="t">
              <a:spAutoFit/>
            </a:bodyPr>
            <a:lstStyle/>
            <a:p>
              <a:pPr>
                <a:lnSpc>
                  <a:spcPts val="1700"/>
                </a:lnSpc>
              </a:pPr>
              <a:r>
                <a:rPr lang="en-US" sz="850">
                  <a:solidFill>
                    <a:srgbClr val="737373"/>
                  </a:solidFill>
                  <a:latin typeface="Lato" panose="020F0502020204030203" pitchFamily="34" charset="0"/>
                  <a:ea typeface="Lato" panose="020F0502020204030203" pitchFamily="34" charset="0"/>
                  <a:cs typeface="Lato" panose="020F0502020204030203" pitchFamily="34" charset="0"/>
                </a:rPr>
                <a:t>Customized resources to your brand, effectively showcasing the value of your investment approach to clients.</a:t>
              </a:r>
            </a:p>
          </p:txBody>
        </p:sp>
        <p:sp>
          <p:nvSpPr>
            <p:cNvPr id="11" name="TextBox 11"/>
            <p:cNvSpPr txBox="1"/>
            <p:nvPr/>
          </p:nvSpPr>
          <p:spPr>
            <a:xfrm>
              <a:off x="0" y="-114300"/>
              <a:ext cx="4954396" cy="606493"/>
            </a:xfrm>
            <a:prstGeom prst="rect">
              <a:avLst/>
            </a:prstGeom>
          </p:spPr>
          <p:txBody>
            <a:bodyPr lIns="0" tIns="0" rIns="0" bIns="0" rtlCol="0" anchor="t">
              <a:spAutoFit/>
            </a:bodyPr>
            <a:lstStyle/>
            <a:p>
              <a:pPr>
                <a:lnSpc>
                  <a:spcPts val="2040"/>
                </a:lnSpc>
              </a:pPr>
              <a:r>
                <a:rPr lang="en-US" sz="1200">
                  <a:solidFill>
                    <a:srgbClr val="000000"/>
                  </a:solidFill>
                  <a:latin typeface="Lato" panose="020F0502020204030203" pitchFamily="34" charset="0"/>
                  <a:ea typeface="Lato" panose="020F0502020204030203" pitchFamily="34" charset="0"/>
                  <a:cs typeface="Lato" panose="020F0502020204030203" pitchFamily="34" charset="0"/>
                </a:rPr>
                <a:t>Comprehensive Collateral</a:t>
              </a:r>
            </a:p>
          </p:txBody>
        </p:sp>
      </p:grpSp>
      <p:grpSp>
        <p:nvGrpSpPr>
          <p:cNvPr id="12" name="Group 12"/>
          <p:cNvGrpSpPr/>
          <p:nvPr/>
        </p:nvGrpSpPr>
        <p:grpSpPr>
          <a:xfrm>
            <a:off x="4493816" y="1379141"/>
            <a:ext cx="1911385" cy="862939"/>
            <a:chOff x="0" y="-47625"/>
            <a:chExt cx="5097025" cy="2301172"/>
          </a:xfrm>
        </p:grpSpPr>
        <p:sp>
          <p:nvSpPr>
            <p:cNvPr id="13" name="TextBox 13"/>
            <p:cNvSpPr txBox="1"/>
            <p:nvPr/>
          </p:nvSpPr>
          <p:spPr>
            <a:xfrm>
              <a:off x="0" y="588645"/>
              <a:ext cx="5097025" cy="1664902"/>
            </a:xfrm>
            <a:prstGeom prst="rect">
              <a:avLst/>
            </a:prstGeom>
          </p:spPr>
          <p:txBody>
            <a:bodyPr lIns="0" tIns="0" rIns="0" bIns="0" rtlCol="0" anchor="t">
              <a:spAutoFit/>
            </a:bodyPr>
            <a:lstStyle/>
            <a:p>
              <a:pPr>
                <a:lnSpc>
                  <a:spcPts val="1700"/>
                </a:lnSpc>
              </a:pPr>
              <a:r>
                <a:rPr lang="en-US" sz="850" dirty="0">
                  <a:solidFill>
                    <a:srgbClr val="737373"/>
                  </a:solidFill>
                  <a:latin typeface="Lato" panose="020F0502020204030203" pitchFamily="34" charset="0"/>
                  <a:ea typeface="Lato" panose="020F0502020204030203" pitchFamily="34" charset="0"/>
                  <a:cs typeface="Lato" panose="020F0502020204030203" pitchFamily="34" charset="0"/>
                </a:rPr>
                <a:t>Access supporting collateral, including educational resources, marketing materials, and more.</a:t>
              </a:r>
            </a:p>
          </p:txBody>
        </p:sp>
        <p:sp>
          <p:nvSpPr>
            <p:cNvPr id="14" name="TextBox 14"/>
            <p:cNvSpPr txBox="1"/>
            <p:nvPr/>
          </p:nvSpPr>
          <p:spPr>
            <a:xfrm>
              <a:off x="0" y="-47625"/>
              <a:ext cx="5097025" cy="529550"/>
            </a:xfrm>
            <a:prstGeom prst="rect">
              <a:avLst/>
            </a:prstGeom>
          </p:spPr>
          <p:txBody>
            <a:bodyPr lIns="0" tIns="0" rIns="0" bIns="0" rtlCol="0" anchor="t">
              <a:spAutoFit/>
            </a:bodyPr>
            <a:lstStyle/>
            <a:p>
              <a:pPr>
                <a:lnSpc>
                  <a:spcPts val="1680"/>
                </a:lnSpc>
              </a:pPr>
              <a:r>
                <a:rPr lang="en-US" sz="1200">
                  <a:solidFill>
                    <a:srgbClr val="000000"/>
                  </a:solidFill>
                  <a:latin typeface="Lato" panose="020F0502020204030203" pitchFamily="34" charset="0"/>
                  <a:ea typeface="Lato" panose="020F0502020204030203" pitchFamily="34" charset="0"/>
                  <a:cs typeface="Lato" panose="020F0502020204030203" pitchFamily="34" charset="0"/>
                </a:rPr>
                <a:t>White-Labeled Branding</a:t>
              </a:r>
            </a:p>
          </p:txBody>
        </p:sp>
      </p:grpSp>
      <p:sp>
        <p:nvSpPr>
          <p:cNvPr id="16" name="Slide Number Placeholder 10">
            <a:extLst>
              <a:ext uri="{FF2B5EF4-FFF2-40B4-BE49-F238E27FC236}">
                <a16:creationId xmlns:a16="http://schemas.microsoft.com/office/drawing/2014/main" id="{51076D04-8722-2970-8746-B9F22EC66462}"/>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31</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5" name="TextBox 14">
            <a:extLst>
              <a:ext uri="{FF2B5EF4-FFF2-40B4-BE49-F238E27FC236}">
                <a16:creationId xmlns:a16="http://schemas.microsoft.com/office/drawing/2014/main" id="{CDDCF635-0201-4B02-E766-AD681A42863D}"/>
              </a:ext>
            </a:extLst>
          </p:cNvPr>
          <p:cNvSpPr txBox="1"/>
          <p:nvPr/>
        </p:nvSpPr>
        <p:spPr>
          <a:xfrm>
            <a:off x="3037084" y="4706549"/>
            <a:ext cx="3048000" cy="261610"/>
          </a:xfrm>
          <a:prstGeom prst="rect">
            <a:avLst/>
          </a:prstGeom>
          <a:noFill/>
        </p:spPr>
        <p:txBody>
          <a:bodyPr wrap="square" rtlCol="0">
            <a:spAutoFit/>
          </a:bodyPr>
          <a:lstStyle/>
          <a:p>
            <a:pPr algn="ctr"/>
            <a:r>
              <a:rPr lang="en-US" sz="1050" dirty="0"/>
              <a:t>ADVISOR USE ONLY</a:t>
            </a:r>
          </a:p>
        </p:txBody>
      </p:sp>
    </p:spTree>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AutoShape 46">
            <a:extLst>
              <a:ext uri="{FF2B5EF4-FFF2-40B4-BE49-F238E27FC236}">
                <a16:creationId xmlns:a16="http://schemas.microsoft.com/office/drawing/2014/main" id="{C189A23F-496B-526C-AF09-049E175210CC}"/>
              </a:ext>
            </a:extLst>
          </p:cNvPr>
          <p:cNvSpPr/>
          <p:nvPr/>
        </p:nvSpPr>
        <p:spPr>
          <a:xfrm flipH="1" flipV="1">
            <a:off x="5258622" y="2742708"/>
            <a:ext cx="1336667" cy="10645"/>
          </a:xfrm>
          <a:prstGeom prst="line">
            <a:avLst/>
          </a:prstGeom>
          <a:ln w="38100" cap="flat">
            <a:solidFill>
              <a:schemeClr val="accent3"/>
            </a:solidFill>
            <a:prstDash val="solid"/>
            <a:headEnd type="none" w="sm" len="sm"/>
            <a:tailEnd type="none" w="sm" len="sm"/>
          </a:ln>
        </p:spPr>
        <p:txBody>
          <a:bodyPr/>
          <a:lstStyle/>
          <a:p>
            <a:endParaRPr lang="en-US" sz="450"/>
          </a:p>
        </p:txBody>
      </p:sp>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Personalized models for the fiduciary advisor</a:t>
            </a:r>
          </a:p>
        </p:txBody>
      </p:sp>
      <p:sp>
        <p:nvSpPr>
          <p:cNvPr id="4" name="AutoShape 4"/>
          <p:cNvSpPr/>
          <p:nvPr/>
        </p:nvSpPr>
        <p:spPr>
          <a:xfrm flipV="1">
            <a:off x="503436"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6"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32</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58" name="AutoShape 2">
            <a:extLst>
              <a:ext uri="{FF2B5EF4-FFF2-40B4-BE49-F238E27FC236}">
                <a16:creationId xmlns:a16="http://schemas.microsoft.com/office/drawing/2014/main" id="{6BF9FC75-924C-650D-135D-61CE747D0A9A}"/>
              </a:ext>
            </a:extLst>
          </p:cNvPr>
          <p:cNvSpPr/>
          <p:nvPr/>
        </p:nvSpPr>
        <p:spPr>
          <a:xfrm>
            <a:off x="2336814" y="1633105"/>
            <a:ext cx="1447881" cy="750335"/>
          </a:xfrm>
          <a:prstGeom prst="line">
            <a:avLst/>
          </a:prstGeom>
          <a:ln w="38100" cap="flat">
            <a:solidFill>
              <a:schemeClr val="tx1"/>
            </a:solidFill>
            <a:prstDash val="solid"/>
            <a:headEnd type="none" w="sm" len="sm"/>
            <a:tailEnd type="none" w="sm" len="sm"/>
          </a:ln>
        </p:spPr>
        <p:txBody>
          <a:bodyPr/>
          <a:lstStyle/>
          <a:p>
            <a:endParaRPr lang="en-US" sz="450"/>
          </a:p>
        </p:txBody>
      </p:sp>
      <p:sp>
        <p:nvSpPr>
          <p:cNvPr id="59" name="AutoShape 3">
            <a:extLst>
              <a:ext uri="{FF2B5EF4-FFF2-40B4-BE49-F238E27FC236}">
                <a16:creationId xmlns:a16="http://schemas.microsoft.com/office/drawing/2014/main" id="{C44323B9-4FED-E796-476F-CBE77636008A}"/>
              </a:ext>
            </a:extLst>
          </p:cNvPr>
          <p:cNvSpPr/>
          <p:nvPr/>
        </p:nvSpPr>
        <p:spPr>
          <a:xfrm flipH="1">
            <a:off x="2333090" y="3109568"/>
            <a:ext cx="1455598" cy="774730"/>
          </a:xfrm>
          <a:prstGeom prst="line">
            <a:avLst/>
          </a:prstGeom>
          <a:ln w="38100" cap="flat">
            <a:solidFill>
              <a:srgbClr val="000000"/>
            </a:solidFill>
            <a:prstDash val="solid"/>
            <a:headEnd type="none" w="sm" len="sm"/>
            <a:tailEnd type="none" w="sm" len="sm"/>
          </a:ln>
        </p:spPr>
        <p:txBody>
          <a:bodyPr/>
          <a:lstStyle/>
          <a:p>
            <a:endParaRPr lang="en-US" sz="450"/>
          </a:p>
        </p:txBody>
      </p:sp>
      <p:grpSp>
        <p:nvGrpSpPr>
          <p:cNvPr id="60" name="Group 4">
            <a:extLst>
              <a:ext uri="{FF2B5EF4-FFF2-40B4-BE49-F238E27FC236}">
                <a16:creationId xmlns:a16="http://schemas.microsoft.com/office/drawing/2014/main" id="{8DA08159-29B7-A257-2B1F-83E7329025A3}"/>
              </a:ext>
            </a:extLst>
          </p:cNvPr>
          <p:cNvGrpSpPr/>
          <p:nvPr/>
        </p:nvGrpSpPr>
        <p:grpSpPr>
          <a:xfrm>
            <a:off x="2617801" y="1490964"/>
            <a:ext cx="1079492" cy="1079492"/>
            <a:chOff x="0" y="0"/>
            <a:chExt cx="812800" cy="812800"/>
          </a:xfrm>
        </p:grpSpPr>
        <p:sp>
          <p:nvSpPr>
            <p:cNvPr id="61" name="Freeform 5">
              <a:extLst>
                <a:ext uri="{FF2B5EF4-FFF2-40B4-BE49-F238E27FC236}">
                  <a16:creationId xmlns:a16="http://schemas.microsoft.com/office/drawing/2014/main" id="{CF6620BD-25A0-F232-9F0D-D2BD547A286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endParaRPr lang="en-US" sz="450"/>
            </a:p>
          </p:txBody>
        </p:sp>
        <p:sp>
          <p:nvSpPr>
            <p:cNvPr id="62" name="TextBox 6">
              <a:extLst>
                <a:ext uri="{FF2B5EF4-FFF2-40B4-BE49-F238E27FC236}">
                  <a16:creationId xmlns:a16="http://schemas.microsoft.com/office/drawing/2014/main" id="{336BF586-DCE2-0B6A-7445-1C9104A55158}"/>
                </a:ext>
              </a:extLst>
            </p:cNvPr>
            <p:cNvSpPr txBox="1"/>
            <p:nvPr/>
          </p:nvSpPr>
          <p:spPr>
            <a:xfrm>
              <a:off x="76200" y="9525"/>
              <a:ext cx="660400" cy="727075"/>
            </a:xfrm>
            <a:prstGeom prst="rect">
              <a:avLst/>
            </a:prstGeom>
          </p:spPr>
          <p:txBody>
            <a:bodyPr lIns="25400" tIns="25400" rIns="25400" bIns="25400" rtlCol="0" anchor="ctr"/>
            <a:lstStyle/>
            <a:p>
              <a:pPr algn="ctr">
                <a:lnSpc>
                  <a:spcPts val="1500"/>
                </a:lnSpc>
              </a:pPr>
              <a:r>
                <a:rPr lang="en-US" sz="1000" dirty="0">
                  <a:solidFill>
                    <a:srgbClr val="FFFFFF"/>
                  </a:solidFill>
                  <a:latin typeface="Lato"/>
                </a:rPr>
                <a:t>Modelist Resources</a:t>
              </a:r>
            </a:p>
          </p:txBody>
        </p:sp>
      </p:grpSp>
      <p:grpSp>
        <p:nvGrpSpPr>
          <p:cNvPr id="63" name="Group 7">
            <a:extLst>
              <a:ext uri="{FF2B5EF4-FFF2-40B4-BE49-F238E27FC236}">
                <a16:creationId xmlns:a16="http://schemas.microsoft.com/office/drawing/2014/main" id="{82CFCA2D-6654-F651-9C3F-4CE23EA6CA20}"/>
              </a:ext>
            </a:extLst>
          </p:cNvPr>
          <p:cNvGrpSpPr/>
          <p:nvPr/>
        </p:nvGrpSpPr>
        <p:grpSpPr>
          <a:xfrm>
            <a:off x="2617801" y="3072525"/>
            <a:ext cx="1079492" cy="1079492"/>
            <a:chOff x="0" y="0"/>
            <a:chExt cx="812800" cy="812800"/>
          </a:xfrm>
        </p:grpSpPr>
        <p:sp>
          <p:nvSpPr>
            <p:cNvPr id="64" name="Freeform 8">
              <a:extLst>
                <a:ext uri="{FF2B5EF4-FFF2-40B4-BE49-F238E27FC236}">
                  <a16:creationId xmlns:a16="http://schemas.microsoft.com/office/drawing/2014/main" id="{165BA97D-A88A-EDCD-0090-50EB8D0677E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endParaRPr lang="en-US" sz="450"/>
            </a:p>
          </p:txBody>
        </p:sp>
        <p:sp>
          <p:nvSpPr>
            <p:cNvPr id="65" name="TextBox 9">
              <a:extLst>
                <a:ext uri="{FF2B5EF4-FFF2-40B4-BE49-F238E27FC236}">
                  <a16:creationId xmlns:a16="http://schemas.microsoft.com/office/drawing/2014/main" id="{04E0CBBF-2F22-8CBC-F42B-F2F010F92B72}"/>
                </a:ext>
              </a:extLst>
            </p:cNvPr>
            <p:cNvSpPr txBox="1"/>
            <p:nvPr/>
          </p:nvSpPr>
          <p:spPr>
            <a:xfrm>
              <a:off x="76200" y="9525"/>
              <a:ext cx="660400" cy="727075"/>
            </a:xfrm>
            <a:prstGeom prst="rect">
              <a:avLst/>
            </a:prstGeom>
          </p:spPr>
          <p:txBody>
            <a:bodyPr lIns="25400" tIns="25400" rIns="25400" bIns="25400" rtlCol="0" anchor="ctr"/>
            <a:lstStyle/>
            <a:p>
              <a:pPr algn="ctr">
                <a:lnSpc>
                  <a:spcPts val="1500"/>
                </a:lnSpc>
              </a:pPr>
              <a:r>
                <a:rPr lang="en-US" sz="1000" dirty="0">
                  <a:solidFill>
                    <a:srgbClr val="FFFFFF"/>
                  </a:solidFill>
                  <a:latin typeface="Lato"/>
                </a:rPr>
                <a:t>Your</a:t>
              </a:r>
            </a:p>
            <a:p>
              <a:pPr algn="ctr">
                <a:lnSpc>
                  <a:spcPts val="1500"/>
                </a:lnSpc>
              </a:pPr>
              <a:r>
                <a:rPr lang="en-US" sz="1000" dirty="0">
                  <a:solidFill>
                    <a:srgbClr val="FFFFFF"/>
                  </a:solidFill>
                  <a:latin typeface="Lato"/>
                </a:rPr>
                <a:t>Brand</a:t>
              </a:r>
            </a:p>
          </p:txBody>
        </p:sp>
      </p:grpSp>
      <p:grpSp>
        <p:nvGrpSpPr>
          <p:cNvPr id="66" name="Group 10">
            <a:extLst>
              <a:ext uri="{FF2B5EF4-FFF2-40B4-BE49-F238E27FC236}">
                <a16:creationId xmlns:a16="http://schemas.microsoft.com/office/drawing/2014/main" id="{48787F82-F9E9-45CF-96DF-518EC8DA15AE}"/>
              </a:ext>
            </a:extLst>
          </p:cNvPr>
          <p:cNvGrpSpPr/>
          <p:nvPr/>
        </p:nvGrpSpPr>
        <p:grpSpPr>
          <a:xfrm>
            <a:off x="5382448" y="2202963"/>
            <a:ext cx="1079492" cy="1079492"/>
            <a:chOff x="0" y="0"/>
            <a:chExt cx="812800" cy="812800"/>
          </a:xfrm>
        </p:grpSpPr>
        <p:sp>
          <p:nvSpPr>
            <p:cNvPr id="67" name="Freeform 11">
              <a:extLst>
                <a:ext uri="{FF2B5EF4-FFF2-40B4-BE49-F238E27FC236}">
                  <a16:creationId xmlns:a16="http://schemas.microsoft.com/office/drawing/2014/main" id="{F26CFE2C-3706-5FC3-93FF-7BCBF918A2F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4160"/>
            </a:solidFill>
          </p:spPr>
          <p:txBody>
            <a:bodyPr/>
            <a:lstStyle/>
            <a:p>
              <a:endParaRPr lang="en-US" sz="450"/>
            </a:p>
          </p:txBody>
        </p:sp>
        <p:sp>
          <p:nvSpPr>
            <p:cNvPr id="68" name="TextBox 12">
              <a:extLst>
                <a:ext uri="{FF2B5EF4-FFF2-40B4-BE49-F238E27FC236}">
                  <a16:creationId xmlns:a16="http://schemas.microsoft.com/office/drawing/2014/main" id="{FC01E780-49A6-EB75-7910-EB6B73B0F1B2}"/>
                </a:ext>
              </a:extLst>
            </p:cNvPr>
            <p:cNvSpPr txBox="1"/>
            <p:nvPr/>
          </p:nvSpPr>
          <p:spPr>
            <a:xfrm>
              <a:off x="76200" y="9525"/>
              <a:ext cx="660400" cy="727075"/>
            </a:xfrm>
            <a:prstGeom prst="rect">
              <a:avLst/>
            </a:prstGeom>
          </p:spPr>
          <p:txBody>
            <a:bodyPr lIns="25400" tIns="25400" rIns="25400" bIns="25400" rtlCol="0" anchor="ctr"/>
            <a:lstStyle/>
            <a:p>
              <a:pPr algn="ctr">
                <a:lnSpc>
                  <a:spcPts val="1500"/>
                </a:lnSpc>
              </a:pPr>
              <a:r>
                <a:rPr lang="en-US" sz="1000" dirty="0">
                  <a:solidFill>
                    <a:srgbClr val="FFFFFF"/>
                  </a:solidFill>
                  <a:latin typeface="Lato"/>
                </a:rPr>
                <a:t>Advisor</a:t>
              </a:r>
            </a:p>
            <a:p>
              <a:pPr algn="ctr">
                <a:lnSpc>
                  <a:spcPts val="1500"/>
                </a:lnSpc>
              </a:pPr>
              <a:r>
                <a:rPr lang="en-US" sz="1000" dirty="0">
                  <a:solidFill>
                    <a:srgbClr val="FFFFFF"/>
                  </a:solidFill>
                  <a:latin typeface="Lato"/>
                </a:rPr>
                <a:t>Model Portfolios</a:t>
              </a:r>
            </a:p>
          </p:txBody>
        </p:sp>
      </p:grpSp>
      <p:sp>
        <p:nvSpPr>
          <p:cNvPr id="69" name="TextBox 13">
            <a:extLst>
              <a:ext uri="{FF2B5EF4-FFF2-40B4-BE49-F238E27FC236}">
                <a16:creationId xmlns:a16="http://schemas.microsoft.com/office/drawing/2014/main" id="{E3906A39-3742-62A4-EB47-DBD2D6D2E474}"/>
              </a:ext>
            </a:extLst>
          </p:cNvPr>
          <p:cNvSpPr txBox="1"/>
          <p:nvPr/>
        </p:nvSpPr>
        <p:spPr>
          <a:xfrm>
            <a:off x="472103" y="1627148"/>
            <a:ext cx="1199384" cy="171585"/>
          </a:xfrm>
          <a:prstGeom prst="rect">
            <a:avLst/>
          </a:prstGeom>
        </p:spPr>
        <p:txBody>
          <a:bodyPr wrap="square" lIns="0" tIns="0" rIns="0" bIns="0" rtlCol="0" anchor="t">
            <a:spAutoFit/>
          </a:bodyPr>
          <a:lstStyle/>
          <a:p>
            <a:pPr algn="r">
              <a:lnSpc>
                <a:spcPts val="1500"/>
              </a:lnSpc>
            </a:pPr>
            <a:r>
              <a:rPr lang="en-US" sz="1000" dirty="0">
                <a:solidFill>
                  <a:srgbClr val="000000"/>
                </a:solidFill>
                <a:latin typeface="Lato"/>
              </a:rPr>
              <a:t>Fully Transparent</a:t>
            </a:r>
          </a:p>
        </p:txBody>
      </p:sp>
      <p:sp>
        <p:nvSpPr>
          <p:cNvPr id="70" name="TextBox 14">
            <a:extLst>
              <a:ext uri="{FF2B5EF4-FFF2-40B4-BE49-F238E27FC236}">
                <a16:creationId xmlns:a16="http://schemas.microsoft.com/office/drawing/2014/main" id="{6DB1E31B-F347-9A5C-FF73-5C2A4654A3B2}"/>
              </a:ext>
            </a:extLst>
          </p:cNvPr>
          <p:cNvSpPr txBox="1"/>
          <p:nvPr/>
        </p:nvSpPr>
        <p:spPr>
          <a:xfrm>
            <a:off x="228602" y="2023565"/>
            <a:ext cx="1442885" cy="171585"/>
          </a:xfrm>
          <a:prstGeom prst="rect">
            <a:avLst/>
          </a:prstGeom>
        </p:spPr>
        <p:txBody>
          <a:bodyPr wrap="square" lIns="0" tIns="0" rIns="0" bIns="0" rtlCol="0" anchor="t">
            <a:spAutoFit/>
          </a:bodyPr>
          <a:lstStyle/>
          <a:p>
            <a:pPr algn="r">
              <a:lnSpc>
                <a:spcPts val="1500"/>
              </a:lnSpc>
            </a:pPr>
            <a:r>
              <a:rPr lang="en-US" sz="1000" dirty="0">
                <a:solidFill>
                  <a:srgbClr val="000000"/>
                </a:solidFill>
                <a:latin typeface="Lato"/>
              </a:rPr>
              <a:t>Frequent Content</a:t>
            </a:r>
          </a:p>
        </p:txBody>
      </p:sp>
      <p:sp>
        <p:nvSpPr>
          <p:cNvPr id="71" name="TextBox 15">
            <a:extLst>
              <a:ext uri="{FF2B5EF4-FFF2-40B4-BE49-F238E27FC236}">
                <a16:creationId xmlns:a16="http://schemas.microsoft.com/office/drawing/2014/main" id="{05B57EC4-7B1D-5D28-72E2-1BADCD9F64C4}"/>
              </a:ext>
            </a:extLst>
          </p:cNvPr>
          <p:cNvSpPr txBox="1"/>
          <p:nvPr/>
        </p:nvSpPr>
        <p:spPr>
          <a:xfrm>
            <a:off x="503436" y="1221133"/>
            <a:ext cx="1168051" cy="171585"/>
          </a:xfrm>
          <a:prstGeom prst="rect">
            <a:avLst/>
          </a:prstGeom>
        </p:spPr>
        <p:txBody>
          <a:bodyPr wrap="square" lIns="0" tIns="0" rIns="0" bIns="0" rtlCol="0" anchor="t">
            <a:spAutoFit/>
          </a:bodyPr>
          <a:lstStyle/>
          <a:p>
            <a:pPr algn="r">
              <a:lnSpc>
                <a:spcPts val="1500"/>
              </a:lnSpc>
            </a:pPr>
            <a:r>
              <a:rPr lang="en-US" sz="1000" dirty="0">
                <a:solidFill>
                  <a:srgbClr val="000000"/>
                </a:solidFill>
                <a:latin typeface="Lato"/>
              </a:rPr>
              <a:t>Over 30 Strategies</a:t>
            </a:r>
          </a:p>
        </p:txBody>
      </p:sp>
      <p:sp>
        <p:nvSpPr>
          <p:cNvPr id="72" name="TextBox 16">
            <a:extLst>
              <a:ext uri="{FF2B5EF4-FFF2-40B4-BE49-F238E27FC236}">
                <a16:creationId xmlns:a16="http://schemas.microsoft.com/office/drawing/2014/main" id="{84105B5A-DB42-B54B-1676-5BD66703797D}"/>
              </a:ext>
            </a:extLst>
          </p:cNvPr>
          <p:cNvSpPr txBox="1"/>
          <p:nvPr/>
        </p:nvSpPr>
        <p:spPr>
          <a:xfrm>
            <a:off x="687513" y="2429580"/>
            <a:ext cx="983974" cy="171585"/>
          </a:xfrm>
          <a:prstGeom prst="rect">
            <a:avLst/>
          </a:prstGeom>
        </p:spPr>
        <p:txBody>
          <a:bodyPr lIns="0" tIns="0" rIns="0" bIns="0" rtlCol="0" anchor="t">
            <a:spAutoFit/>
          </a:bodyPr>
          <a:lstStyle/>
          <a:p>
            <a:pPr algn="r">
              <a:lnSpc>
                <a:spcPts val="1500"/>
              </a:lnSpc>
            </a:pPr>
            <a:r>
              <a:rPr lang="en-US" sz="1000" dirty="0">
                <a:solidFill>
                  <a:srgbClr val="000000"/>
                </a:solidFill>
                <a:latin typeface="Lato"/>
              </a:rPr>
              <a:t>Fully Customized</a:t>
            </a:r>
          </a:p>
        </p:txBody>
      </p:sp>
      <p:sp>
        <p:nvSpPr>
          <p:cNvPr id="73" name="TextBox 17">
            <a:extLst>
              <a:ext uri="{FF2B5EF4-FFF2-40B4-BE49-F238E27FC236}">
                <a16:creationId xmlns:a16="http://schemas.microsoft.com/office/drawing/2014/main" id="{DA1465F7-41C4-5A9F-44C8-5DBD1B1F9A67}"/>
              </a:ext>
            </a:extLst>
          </p:cNvPr>
          <p:cNvSpPr txBox="1"/>
          <p:nvPr/>
        </p:nvSpPr>
        <p:spPr>
          <a:xfrm>
            <a:off x="7245626" y="2434963"/>
            <a:ext cx="983974" cy="171585"/>
          </a:xfrm>
          <a:prstGeom prst="rect">
            <a:avLst/>
          </a:prstGeom>
        </p:spPr>
        <p:txBody>
          <a:bodyPr lIns="0" tIns="0" rIns="0" bIns="0" rtlCol="0" anchor="t">
            <a:spAutoFit/>
          </a:bodyPr>
          <a:lstStyle/>
          <a:p>
            <a:pPr>
              <a:lnSpc>
                <a:spcPts val="1500"/>
              </a:lnSpc>
            </a:pPr>
            <a:r>
              <a:rPr lang="en-US" sz="1000" dirty="0">
                <a:solidFill>
                  <a:srgbClr val="000000"/>
                </a:solidFill>
                <a:latin typeface="Lato"/>
              </a:rPr>
              <a:t>Credibility</a:t>
            </a:r>
          </a:p>
        </p:txBody>
      </p:sp>
      <p:sp>
        <p:nvSpPr>
          <p:cNvPr id="74" name="TextBox 18">
            <a:extLst>
              <a:ext uri="{FF2B5EF4-FFF2-40B4-BE49-F238E27FC236}">
                <a16:creationId xmlns:a16="http://schemas.microsoft.com/office/drawing/2014/main" id="{B2A84D73-BE17-FA64-BDC8-A00B39576B09}"/>
              </a:ext>
            </a:extLst>
          </p:cNvPr>
          <p:cNvSpPr txBox="1"/>
          <p:nvPr/>
        </p:nvSpPr>
        <p:spPr>
          <a:xfrm>
            <a:off x="7245626" y="2831380"/>
            <a:ext cx="983974" cy="171585"/>
          </a:xfrm>
          <a:prstGeom prst="rect">
            <a:avLst/>
          </a:prstGeom>
        </p:spPr>
        <p:txBody>
          <a:bodyPr lIns="0" tIns="0" rIns="0" bIns="0" rtlCol="0" anchor="t">
            <a:spAutoFit/>
          </a:bodyPr>
          <a:lstStyle/>
          <a:p>
            <a:pPr>
              <a:lnSpc>
                <a:spcPts val="1500"/>
              </a:lnSpc>
            </a:pPr>
            <a:r>
              <a:rPr lang="en-US" sz="1000" dirty="0">
                <a:solidFill>
                  <a:srgbClr val="000000"/>
                </a:solidFill>
                <a:latin typeface="Lato"/>
              </a:rPr>
              <a:t>Communication</a:t>
            </a:r>
          </a:p>
        </p:txBody>
      </p:sp>
      <p:sp>
        <p:nvSpPr>
          <p:cNvPr id="75" name="TextBox 19">
            <a:extLst>
              <a:ext uri="{FF2B5EF4-FFF2-40B4-BE49-F238E27FC236}">
                <a16:creationId xmlns:a16="http://schemas.microsoft.com/office/drawing/2014/main" id="{F138945E-0855-9F94-5614-926F28D64FFA}"/>
              </a:ext>
            </a:extLst>
          </p:cNvPr>
          <p:cNvSpPr txBox="1"/>
          <p:nvPr/>
        </p:nvSpPr>
        <p:spPr>
          <a:xfrm>
            <a:off x="7245626" y="2028948"/>
            <a:ext cx="983974" cy="171585"/>
          </a:xfrm>
          <a:prstGeom prst="rect">
            <a:avLst/>
          </a:prstGeom>
        </p:spPr>
        <p:txBody>
          <a:bodyPr lIns="0" tIns="0" rIns="0" bIns="0" rtlCol="0" anchor="t">
            <a:spAutoFit/>
          </a:bodyPr>
          <a:lstStyle/>
          <a:p>
            <a:pPr>
              <a:lnSpc>
                <a:spcPts val="1500"/>
              </a:lnSpc>
            </a:pPr>
            <a:r>
              <a:rPr lang="en-US" sz="1000" dirty="0">
                <a:solidFill>
                  <a:srgbClr val="000000"/>
                </a:solidFill>
                <a:latin typeface="Lato"/>
              </a:rPr>
              <a:t>Competence</a:t>
            </a:r>
          </a:p>
        </p:txBody>
      </p:sp>
      <p:sp>
        <p:nvSpPr>
          <p:cNvPr id="76" name="TextBox 20">
            <a:extLst>
              <a:ext uri="{FF2B5EF4-FFF2-40B4-BE49-F238E27FC236}">
                <a16:creationId xmlns:a16="http://schemas.microsoft.com/office/drawing/2014/main" id="{CCD68857-0E46-94E8-F277-D4AF7CDBE58E}"/>
              </a:ext>
            </a:extLst>
          </p:cNvPr>
          <p:cNvSpPr txBox="1"/>
          <p:nvPr/>
        </p:nvSpPr>
        <p:spPr>
          <a:xfrm>
            <a:off x="7245626" y="3237395"/>
            <a:ext cx="983974" cy="363946"/>
          </a:xfrm>
          <a:prstGeom prst="rect">
            <a:avLst/>
          </a:prstGeom>
        </p:spPr>
        <p:txBody>
          <a:bodyPr lIns="0" tIns="0" rIns="0" bIns="0" rtlCol="0" anchor="t">
            <a:spAutoFit/>
          </a:bodyPr>
          <a:lstStyle/>
          <a:p>
            <a:pPr>
              <a:lnSpc>
                <a:spcPts val="1500"/>
              </a:lnSpc>
            </a:pPr>
            <a:r>
              <a:rPr lang="en-US" sz="1000" dirty="0">
                <a:solidFill>
                  <a:srgbClr val="000000"/>
                </a:solidFill>
                <a:latin typeface="Lato"/>
              </a:rPr>
              <a:t>Compliant</a:t>
            </a:r>
          </a:p>
          <a:p>
            <a:pPr>
              <a:lnSpc>
                <a:spcPts val="1500"/>
              </a:lnSpc>
            </a:pPr>
            <a:endParaRPr lang="en-US" sz="1000" dirty="0">
              <a:solidFill>
                <a:srgbClr val="000000"/>
              </a:solidFill>
              <a:latin typeface="Lato"/>
            </a:endParaRPr>
          </a:p>
        </p:txBody>
      </p:sp>
      <p:grpSp>
        <p:nvGrpSpPr>
          <p:cNvPr id="80" name="Group 24">
            <a:extLst>
              <a:ext uri="{FF2B5EF4-FFF2-40B4-BE49-F238E27FC236}">
                <a16:creationId xmlns:a16="http://schemas.microsoft.com/office/drawing/2014/main" id="{97FE7F0E-0D31-8B40-16FD-1C78477D69B5}"/>
              </a:ext>
            </a:extLst>
          </p:cNvPr>
          <p:cNvGrpSpPr/>
          <p:nvPr/>
        </p:nvGrpSpPr>
        <p:grpSpPr>
          <a:xfrm>
            <a:off x="1946031" y="1318764"/>
            <a:ext cx="389195" cy="1227498"/>
            <a:chOff x="0" y="0"/>
            <a:chExt cx="1037854" cy="3273327"/>
          </a:xfrm>
        </p:grpSpPr>
        <p:sp>
          <p:nvSpPr>
            <p:cNvPr id="81" name="AutoShape 25">
              <a:extLst>
                <a:ext uri="{FF2B5EF4-FFF2-40B4-BE49-F238E27FC236}">
                  <a16:creationId xmlns:a16="http://schemas.microsoft.com/office/drawing/2014/main" id="{9D1CB574-119B-C333-661A-C62D8EB165C2}"/>
                </a:ext>
              </a:extLst>
            </p:cNvPr>
            <p:cNvSpPr/>
            <p:nvPr/>
          </p:nvSpPr>
          <p:spPr>
            <a:xfrm rot="5400000">
              <a:off x="-624210" y="1611263"/>
              <a:ext cx="3273327" cy="0"/>
            </a:xfrm>
            <a:prstGeom prst="line">
              <a:avLst/>
            </a:prstGeom>
            <a:ln w="50800" cap="flat">
              <a:solidFill>
                <a:srgbClr val="000000"/>
              </a:solidFill>
              <a:prstDash val="solid"/>
              <a:headEnd type="none" w="sm" len="sm"/>
              <a:tailEnd type="none" w="sm" len="sm"/>
            </a:ln>
          </p:spPr>
          <p:txBody>
            <a:bodyPr/>
            <a:lstStyle/>
            <a:p>
              <a:endParaRPr lang="en-US" sz="450"/>
            </a:p>
          </p:txBody>
        </p:sp>
        <p:sp>
          <p:nvSpPr>
            <p:cNvPr id="82" name="AutoShape 26">
              <a:extLst>
                <a:ext uri="{FF2B5EF4-FFF2-40B4-BE49-F238E27FC236}">
                  <a16:creationId xmlns:a16="http://schemas.microsoft.com/office/drawing/2014/main" id="{6F693188-7FDC-AAC9-621B-8B78741E5309}"/>
                </a:ext>
              </a:extLst>
            </p:cNvPr>
            <p:cNvSpPr/>
            <p:nvPr/>
          </p:nvSpPr>
          <p:spPr>
            <a:xfrm>
              <a:off x="0" y="2139819"/>
              <a:ext cx="987054" cy="0"/>
            </a:xfrm>
            <a:prstGeom prst="line">
              <a:avLst/>
            </a:prstGeom>
            <a:ln w="50800" cap="flat">
              <a:solidFill>
                <a:srgbClr val="000000"/>
              </a:solidFill>
              <a:prstDash val="solid"/>
              <a:headEnd type="oval" w="lg" len="lg"/>
              <a:tailEnd type="none" w="sm" len="sm"/>
            </a:ln>
          </p:spPr>
          <p:txBody>
            <a:bodyPr/>
            <a:lstStyle/>
            <a:p>
              <a:endParaRPr lang="en-US" sz="450"/>
            </a:p>
          </p:txBody>
        </p:sp>
        <p:sp>
          <p:nvSpPr>
            <p:cNvPr id="83" name="AutoShape 27">
              <a:extLst>
                <a:ext uri="{FF2B5EF4-FFF2-40B4-BE49-F238E27FC236}">
                  <a16:creationId xmlns:a16="http://schemas.microsoft.com/office/drawing/2014/main" id="{8F2A46BE-2D6B-9788-C50C-90E6025CFAC6}"/>
                </a:ext>
              </a:extLst>
            </p:cNvPr>
            <p:cNvSpPr/>
            <p:nvPr/>
          </p:nvSpPr>
          <p:spPr>
            <a:xfrm>
              <a:off x="0" y="0"/>
              <a:ext cx="987054" cy="0"/>
            </a:xfrm>
            <a:prstGeom prst="line">
              <a:avLst/>
            </a:prstGeom>
            <a:ln w="50800" cap="flat">
              <a:solidFill>
                <a:srgbClr val="000000"/>
              </a:solidFill>
              <a:prstDash val="solid"/>
              <a:headEnd type="oval" w="lg" len="lg"/>
              <a:tailEnd type="none" w="sm" len="sm"/>
            </a:ln>
          </p:spPr>
          <p:txBody>
            <a:bodyPr/>
            <a:lstStyle/>
            <a:p>
              <a:endParaRPr lang="en-US" sz="450"/>
            </a:p>
          </p:txBody>
        </p:sp>
        <p:sp>
          <p:nvSpPr>
            <p:cNvPr id="84" name="AutoShape 28">
              <a:extLst>
                <a:ext uri="{FF2B5EF4-FFF2-40B4-BE49-F238E27FC236}">
                  <a16:creationId xmlns:a16="http://schemas.microsoft.com/office/drawing/2014/main" id="{E08F0043-D153-51AE-95DE-8FADFA8EE410}"/>
                </a:ext>
              </a:extLst>
            </p:cNvPr>
            <p:cNvSpPr/>
            <p:nvPr/>
          </p:nvSpPr>
          <p:spPr>
            <a:xfrm>
              <a:off x="0" y="3222527"/>
              <a:ext cx="987054" cy="0"/>
            </a:xfrm>
            <a:prstGeom prst="line">
              <a:avLst/>
            </a:prstGeom>
            <a:ln w="50800" cap="flat">
              <a:solidFill>
                <a:srgbClr val="000000"/>
              </a:solidFill>
              <a:prstDash val="solid"/>
              <a:headEnd type="oval" w="lg" len="lg"/>
              <a:tailEnd type="none" w="sm" len="sm"/>
            </a:ln>
          </p:spPr>
          <p:txBody>
            <a:bodyPr/>
            <a:lstStyle/>
            <a:p>
              <a:endParaRPr lang="en-US" sz="450"/>
            </a:p>
          </p:txBody>
        </p:sp>
        <p:sp>
          <p:nvSpPr>
            <p:cNvPr id="85" name="AutoShape 29">
              <a:extLst>
                <a:ext uri="{FF2B5EF4-FFF2-40B4-BE49-F238E27FC236}">
                  <a16:creationId xmlns:a16="http://schemas.microsoft.com/office/drawing/2014/main" id="{F9AC72CE-61EB-478F-C78B-5F20191C39CA}"/>
                </a:ext>
              </a:extLst>
            </p:cNvPr>
            <p:cNvSpPr/>
            <p:nvPr/>
          </p:nvSpPr>
          <p:spPr>
            <a:xfrm>
              <a:off x="0" y="1082708"/>
              <a:ext cx="987054" cy="0"/>
            </a:xfrm>
            <a:prstGeom prst="line">
              <a:avLst/>
            </a:prstGeom>
            <a:ln w="50800" cap="flat">
              <a:solidFill>
                <a:srgbClr val="000000"/>
              </a:solidFill>
              <a:prstDash val="solid"/>
              <a:headEnd type="oval" w="lg" len="lg"/>
              <a:tailEnd type="none" w="sm" len="sm"/>
            </a:ln>
          </p:spPr>
          <p:txBody>
            <a:bodyPr/>
            <a:lstStyle/>
            <a:p>
              <a:endParaRPr lang="en-US" sz="450"/>
            </a:p>
          </p:txBody>
        </p:sp>
      </p:grpSp>
      <p:sp>
        <p:nvSpPr>
          <p:cNvPr id="86" name="TextBox 30">
            <a:extLst>
              <a:ext uri="{FF2B5EF4-FFF2-40B4-BE49-F238E27FC236}">
                <a16:creationId xmlns:a16="http://schemas.microsoft.com/office/drawing/2014/main" id="{3503DF55-E942-EF93-6F9A-91A8B73C9216}"/>
              </a:ext>
            </a:extLst>
          </p:cNvPr>
          <p:cNvSpPr txBox="1"/>
          <p:nvPr/>
        </p:nvSpPr>
        <p:spPr>
          <a:xfrm>
            <a:off x="381003" y="3291206"/>
            <a:ext cx="1288771" cy="171585"/>
          </a:xfrm>
          <a:prstGeom prst="rect">
            <a:avLst/>
          </a:prstGeom>
        </p:spPr>
        <p:txBody>
          <a:bodyPr wrap="square" lIns="0" tIns="0" rIns="0" bIns="0" rtlCol="0" anchor="t">
            <a:spAutoFit/>
          </a:bodyPr>
          <a:lstStyle/>
          <a:p>
            <a:pPr algn="r">
              <a:lnSpc>
                <a:spcPts val="1500"/>
              </a:lnSpc>
            </a:pPr>
            <a:r>
              <a:rPr lang="en-US" sz="1000" dirty="0">
                <a:solidFill>
                  <a:srgbClr val="000000"/>
                </a:solidFill>
                <a:latin typeface="Lato"/>
              </a:rPr>
              <a:t>Brand Optics</a:t>
            </a:r>
          </a:p>
        </p:txBody>
      </p:sp>
      <p:sp>
        <p:nvSpPr>
          <p:cNvPr id="87" name="TextBox 31">
            <a:extLst>
              <a:ext uri="{FF2B5EF4-FFF2-40B4-BE49-F238E27FC236}">
                <a16:creationId xmlns:a16="http://schemas.microsoft.com/office/drawing/2014/main" id="{2D0F444C-EA8E-83A6-F82B-B481A845FD70}"/>
              </a:ext>
            </a:extLst>
          </p:cNvPr>
          <p:cNvSpPr txBox="1"/>
          <p:nvPr/>
        </p:nvSpPr>
        <p:spPr>
          <a:xfrm>
            <a:off x="381003" y="3687623"/>
            <a:ext cx="1288771" cy="171585"/>
          </a:xfrm>
          <a:prstGeom prst="rect">
            <a:avLst/>
          </a:prstGeom>
        </p:spPr>
        <p:txBody>
          <a:bodyPr wrap="square" lIns="0" tIns="0" rIns="0" bIns="0" rtlCol="0" anchor="t">
            <a:spAutoFit/>
          </a:bodyPr>
          <a:lstStyle/>
          <a:p>
            <a:pPr algn="r">
              <a:lnSpc>
                <a:spcPts val="1500"/>
              </a:lnSpc>
            </a:pPr>
            <a:r>
              <a:rPr lang="en-US" sz="1000" dirty="0">
                <a:solidFill>
                  <a:srgbClr val="000000"/>
                </a:solidFill>
                <a:latin typeface="Lato"/>
              </a:rPr>
              <a:t>Process Control</a:t>
            </a:r>
          </a:p>
        </p:txBody>
      </p:sp>
      <p:sp>
        <p:nvSpPr>
          <p:cNvPr id="88" name="TextBox 32">
            <a:extLst>
              <a:ext uri="{FF2B5EF4-FFF2-40B4-BE49-F238E27FC236}">
                <a16:creationId xmlns:a16="http://schemas.microsoft.com/office/drawing/2014/main" id="{4401FFDC-63E3-16DB-F6FA-2CEFE4483718}"/>
              </a:ext>
            </a:extLst>
          </p:cNvPr>
          <p:cNvSpPr txBox="1"/>
          <p:nvPr/>
        </p:nvSpPr>
        <p:spPr>
          <a:xfrm>
            <a:off x="503436" y="2885191"/>
            <a:ext cx="1166338" cy="171585"/>
          </a:xfrm>
          <a:prstGeom prst="rect">
            <a:avLst/>
          </a:prstGeom>
        </p:spPr>
        <p:txBody>
          <a:bodyPr wrap="square" lIns="0" tIns="0" rIns="0" bIns="0" rtlCol="0" anchor="t">
            <a:spAutoFit/>
          </a:bodyPr>
          <a:lstStyle/>
          <a:p>
            <a:pPr algn="r">
              <a:lnSpc>
                <a:spcPts val="1500"/>
              </a:lnSpc>
            </a:pPr>
            <a:r>
              <a:rPr lang="en-US" sz="1000" dirty="0">
                <a:solidFill>
                  <a:srgbClr val="000000"/>
                </a:solidFill>
                <a:latin typeface="Lato"/>
              </a:rPr>
              <a:t>Narrative Continuity</a:t>
            </a:r>
          </a:p>
        </p:txBody>
      </p:sp>
      <p:sp>
        <p:nvSpPr>
          <p:cNvPr id="89" name="TextBox 33">
            <a:extLst>
              <a:ext uri="{FF2B5EF4-FFF2-40B4-BE49-F238E27FC236}">
                <a16:creationId xmlns:a16="http://schemas.microsoft.com/office/drawing/2014/main" id="{9F32E310-2EF9-B5CD-A8E9-19A2EFF6D132}"/>
              </a:ext>
            </a:extLst>
          </p:cNvPr>
          <p:cNvSpPr txBox="1"/>
          <p:nvPr/>
        </p:nvSpPr>
        <p:spPr>
          <a:xfrm>
            <a:off x="457201" y="4093638"/>
            <a:ext cx="1212573" cy="171585"/>
          </a:xfrm>
          <a:prstGeom prst="rect">
            <a:avLst/>
          </a:prstGeom>
        </p:spPr>
        <p:txBody>
          <a:bodyPr wrap="square" lIns="0" tIns="0" rIns="0" bIns="0" rtlCol="0" anchor="t">
            <a:spAutoFit/>
          </a:bodyPr>
          <a:lstStyle/>
          <a:p>
            <a:pPr algn="r">
              <a:lnSpc>
                <a:spcPts val="1500"/>
              </a:lnSpc>
            </a:pPr>
            <a:r>
              <a:rPr lang="en-US" sz="1000" dirty="0">
                <a:solidFill>
                  <a:srgbClr val="000000"/>
                </a:solidFill>
                <a:latin typeface="Lato"/>
              </a:rPr>
              <a:t>Fund Preferences</a:t>
            </a:r>
          </a:p>
        </p:txBody>
      </p:sp>
      <p:grpSp>
        <p:nvGrpSpPr>
          <p:cNvPr id="90" name="Group 34">
            <a:extLst>
              <a:ext uri="{FF2B5EF4-FFF2-40B4-BE49-F238E27FC236}">
                <a16:creationId xmlns:a16="http://schemas.microsoft.com/office/drawing/2014/main" id="{EE785DA6-2C19-205F-FE7A-CF62BE893491}"/>
              </a:ext>
            </a:extLst>
          </p:cNvPr>
          <p:cNvGrpSpPr/>
          <p:nvPr/>
        </p:nvGrpSpPr>
        <p:grpSpPr>
          <a:xfrm>
            <a:off x="1944318" y="2982822"/>
            <a:ext cx="389195" cy="1227498"/>
            <a:chOff x="0" y="0"/>
            <a:chExt cx="1037854" cy="3273327"/>
          </a:xfrm>
        </p:grpSpPr>
        <p:sp>
          <p:nvSpPr>
            <p:cNvPr id="91" name="AutoShape 35">
              <a:extLst>
                <a:ext uri="{FF2B5EF4-FFF2-40B4-BE49-F238E27FC236}">
                  <a16:creationId xmlns:a16="http://schemas.microsoft.com/office/drawing/2014/main" id="{1D75286A-7112-1183-2844-68EF0B6DD493}"/>
                </a:ext>
              </a:extLst>
            </p:cNvPr>
            <p:cNvSpPr/>
            <p:nvPr/>
          </p:nvSpPr>
          <p:spPr>
            <a:xfrm rot="5400000">
              <a:off x="-624210" y="1611263"/>
              <a:ext cx="3273327" cy="0"/>
            </a:xfrm>
            <a:prstGeom prst="line">
              <a:avLst/>
            </a:prstGeom>
            <a:ln w="50800" cap="flat">
              <a:solidFill>
                <a:srgbClr val="000000"/>
              </a:solidFill>
              <a:prstDash val="solid"/>
              <a:headEnd type="none" w="sm" len="sm"/>
              <a:tailEnd type="none" w="sm" len="sm"/>
            </a:ln>
          </p:spPr>
          <p:txBody>
            <a:bodyPr/>
            <a:lstStyle/>
            <a:p>
              <a:endParaRPr lang="en-US" sz="450"/>
            </a:p>
          </p:txBody>
        </p:sp>
        <p:sp>
          <p:nvSpPr>
            <p:cNvPr id="92" name="AutoShape 36">
              <a:extLst>
                <a:ext uri="{FF2B5EF4-FFF2-40B4-BE49-F238E27FC236}">
                  <a16:creationId xmlns:a16="http://schemas.microsoft.com/office/drawing/2014/main" id="{48C22569-7FE0-FCA8-9BBC-106DD9ADA957}"/>
                </a:ext>
              </a:extLst>
            </p:cNvPr>
            <p:cNvSpPr/>
            <p:nvPr/>
          </p:nvSpPr>
          <p:spPr>
            <a:xfrm>
              <a:off x="0" y="2139819"/>
              <a:ext cx="987054" cy="0"/>
            </a:xfrm>
            <a:prstGeom prst="line">
              <a:avLst/>
            </a:prstGeom>
            <a:ln w="50800" cap="flat">
              <a:solidFill>
                <a:srgbClr val="000000"/>
              </a:solidFill>
              <a:prstDash val="solid"/>
              <a:headEnd type="oval" w="lg" len="lg"/>
              <a:tailEnd type="none" w="sm" len="sm"/>
            </a:ln>
          </p:spPr>
          <p:txBody>
            <a:bodyPr/>
            <a:lstStyle/>
            <a:p>
              <a:endParaRPr lang="en-US" sz="450"/>
            </a:p>
          </p:txBody>
        </p:sp>
        <p:sp>
          <p:nvSpPr>
            <p:cNvPr id="93" name="AutoShape 37">
              <a:extLst>
                <a:ext uri="{FF2B5EF4-FFF2-40B4-BE49-F238E27FC236}">
                  <a16:creationId xmlns:a16="http://schemas.microsoft.com/office/drawing/2014/main" id="{2F06C0E5-3D5E-BEA1-91CF-455D6023D467}"/>
                </a:ext>
              </a:extLst>
            </p:cNvPr>
            <p:cNvSpPr/>
            <p:nvPr/>
          </p:nvSpPr>
          <p:spPr>
            <a:xfrm>
              <a:off x="0" y="0"/>
              <a:ext cx="987054" cy="0"/>
            </a:xfrm>
            <a:prstGeom prst="line">
              <a:avLst/>
            </a:prstGeom>
            <a:ln w="50800" cap="flat">
              <a:solidFill>
                <a:srgbClr val="000000"/>
              </a:solidFill>
              <a:prstDash val="solid"/>
              <a:headEnd type="oval" w="lg" len="lg"/>
              <a:tailEnd type="none" w="sm" len="sm"/>
            </a:ln>
          </p:spPr>
          <p:txBody>
            <a:bodyPr/>
            <a:lstStyle/>
            <a:p>
              <a:endParaRPr lang="en-US" sz="450"/>
            </a:p>
          </p:txBody>
        </p:sp>
        <p:sp>
          <p:nvSpPr>
            <p:cNvPr id="94" name="AutoShape 38">
              <a:extLst>
                <a:ext uri="{FF2B5EF4-FFF2-40B4-BE49-F238E27FC236}">
                  <a16:creationId xmlns:a16="http://schemas.microsoft.com/office/drawing/2014/main" id="{B00A4408-8918-2B27-71DD-FC4CF9D266AC}"/>
                </a:ext>
              </a:extLst>
            </p:cNvPr>
            <p:cNvSpPr/>
            <p:nvPr/>
          </p:nvSpPr>
          <p:spPr>
            <a:xfrm>
              <a:off x="0" y="3222527"/>
              <a:ext cx="987054" cy="0"/>
            </a:xfrm>
            <a:prstGeom prst="line">
              <a:avLst/>
            </a:prstGeom>
            <a:ln w="50800" cap="flat">
              <a:solidFill>
                <a:srgbClr val="000000"/>
              </a:solidFill>
              <a:prstDash val="solid"/>
              <a:headEnd type="oval" w="lg" len="lg"/>
              <a:tailEnd type="none" w="sm" len="sm"/>
            </a:ln>
          </p:spPr>
          <p:txBody>
            <a:bodyPr/>
            <a:lstStyle/>
            <a:p>
              <a:endParaRPr lang="en-US" sz="450"/>
            </a:p>
          </p:txBody>
        </p:sp>
        <p:sp>
          <p:nvSpPr>
            <p:cNvPr id="95" name="AutoShape 39">
              <a:extLst>
                <a:ext uri="{FF2B5EF4-FFF2-40B4-BE49-F238E27FC236}">
                  <a16:creationId xmlns:a16="http://schemas.microsoft.com/office/drawing/2014/main" id="{0DC7C1D9-0665-59C3-99C1-420F660AADB9}"/>
                </a:ext>
              </a:extLst>
            </p:cNvPr>
            <p:cNvSpPr/>
            <p:nvPr/>
          </p:nvSpPr>
          <p:spPr>
            <a:xfrm>
              <a:off x="0" y="1082708"/>
              <a:ext cx="987054" cy="0"/>
            </a:xfrm>
            <a:prstGeom prst="line">
              <a:avLst/>
            </a:prstGeom>
            <a:ln w="50800" cap="flat">
              <a:solidFill>
                <a:srgbClr val="000000"/>
              </a:solidFill>
              <a:prstDash val="solid"/>
              <a:headEnd type="oval" w="lg" len="lg"/>
              <a:tailEnd type="none" w="sm" len="sm"/>
            </a:ln>
          </p:spPr>
          <p:txBody>
            <a:bodyPr/>
            <a:lstStyle/>
            <a:p>
              <a:endParaRPr lang="en-US" sz="450"/>
            </a:p>
          </p:txBody>
        </p:sp>
      </p:grpSp>
      <p:grpSp>
        <p:nvGrpSpPr>
          <p:cNvPr id="96" name="Group 40">
            <a:extLst>
              <a:ext uri="{FF2B5EF4-FFF2-40B4-BE49-F238E27FC236}">
                <a16:creationId xmlns:a16="http://schemas.microsoft.com/office/drawing/2014/main" id="{D58E6028-109E-0D03-DEAE-0DD0F99255BC}"/>
              </a:ext>
            </a:extLst>
          </p:cNvPr>
          <p:cNvGrpSpPr/>
          <p:nvPr/>
        </p:nvGrpSpPr>
        <p:grpSpPr>
          <a:xfrm rot="-10800000">
            <a:off x="6585765" y="2126579"/>
            <a:ext cx="389195" cy="1227498"/>
            <a:chOff x="0" y="0"/>
            <a:chExt cx="1037854" cy="3273327"/>
          </a:xfrm>
        </p:grpSpPr>
        <p:sp>
          <p:nvSpPr>
            <p:cNvPr id="97" name="AutoShape 41">
              <a:extLst>
                <a:ext uri="{FF2B5EF4-FFF2-40B4-BE49-F238E27FC236}">
                  <a16:creationId xmlns:a16="http://schemas.microsoft.com/office/drawing/2014/main" id="{188B79E5-0C60-09F2-A124-F24342CCCE15}"/>
                </a:ext>
              </a:extLst>
            </p:cNvPr>
            <p:cNvSpPr/>
            <p:nvPr/>
          </p:nvSpPr>
          <p:spPr>
            <a:xfrm rot="5400000">
              <a:off x="-624210" y="1611263"/>
              <a:ext cx="3273327" cy="0"/>
            </a:xfrm>
            <a:prstGeom prst="line">
              <a:avLst/>
            </a:prstGeom>
            <a:ln w="50800" cap="flat">
              <a:solidFill>
                <a:srgbClr val="0C4160"/>
              </a:solidFill>
              <a:prstDash val="solid"/>
              <a:headEnd type="none" w="sm" len="sm"/>
              <a:tailEnd type="none" w="sm" len="sm"/>
            </a:ln>
          </p:spPr>
          <p:txBody>
            <a:bodyPr/>
            <a:lstStyle/>
            <a:p>
              <a:endParaRPr lang="en-US" sz="450"/>
            </a:p>
          </p:txBody>
        </p:sp>
        <p:sp>
          <p:nvSpPr>
            <p:cNvPr id="98" name="AutoShape 42">
              <a:extLst>
                <a:ext uri="{FF2B5EF4-FFF2-40B4-BE49-F238E27FC236}">
                  <a16:creationId xmlns:a16="http://schemas.microsoft.com/office/drawing/2014/main" id="{D7B06ED4-6F72-F4B6-5199-05D0CA196B64}"/>
                </a:ext>
              </a:extLst>
            </p:cNvPr>
            <p:cNvSpPr/>
            <p:nvPr/>
          </p:nvSpPr>
          <p:spPr>
            <a:xfrm>
              <a:off x="0" y="2139819"/>
              <a:ext cx="987054" cy="0"/>
            </a:xfrm>
            <a:prstGeom prst="line">
              <a:avLst/>
            </a:prstGeom>
            <a:ln w="50800" cap="flat">
              <a:solidFill>
                <a:srgbClr val="0C4160"/>
              </a:solidFill>
              <a:prstDash val="solid"/>
              <a:headEnd type="oval" w="lg" len="lg"/>
              <a:tailEnd type="none" w="sm" len="sm"/>
            </a:ln>
          </p:spPr>
          <p:txBody>
            <a:bodyPr/>
            <a:lstStyle/>
            <a:p>
              <a:endParaRPr lang="en-US" sz="450"/>
            </a:p>
          </p:txBody>
        </p:sp>
        <p:sp>
          <p:nvSpPr>
            <p:cNvPr id="99" name="AutoShape 43">
              <a:extLst>
                <a:ext uri="{FF2B5EF4-FFF2-40B4-BE49-F238E27FC236}">
                  <a16:creationId xmlns:a16="http://schemas.microsoft.com/office/drawing/2014/main" id="{CAA89B8D-6CDD-6047-313A-BF81B8685D8F}"/>
                </a:ext>
              </a:extLst>
            </p:cNvPr>
            <p:cNvSpPr/>
            <p:nvPr/>
          </p:nvSpPr>
          <p:spPr>
            <a:xfrm>
              <a:off x="0" y="0"/>
              <a:ext cx="987054" cy="0"/>
            </a:xfrm>
            <a:prstGeom prst="line">
              <a:avLst/>
            </a:prstGeom>
            <a:ln w="50800" cap="flat">
              <a:solidFill>
                <a:srgbClr val="0C4160"/>
              </a:solidFill>
              <a:prstDash val="solid"/>
              <a:headEnd type="oval" w="lg" len="lg"/>
              <a:tailEnd type="none" w="sm" len="sm"/>
            </a:ln>
          </p:spPr>
          <p:txBody>
            <a:bodyPr/>
            <a:lstStyle/>
            <a:p>
              <a:endParaRPr lang="en-US" sz="450"/>
            </a:p>
          </p:txBody>
        </p:sp>
        <p:sp>
          <p:nvSpPr>
            <p:cNvPr id="100" name="AutoShape 44">
              <a:extLst>
                <a:ext uri="{FF2B5EF4-FFF2-40B4-BE49-F238E27FC236}">
                  <a16:creationId xmlns:a16="http://schemas.microsoft.com/office/drawing/2014/main" id="{C299D553-21F7-BB9B-3EC3-863FEE34AE1B}"/>
                </a:ext>
              </a:extLst>
            </p:cNvPr>
            <p:cNvSpPr/>
            <p:nvPr/>
          </p:nvSpPr>
          <p:spPr>
            <a:xfrm>
              <a:off x="0" y="3222527"/>
              <a:ext cx="987054" cy="0"/>
            </a:xfrm>
            <a:prstGeom prst="line">
              <a:avLst/>
            </a:prstGeom>
            <a:ln w="50800" cap="flat">
              <a:solidFill>
                <a:srgbClr val="0C4160"/>
              </a:solidFill>
              <a:prstDash val="solid"/>
              <a:headEnd type="oval" w="lg" len="lg"/>
              <a:tailEnd type="none" w="sm" len="sm"/>
            </a:ln>
          </p:spPr>
          <p:txBody>
            <a:bodyPr/>
            <a:lstStyle/>
            <a:p>
              <a:endParaRPr lang="en-US" sz="450"/>
            </a:p>
          </p:txBody>
        </p:sp>
        <p:sp>
          <p:nvSpPr>
            <p:cNvPr id="101" name="AutoShape 45">
              <a:extLst>
                <a:ext uri="{FF2B5EF4-FFF2-40B4-BE49-F238E27FC236}">
                  <a16:creationId xmlns:a16="http://schemas.microsoft.com/office/drawing/2014/main" id="{0BD83154-9115-4F4A-2C98-A77961DB6A74}"/>
                </a:ext>
              </a:extLst>
            </p:cNvPr>
            <p:cNvSpPr/>
            <p:nvPr/>
          </p:nvSpPr>
          <p:spPr>
            <a:xfrm>
              <a:off x="0" y="1082708"/>
              <a:ext cx="987054" cy="0"/>
            </a:xfrm>
            <a:prstGeom prst="line">
              <a:avLst/>
            </a:prstGeom>
            <a:ln w="50800" cap="flat">
              <a:solidFill>
                <a:srgbClr val="0C4160"/>
              </a:solidFill>
              <a:prstDash val="solid"/>
              <a:headEnd type="oval" w="lg" len="lg"/>
              <a:tailEnd type="none" w="sm" len="sm"/>
            </a:ln>
          </p:spPr>
          <p:txBody>
            <a:bodyPr/>
            <a:lstStyle/>
            <a:p>
              <a:endParaRPr lang="en-US" sz="450"/>
            </a:p>
          </p:txBody>
        </p:sp>
      </p:grpSp>
      <p:grpSp>
        <p:nvGrpSpPr>
          <p:cNvPr id="77" name="Group 21">
            <a:extLst>
              <a:ext uri="{FF2B5EF4-FFF2-40B4-BE49-F238E27FC236}">
                <a16:creationId xmlns:a16="http://schemas.microsoft.com/office/drawing/2014/main" id="{59E856D4-8AE3-EBED-30D3-34CDE7305DB8}"/>
              </a:ext>
            </a:extLst>
          </p:cNvPr>
          <p:cNvGrpSpPr/>
          <p:nvPr/>
        </p:nvGrpSpPr>
        <p:grpSpPr>
          <a:xfrm>
            <a:off x="3697293" y="1962044"/>
            <a:ext cx="1561330" cy="1561330"/>
            <a:chOff x="0" y="0"/>
            <a:chExt cx="811242" cy="811242"/>
          </a:xfrm>
        </p:grpSpPr>
        <p:sp>
          <p:nvSpPr>
            <p:cNvPr id="78" name="Freeform 22">
              <a:extLst>
                <a:ext uri="{FF2B5EF4-FFF2-40B4-BE49-F238E27FC236}">
                  <a16:creationId xmlns:a16="http://schemas.microsoft.com/office/drawing/2014/main" id="{BBDB42C7-D29B-ECDC-B2D9-6A4B8027F74C}"/>
                </a:ext>
              </a:extLst>
            </p:cNvPr>
            <p:cNvSpPr/>
            <p:nvPr/>
          </p:nvSpPr>
          <p:spPr>
            <a:xfrm>
              <a:off x="0" y="0"/>
              <a:ext cx="811242" cy="811242"/>
            </a:xfrm>
            <a:custGeom>
              <a:avLst/>
              <a:gdLst/>
              <a:ahLst/>
              <a:cxnLst/>
              <a:rect l="l" t="t" r="r" b="b"/>
              <a:pathLst>
                <a:path w="811242" h="811242">
                  <a:moveTo>
                    <a:pt x="405621" y="0"/>
                  </a:moveTo>
                  <a:cubicBezTo>
                    <a:pt x="181603" y="0"/>
                    <a:pt x="0" y="181603"/>
                    <a:pt x="0" y="405621"/>
                  </a:cubicBezTo>
                  <a:cubicBezTo>
                    <a:pt x="0" y="629639"/>
                    <a:pt x="181603" y="811242"/>
                    <a:pt x="405621" y="811242"/>
                  </a:cubicBezTo>
                  <a:cubicBezTo>
                    <a:pt x="629639" y="811242"/>
                    <a:pt x="811242" y="629639"/>
                    <a:pt x="811242" y="405621"/>
                  </a:cubicBezTo>
                  <a:cubicBezTo>
                    <a:pt x="811242" y="181603"/>
                    <a:pt x="629639" y="0"/>
                    <a:pt x="405621" y="0"/>
                  </a:cubicBezTo>
                  <a:close/>
                </a:path>
              </a:pathLst>
            </a:custGeom>
            <a:solidFill>
              <a:srgbClr val="FFFFFF"/>
            </a:solidFill>
            <a:ln w="66675" cap="sq">
              <a:solidFill>
                <a:srgbClr val="68869A"/>
              </a:solidFill>
              <a:prstDash val="solid"/>
              <a:miter/>
            </a:ln>
          </p:spPr>
          <p:txBody>
            <a:bodyPr/>
            <a:lstStyle/>
            <a:p>
              <a:endParaRPr lang="en-US" sz="450"/>
            </a:p>
          </p:txBody>
        </p:sp>
        <p:sp>
          <p:nvSpPr>
            <p:cNvPr id="79" name="TextBox 23">
              <a:extLst>
                <a:ext uri="{FF2B5EF4-FFF2-40B4-BE49-F238E27FC236}">
                  <a16:creationId xmlns:a16="http://schemas.microsoft.com/office/drawing/2014/main" id="{BA0E2570-8D38-FB5F-273A-60F11789C157}"/>
                </a:ext>
              </a:extLst>
            </p:cNvPr>
            <p:cNvSpPr txBox="1"/>
            <p:nvPr/>
          </p:nvSpPr>
          <p:spPr>
            <a:xfrm>
              <a:off x="76054" y="47479"/>
              <a:ext cx="659134" cy="687709"/>
            </a:xfrm>
            <a:prstGeom prst="rect">
              <a:avLst/>
            </a:prstGeom>
          </p:spPr>
          <p:txBody>
            <a:bodyPr lIns="25400" tIns="25400" rIns="25400" bIns="25400" rtlCol="0" anchor="ctr"/>
            <a:lstStyle/>
            <a:p>
              <a:pPr algn="ctr">
                <a:lnSpc>
                  <a:spcPts val="1677"/>
                </a:lnSpc>
                <a:spcBef>
                  <a:spcPct val="0"/>
                </a:spcBef>
              </a:pPr>
              <a:endParaRPr sz="450"/>
            </a:p>
          </p:txBody>
        </p:sp>
      </p:grpSp>
      <p:sp>
        <p:nvSpPr>
          <p:cNvPr id="103" name="Freeform 16">
            <a:extLst>
              <a:ext uri="{FF2B5EF4-FFF2-40B4-BE49-F238E27FC236}">
                <a16:creationId xmlns:a16="http://schemas.microsoft.com/office/drawing/2014/main" id="{16595C66-4E37-52FC-BAA5-3F457EF1CCC1}"/>
              </a:ext>
            </a:extLst>
          </p:cNvPr>
          <p:cNvSpPr>
            <a:spLocks noChangeAspect="1"/>
          </p:cNvSpPr>
          <p:nvPr/>
        </p:nvSpPr>
        <p:spPr>
          <a:xfrm>
            <a:off x="3804349" y="2064052"/>
            <a:ext cx="1371600" cy="1371600"/>
          </a:xfrm>
          <a:custGeom>
            <a:avLst/>
            <a:gdLst/>
            <a:ahLst/>
            <a:cxnLst/>
            <a:rect l="l" t="t" r="r" b="b"/>
            <a:pathLst>
              <a:path w="3611307" h="3611307">
                <a:moveTo>
                  <a:pt x="0" y="0"/>
                </a:moveTo>
                <a:lnTo>
                  <a:pt x="3611306" y="0"/>
                </a:lnTo>
                <a:lnTo>
                  <a:pt x="3611306" y="3611307"/>
                </a:lnTo>
                <a:lnTo>
                  <a:pt x="0" y="3611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450"/>
          </a:p>
        </p:txBody>
      </p:sp>
      <p:sp>
        <p:nvSpPr>
          <p:cNvPr id="2" name="TextBox 1">
            <a:extLst>
              <a:ext uri="{FF2B5EF4-FFF2-40B4-BE49-F238E27FC236}">
                <a16:creationId xmlns:a16="http://schemas.microsoft.com/office/drawing/2014/main" id="{0E29E4BA-2A31-A6BE-2BD8-A49374F73A83}"/>
              </a:ext>
            </a:extLst>
          </p:cNvPr>
          <p:cNvSpPr txBox="1"/>
          <p:nvPr/>
        </p:nvSpPr>
        <p:spPr>
          <a:xfrm>
            <a:off x="3037084" y="4706549"/>
            <a:ext cx="3048000" cy="261610"/>
          </a:xfrm>
          <a:prstGeom prst="rect">
            <a:avLst/>
          </a:prstGeom>
          <a:noFill/>
        </p:spPr>
        <p:txBody>
          <a:bodyPr wrap="square" rtlCol="0">
            <a:spAutoFit/>
          </a:bodyPr>
          <a:lstStyle/>
          <a:p>
            <a:pPr algn="ctr"/>
            <a:r>
              <a:rPr lang="en-US" sz="1050" dirty="0"/>
              <a:t>ADVISOR USE ONLY</a:t>
            </a:r>
          </a:p>
        </p:txBody>
      </p:sp>
    </p:spTree>
    <p:extLst>
      <p:ext uri="{BB962C8B-B14F-4D97-AF65-F5344CB8AC3E}">
        <p14:creationId xmlns:p14="http://schemas.microsoft.com/office/powerpoint/2010/main" val="1639679082"/>
      </p:ext>
    </p:extLst>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503441" y="1000044"/>
            <a:ext cx="8204166" cy="1231106"/>
          </a:xfrm>
          <a:prstGeom prst="rect">
            <a:avLst/>
          </a:prstGeom>
        </p:spPr>
        <p:txBody>
          <a:bodyPr lIns="0" tIns="0" rIns="0" bIns="0" rtlCol="0" anchor="t">
            <a:spAutoFit/>
          </a:bodyPr>
          <a:lstStyle/>
          <a:p>
            <a:r>
              <a:rPr lang="en-US" sz="4000" dirty="0">
                <a:solidFill>
                  <a:srgbClr val="000000"/>
                </a:solidFill>
                <a:latin typeface="Lovelo"/>
              </a:rPr>
              <a:t>Questions &amp;</a:t>
            </a:r>
          </a:p>
          <a:p>
            <a:r>
              <a:rPr lang="en-US" sz="4000" dirty="0">
                <a:solidFill>
                  <a:srgbClr val="000000"/>
                </a:solidFill>
                <a:latin typeface="Lovelo"/>
              </a:rPr>
              <a:t>And answers</a:t>
            </a:r>
          </a:p>
        </p:txBody>
      </p:sp>
      <p:sp>
        <p:nvSpPr>
          <p:cNvPr id="3" name="Slide Number Placeholder 10">
            <a:extLst>
              <a:ext uri="{FF2B5EF4-FFF2-40B4-BE49-F238E27FC236}">
                <a16:creationId xmlns:a16="http://schemas.microsoft.com/office/drawing/2014/main" id="{C387E81A-1A5A-3C48-E82A-D84C9FA3A1DB}"/>
              </a:ext>
            </a:extLst>
          </p:cNvPr>
          <p:cNvSpPr txBox="1">
            <a:spLocks/>
          </p:cNvSpPr>
          <p:nvPr/>
        </p:nvSpPr>
        <p:spPr>
          <a:xfrm>
            <a:off x="8192885" y="4746073"/>
            <a:ext cx="436761" cy="18256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900" smtClean="0">
                <a:solidFill>
                  <a:schemeClr val="tx1"/>
                </a:solidFill>
                <a:latin typeface="Lato" panose="020F0502020204030203" pitchFamily="34" charset="0"/>
                <a:ea typeface="Lato" panose="020F0502020204030203" pitchFamily="34" charset="0"/>
                <a:cs typeface="Lato" panose="020F0502020204030203" pitchFamily="34" charset="0"/>
              </a:rPr>
              <a:pPr/>
              <a:t>33</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4" name="Picture 3">
            <a:extLst>
              <a:ext uri="{FF2B5EF4-FFF2-40B4-BE49-F238E27FC236}">
                <a16:creationId xmlns:a16="http://schemas.microsoft.com/office/drawing/2014/main" id="{48B81518-04CA-73C0-0AE4-B91ED933EAC8}"/>
              </a:ext>
            </a:extLst>
          </p:cNvPr>
          <p:cNvPicPr>
            <a:picLocks/>
          </p:cNvPicPr>
          <p:nvPr/>
        </p:nvPicPr>
        <p:blipFill rotWithShape="1">
          <a:blip r:embed="rId2"/>
          <a:srcRect t="35381" b="7887"/>
          <a:stretch/>
        </p:blipFill>
        <p:spPr>
          <a:xfrm>
            <a:off x="4114800" y="2276856"/>
            <a:ext cx="3886200" cy="2286000"/>
          </a:xfrm>
          <a:prstGeom prst="rect">
            <a:avLst/>
          </a:prstGeom>
        </p:spPr>
      </p:pic>
      <p:sp>
        <p:nvSpPr>
          <p:cNvPr id="2" name="AutoShape 2"/>
          <p:cNvSpPr/>
          <p:nvPr/>
        </p:nvSpPr>
        <p:spPr>
          <a:xfrm>
            <a:off x="514355" y="2276638"/>
            <a:ext cx="8115292" cy="217"/>
          </a:xfrm>
          <a:prstGeom prst="line">
            <a:avLst/>
          </a:prstGeom>
          <a:ln w="9525" cap="flat">
            <a:solidFill>
              <a:srgbClr val="000000"/>
            </a:solidFill>
            <a:prstDash val="solid"/>
            <a:headEnd type="none" w="sm" len="sm"/>
            <a:tailEnd type="none" w="sm" len="sm"/>
          </a:ln>
        </p:spPr>
        <p:txBody>
          <a:bodyPr/>
          <a:lstStyle/>
          <a:p>
            <a:endParaRPr lang="en-US"/>
          </a:p>
        </p:txBody>
      </p:sp>
      <p:sp>
        <p:nvSpPr>
          <p:cNvPr id="6" name="TextBox 5">
            <a:extLst>
              <a:ext uri="{FF2B5EF4-FFF2-40B4-BE49-F238E27FC236}">
                <a16:creationId xmlns:a16="http://schemas.microsoft.com/office/drawing/2014/main" id="{AB585CA6-3F86-D9C0-DC11-ACF949A899BC}"/>
              </a:ext>
            </a:extLst>
          </p:cNvPr>
          <p:cNvSpPr txBox="1"/>
          <p:nvPr/>
        </p:nvSpPr>
        <p:spPr>
          <a:xfrm>
            <a:off x="3037084" y="4706549"/>
            <a:ext cx="3048000" cy="261610"/>
          </a:xfrm>
          <a:prstGeom prst="rect">
            <a:avLst/>
          </a:prstGeom>
          <a:noFill/>
        </p:spPr>
        <p:txBody>
          <a:bodyPr wrap="square" rtlCol="0">
            <a:spAutoFit/>
          </a:bodyPr>
          <a:lstStyle/>
          <a:p>
            <a:pPr algn="ctr"/>
            <a:r>
              <a:rPr lang="en-US" sz="1050" dirty="0"/>
              <a:t>ADVISOR USE ONLY</a:t>
            </a:r>
          </a:p>
        </p:txBody>
      </p:sp>
    </p:spTree>
    <p:extLst>
      <p:ext uri="{BB962C8B-B14F-4D97-AF65-F5344CB8AC3E}">
        <p14:creationId xmlns:p14="http://schemas.microsoft.com/office/powerpoint/2010/main" val="181183545"/>
      </p:ext>
    </p:extLst>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52777" y="-66675"/>
            <a:ext cx="4004037" cy="4695825"/>
            <a:chOff x="0" y="0"/>
            <a:chExt cx="1470846" cy="1724968"/>
          </a:xfrm>
        </p:grpSpPr>
        <p:sp>
          <p:nvSpPr>
            <p:cNvPr id="3" name="Freeform 3"/>
            <p:cNvSpPr/>
            <p:nvPr/>
          </p:nvSpPr>
          <p:spPr>
            <a:xfrm>
              <a:off x="0" y="0"/>
              <a:ext cx="1470846" cy="1724968"/>
            </a:xfrm>
            <a:custGeom>
              <a:avLst/>
              <a:gdLst/>
              <a:ahLst/>
              <a:cxnLst/>
              <a:rect l="l" t="t" r="r" b="b"/>
              <a:pathLst>
                <a:path w="1470846" h="1724968">
                  <a:moveTo>
                    <a:pt x="0" y="0"/>
                  </a:moveTo>
                  <a:lnTo>
                    <a:pt x="1470846" y="0"/>
                  </a:lnTo>
                  <a:lnTo>
                    <a:pt x="1470846" y="1724968"/>
                  </a:lnTo>
                  <a:lnTo>
                    <a:pt x="0" y="1724968"/>
                  </a:lnTo>
                  <a:close/>
                </a:path>
              </a:pathLst>
            </a:custGeom>
            <a:solidFill>
              <a:srgbClr val="F9F9F9"/>
            </a:solidFill>
          </p:spPr>
          <p:txBody>
            <a:bodyPr/>
            <a:lstStyle/>
            <a:p>
              <a:endParaRPr lang="en-US" sz="450"/>
            </a:p>
          </p:txBody>
        </p:sp>
      </p:grpSp>
      <p:grpSp>
        <p:nvGrpSpPr>
          <p:cNvPr id="5" name="Group 5"/>
          <p:cNvGrpSpPr/>
          <p:nvPr/>
        </p:nvGrpSpPr>
        <p:grpSpPr>
          <a:xfrm>
            <a:off x="514350" y="510778"/>
            <a:ext cx="2617506" cy="853863"/>
            <a:chOff x="0" y="-9525"/>
            <a:chExt cx="6980017" cy="2276966"/>
          </a:xfrm>
        </p:grpSpPr>
        <p:sp>
          <p:nvSpPr>
            <p:cNvPr id="6" name="TextBox 6"/>
            <p:cNvSpPr txBox="1"/>
            <p:nvPr/>
          </p:nvSpPr>
          <p:spPr>
            <a:xfrm>
              <a:off x="0" y="-9525"/>
              <a:ext cx="6980017" cy="1333698"/>
            </a:xfrm>
            <a:prstGeom prst="rect">
              <a:avLst/>
            </a:prstGeom>
          </p:spPr>
          <p:txBody>
            <a:bodyPr lIns="0" tIns="0" rIns="0" bIns="0" rtlCol="0" anchor="t">
              <a:spAutoFit/>
            </a:bodyPr>
            <a:lstStyle/>
            <a:p>
              <a:pPr>
                <a:lnSpc>
                  <a:spcPts val="3900"/>
                </a:lnSpc>
              </a:pPr>
              <a:r>
                <a:rPr lang="en-US" sz="3250" dirty="0">
                  <a:latin typeface="Lovelo"/>
                </a:rPr>
                <a:t>Learn More</a:t>
              </a:r>
            </a:p>
          </p:txBody>
        </p:sp>
        <p:sp>
          <p:nvSpPr>
            <p:cNvPr id="7" name="TextBox 7"/>
            <p:cNvSpPr txBox="1"/>
            <p:nvPr/>
          </p:nvSpPr>
          <p:spPr>
            <a:xfrm>
              <a:off x="0" y="1652399"/>
              <a:ext cx="6980017" cy="615042"/>
            </a:xfrm>
            <a:prstGeom prst="rect">
              <a:avLst/>
            </a:prstGeom>
          </p:spPr>
          <p:txBody>
            <a:bodyPr lIns="0" tIns="0" rIns="0" bIns="0" rtlCol="0" anchor="t">
              <a:spAutoFit/>
            </a:bodyPr>
            <a:lstStyle/>
            <a:p>
              <a:pPr>
                <a:lnSpc>
                  <a:spcPts val="2100"/>
                </a:lnSpc>
              </a:pPr>
              <a:r>
                <a:rPr lang="en-US" sz="1050" dirty="0">
                  <a:latin typeface="Lato" panose="020F0502020204030203" pitchFamily="34" charset="0"/>
                  <a:ea typeface="Lato" panose="020F0502020204030203" pitchFamily="34" charset="0"/>
                  <a:cs typeface="Lato" panose="020F0502020204030203" pitchFamily="34" charset="0"/>
                </a:rPr>
                <a:t>Elevate Your Business with Modelist</a:t>
              </a:r>
            </a:p>
          </p:txBody>
        </p:sp>
      </p:grpSp>
      <p:grpSp>
        <p:nvGrpSpPr>
          <p:cNvPr id="8" name="Group 8"/>
          <p:cNvGrpSpPr/>
          <p:nvPr/>
        </p:nvGrpSpPr>
        <p:grpSpPr>
          <a:xfrm>
            <a:off x="5669111" y="469583"/>
            <a:ext cx="2960540" cy="1024044"/>
            <a:chOff x="0" y="-114300"/>
            <a:chExt cx="7894772" cy="2730781"/>
          </a:xfrm>
        </p:grpSpPr>
        <p:sp>
          <p:nvSpPr>
            <p:cNvPr id="9" name="TextBox 9"/>
            <p:cNvSpPr txBox="1"/>
            <p:nvPr/>
          </p:nvSpPr>
          <p:spPr>
            <a:xfrm>
              <a:off x="0" y="565150"/>
              <a:ext cx="7894772" cy="2051331"/>
            </a:xfrm>
            <a:prstGeom prst="rect">
              <a:avLst/>
            </a:prstGeom>
          </p:spPr>
          <p:txBody>
            <a:bodyPr lIns="0" tIns="0" rIns="0" bIns="0" rtlCol="0" anchor="t">
              <a:spAutoFit/>
            </a:bodyPr>
            <a:lstStyle/>
            <a:p>
              <a:pPr>
                <a:lnSpc>
                  <a:spcPts val="2100"/>
                </a:lnSpc>
              </a:pPr>
              <a:r>
                <a:rPr lang="en-US" sz="1050" dirty="0">
                  <a:latin typeface="Lato" panose="020F0502020204030203" pitchFamily="34" charset="0"/>
                  <a:ea typeface="Lato" panose="020F0502020204030203" pitchFamily="34" charset="0"/>
                  <a:cs typeface="Lato" panose="020F0502020204030203" pitchFamily="34" charset="0"/>
                </a:rPr>
                <a:t>Modelist empowers you with tailored investment models, evidence-based strategies, and comprehensive support.</a:t>
              </a:r>
            </a:p>
          </p:txBody>
        </p:sp>
        <p:sp>
          <p:nvSpPr>
            <p:cNvPr id="10" name="TextBox 10"/>
            <p:cNvSpPr txBox="1"/>
            <p:nvPr/>
          </p:nvSpPr>
          <p:spPr>
            <a:xfrm>
              <a:off x="0" y="-114300"/>
              <a:ext cx="7894772" cy="600335"/>
            </a:xfrm>
            <a:prstGeom prst="rect">
              <a:avLst/>
            </a:prstGeom>
          </p:spPr>
          <p:txBody>
            <a:bodyPr lIns="0" tIns="0" rIns="0" bIns="0" rtlCol="0" anchor="t">
              <a:spAutoFit/>
            </a:bodyPr>
            <a:lstStyle/>
            <a:p>
              <a:pPr>
                <a:lnSpc>
                  <a:spcPts val="2040"/>
                </a:lnSpc>
              </a:pPr>
              <a:r>
                <a:rPr lang="en-US" sz="1200" u="sng" dirty="0">
                  <a:latin typeface="Lato" panose="020F0502020204030203" pitchFamily="34" charset="0"/>
                  <a:ea typeface="Lato" panose="020F0502020204030203" pitchFamily="34" charset="0"/>
                  <a:cs typeface="Lato" panose="020F0502020204030203" pitchFamily="34" charset="0"/>
                </a:rPr>
                <a:t>Unlock Opportunities</a:t>
              </a:r>
            </a:p>
          </p:txBody>
        </p:sp>
      </p:grpSp>
      <p:grpSp>
        <p:nvGrpSpPr>
          <p:cNvPr id="11" name="Group 11"/>
          <p:cNvGrpSpPr/>
          <p:nvPr/>
        </p:nvGrpSpPr>
        <p:grpSpPr>
          <a:xfrm>
            <a:off x="5669111" y="1798368"/>
            <a:ext cx="2960540" cy="1024044"/>
            <a:chOff x="0" y="-114300"/>
            <a:chExt cx="7894772" cy="2730781"/>
          </a:xfrm>
        </p:grpSpPr>
        <p:sp>
          <p:nvSpPr>
            <p:cNvPr id="12" name="TextBox 12"/>
            <p:cNvSpPr txBox="1"/>
            <p:nvPr/>
          </p:nvSpPr>
          <p:spPr>
            <a:xfrm>
              <a:off x="0" y="565150"/>
              <a:ext cx="7894772" cy="2051331"/>
            </a:xfrm>
            <a:prstGeom prst="rect">
              <a:avLst/>
            </a:prstGeom>
          </p:spPr>
          <p:txBody>
            <a:bodyPr lIns="0" tIns="0" rIns="0" bIns="0" rtlCol="0" anchor="t">
              <a:spAutoFit/>
            </a:bodyPr>
            <a:lstStyle/>
            <a:p>
              <a:pPr>
                <a:lnSpc>
                  <a:spcPts val="2100"/>
                </a:lnSpc>
              </a:pPr>
              <a:r>
                <a:rPr lang="en-US" sz="1050" dirty="0">
                  <a:latin typeface="Lato" panose="020F0502020204030203" pitchFamily="34" charset="0"/>
                  <a:ea typeface="Lato" panose="020F0502020204030203" pitchFamily="34" charset="0"/>
                  <a:cs typeface="Lato" panose="020F0502020204030203" pitchFamily="34" charset="0"/>
                </a:rPr>
                <a:t>Dive deeper into the advantages that Modelist offers and discover how it can transform your advisory approach.</a:t>
              </a:r>
            </a:p>
          </p:txBody>
        </p:sp>
        <p:sp>
          <p:nvSpPr>
            <p:cNvPr id="13" name="TextBox 13"/>
            <p:cNvSpPr txBox="1"/>
            <p:nvPr/>
          </p:nvSpPr>
          <p:spPr>
            <a:xfrm>
              <a:off x="0" y="-114300"/>
              <a:ext cx="7894772" cy="600335"/>
            </a:xfrm>
            <a:prstGeom prst="rect">
              <a:avLst/>
            </a:prstGeom>
          </p:spPr>
          <p:txBody>
            <a:bodyPr lIns="0" tIns="0" rIns="0" bIns="0" rtlCol="0" anchor="t">
              <a:spAutoFit/>
            </a:bodyPr>
            <a:lstStyle/>
            <a:p>
              <a:pPr>
                <a:lnSpc>
                  <a:spcPts val="2040"/>
                </a:lnSpc>
              </a:pPr>
              <a:r>
                <a:rPr lang="en-US" sz="1200" u="sng" dirty="0">
                  <a:latin typeface="Lato" panose="020F0502020204030203" pitchFamily="34" charset="0"/>
                  <a:ea typeface="Lato" panose="020F0502020204030203" pitchFamily="34" charset="0"/>
                  <a:cs typeface="Lato" panose="020F0502020204030203" pitchFamily="34" charset="0"/>
                </a:rPr>
                <a:t>Explore Further</a:t>
              </a:r>
            </a:p>
          </p:txBody>
        </p:sp>
      </p:grpSp>
      <p:grpSp>
        <p:nvGrpSpPr>
          <p:cNvPr id="14" name="Group 14"/>
          <p:cNvGrpSpPr/>
          <p:nvPr/>
        </p:nvGrpSpPr>
        <p:grpSpPr>
          <a:xfrm>
            <a:off x="5669111" y="3127153"/>
            <a:ext cx="2960540" cy="1024044"/>
            <a:chOff x="0" y="-114300"/>
            <a:chExt cx="7894772" cy="2730781"/>
          </a:xfrm>
        </p:grpSpPr>
        <p:sp>
          <p:nvSpPr>
            <p:cNvPr id="15" name="TextBox 15"/>
            <p:cNvSpPr txBox="1"/>
            <p:nvPr/>
          </p:nvSpPr>
          <p:spPr>
            <a:xfrm>
              <a:off x="0" y="565150"/>
              <a:ext cx="7894772" cy="2051331"/>
            </a:xfrm>
            <a:prstGeom prst="rect">
              <a:avLst/>
            </a:prstGeom>
          </p:spPr>
          <p:txBody>
            <a:bodyPr lIns="0" tIns="0" rIns="0" bIns="0" rtlCol="0" anchor="t">
              <a:spAutoFit/>
            </a:bodyPr>
            <a:lstStyle/>
            <a:p>
              <a:pPr>
                <a:lnSpc>
                  <a:spcPts val="2100"/>
                </a:lnSpc>
              </a:pPr>
              <a:r>
                <a:rPr lang="en-US" sz="1050">
                  <a:latin typeface="Lato" panose="020F0502020204030203" pitchFamily="34" charset="0"/>
                  <a:ea typeface="Lato" panose="020F0502020204030203" pitchFamily="34" charset="0"/>
                  <a:cs typeface="Lato" panose="020F0502020204030203" pitchFamily="34" charset="0"/>
                </a:rPr>
                <a:t>Elevate your advisory business by partnering with Modelist. Join us today and experience the difference for yourself.</a:t>
              </a:r>
            </a:p>
          </p:txBody>
        </p:sp>
        <p:sp>
          <p:nvSpPr>
            <p:cNvPr id="16" name="TextBox 16"/>
            <p:cNvSpPr txBox="1"/>
            <p:nvPr/>
          </p:nvSpPr>
          <p:spPr>
            <a:xfrm>
              <a:off x="0" y="-114300"/>
              <a:ext cx="7894772" cy="600335"/>
            </a:xfrm>
            <a:prstGeom prst="rect">
              <a:avLst/>
            </a:prstGeom>
          </p:spPr>
          <p:txBody>
            <a:bodyPr lIns="0" tIns="0" rIns="0" bIns="0" rtlCol="0" anchor="t">
              <a:spAutoFit/>
            </a:bodyPr>
            <a:lstStyle/>
            <a:p>
              <a:pPr>
                <a:lnSpc>
                  <a:spcPts val="2040"/>
                </a:lnSpc>
              </a:pPr>
              <a:r>
                <a:rPr lang="en-US" sz="1200" u="sng" dirty="0">
                  <a:latin typeface="Lato" panose="020F0502020204030203" pitchFamily="34" charset="0"/>
                  <a:ea typeface="Lato" panose="020F0502020204030203" pitchFamily="34" charset="0"/>
                  <a:cs typeface="Lato" panose="020F0502020204030203" pitchFamily="34" charset="0"/>
                </a:rPr>
                <a:t>Take Action</a:t>
              </a:r>
            </a:p>
          </p:txBody>
        </p:sp>
      </p:grpSp>
      <p:grpSp>
        <p:nvGrpSpPr>
          <p:cNvPr id="18" name="Group 18"/>
          <p:cNvGrpSpPr/>
          <p:nvPr/>
        </p:nvGrpSpPr>
        <p:grpSpPr>
          <a:xfrm>
            <a:off x="514350" y="3274989"/>
            <a:ext cx="2521730" cy="1041959"/>
            <a:chOff x="0" y="-57149"/>
            <a:chExt cx="6724612" cy="2778558"/>
          </a:xfrm>
        </p:grpSpPr>
        <p:sp>
          <p:nvSpPr>
            <p:cNvPr id="19" name="TextBox 19"/>
            <p:cNvSpPr txBox="1"/>
            <p:nvPr/>
          </p:nvSpPr>
          <p:spPr>
            <a:xfrm>
              <a:off x="0" y="-57149"/>
              <a:ext cx="6724612" cy="588027"/>
            </a:xfrm>
            <a:prstGeom prst="rect">
              <a:avLst/>
            </a:prstGeom>
          </p:spPr>
          <p:txBody>
            <a:bodyPr lIns="0" tIns="0" rIns="0" bIns="0" rtlCol="0" anchor="t">
              <a:spAutoFit/>
            </a:bodyPr>
            <a:lstStyle/>
            <a:p>
              <a:pPr>
                <a:lnSpc>
                  <a:spcPts val="1935"/>
                </a:lnSpc>
                <a:spcBef>
                  <a:spcPct val="0"/>
                </a:spcBef>
              </a:pPr>
              <a:r>
                <a:rPr lang="en-US" sz="1382" dirty="0">
                  <a:latin typeface="Lato" panose="020F0502020204030203" pitchFamily="34" charset="0"/>
                  <a:ea typeface="Lato" panose="020F0502020204030203" pitchFamily="34" charset="0"/>
                  <a:cs typeface="Lato" panose="020F0502020204030203" pitchFamily="34" charset="0"/>
                </a:rPr>
                <a:t>612-887-9897</a:t>
              </a:r>
            </a:p>
          </p:txBody>
        </p:sp>
        <p:sp>
          <p:nvSpPr>
            <p:cNvPr id="20" name="TextBox 20"/>
            <p:cNvSpPr txBox="1"/>
            <p:nvPr/>
          </p:nvSpPr>
          <p:spPr>
            <a:xfrm>
              <a:off x="0" y="1038115"/>
              <a:ext cx="6724612" cy="588027"/>
            </a:xfrm>
            <a:prstGeom prst="rect">
              <a:avLst/>
            </a:prstGeom>
          </p:spPr>
          <p:txBody>
            <a:bodyPr lIns="0" tIns="0" rIns="0" bIns="0" rtlCol="0" anchor="t">
              <a:spAutoFit/>
            </a:bodyPr>
            <a:lstStyle/>
            <a:p>
              <a:pPr>
                <a:lnSpc>
                  <a:spcPts val="1935"/>
                </a:lnSpc>
                <a:spcBef>
                  <a:spcPct val="0"/>
                </a:spcBef>
              </a:pPr>
              <a:r>
                <a:rPr lang="en-US" sz="1382">
                  <a:latin typeface="Lato" panose="020F0502020204030203" pitchFamily="34" charset="0"/>
                  <a:ea typeface="Lato" panose="020F0502020204030203" pitchFamily="34" charset="0"/>
                  <a:cs typeface="Lato" panose="020F0502020204030203" pitchFamily="34" charset="0"/>
                </a:rPr>
                <a:t>hello@modelist.me</a:t>
              </a:r>
            </a:p>
          </p:txBody>
        </p:sp>
        <p:sp>
          <p:nvSpPr>
            <p:cNvPr id="21" name="TextBox 21"/>
            <p:cNvSpPr txBox="1"/>
            <p:nvPr/>
          </p:nvSpPr>
          <p:spPr>
            <a:xfrm>
              <a:off x="0" y="2133382"/>
              <a:ext cx="6724612" cy="588027"/>
            </a:xfrm>
            <a:prstGeom prst="rect">
              <a:avLst/>
            </a:prstGeom>
          </p:spPr>
          <p:txBody>
            <a:bodyPr lIns="0" tIns="0" rIns="0" bIns="0" rtlCol="0" anchor="t">
              <a:spAutoFit/>
            </a:bodyPr>
            <a:lstStyle/>
            <a:p>
              <a:pPr>
                <a:lnSpc>
                  <a:spcPts val="1935"/>
                </a:lnSpc>
                <a:spcBef>
                  <a:spcPct val="0"/>
                </a:spcBef>
              </a:pPr>
              <a:r>
                <a:rPr lang="en-US" sz="1382">
                  <a:latin typeface="Lato" panose="020F0502020204030203" pitchFamily="34" charset="0"/>
                  <a:ea typeface="Lato" panose="020F0502020204030203" pitchFamily="34" charset="0"/>
                  <a:cs typeface="Lato" panose="020F0502020204030203" pitchFamily="34" charset="0"/>
                </a:rPr>
                <a:t>www.modelist.me</a:t>
              </a:r>
            </a:p>
          </p:txBody>
        </p:sp>
      </p:grpSp>
      <p:sp>
        <p:nvSpPr>
          <p:cNvPr id="17" name="Slide Number Placeholder 10">
            <a:extLst>
              <a:ext uri="{FF2B5EF4-FFF2-40B4-BE49-F238E27FC236}">
                <a16:creationId xmlns:a16="http://schemas.microsoft.com/office/drawing/2014/main" id="{7B1E516F-A74D-C6D1-EAFC-B96CE2EFE717}"/>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34</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5122" name="Picture 2" descr="create a black and white image in the style of the wall street journal of a the back of a man walking through an opening in a brick wall with light shining through">
            <a:extLst>
              <a:ext uri="{FF2B5EF4-FFF2-40B4-BE49-F238E27FC236}">
                <a16:creationId xmlns:a16="http://schemas.microsoft.com/office/drawing/2014/main" id="{0FBCC0DB-EE63-D3C0-FF4B-9852368FDF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432" r="30072"/>
          <a:stretch/>
        </p:blipFill>
        <p:spPr bwMode="auto">
          <a:xfrm>
            <a:off x="3301893" y="1"/>
            <a:ext cx="1950884" cy="4629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E908DFC-5A8B-506B-CB77-0C1D43B93631}"/>
              </a:ext>
            </a:extLst>
          </p:cNvPr>
          <p:cNvSpPr txBox="1"/>
          <p:nvPr/>
        </p:nvSpPr>
        <p:spPr>
          <a:xfrm>
            <a:off x="3037084" y="4706549"/>
            <a:ext cx="3048000" cy="261610"/>
          </a:xfrm>
          <a:prstGeom prst="rect">
            <a:avLst/>
          </a:prstGeom>
          <a:noFill/>
        </p:spPr>
        <p:txBody>
          <a:bodyPr wrap="square" rtlCol="0">
            <a:spAutoFit/>
          </a:bodyPr>
          <a:lstStyle/>
          <a:p>
            <a:pPr algn="ctr"/>
            <a:r>
              <a:rPr lang="en-US" sz="1050" dirty="0"/>
              <a:t>ADVISOR USE ONLY</a:t>
            </a:r>
          </a:p>
        </p:txBody>
      </p:sp>
    </p:spTree>
  </p:cSld>
  <p:clrMapOvr>
    <a:masterClrMapping/>
  </p:clrMapOvr>
  <p:transition spd="slow">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62C5AA-2183-92AC-FE26-42555F106426}"/>
              </a:ext>
            </a:extLst>
          </p:cNvPr>
          <p:cNvSpPr txBox="1"/>
          <p:nvPr/>
        </p:nvSpPr>
        <p:spPr>
          <a:xfrm>
            <a:off x="503436" y="895350"/>
            <a:ext cx="8115300" cy="415498"/>
          </a:xfrm>
          <a:prstGeom prst="rect">
            <a:avLst/>
          </a:prstGeom>
          <a:noFill/>
        </p:spPr>
        <p:txBody>
          <a:bodyPr wrap="square" rtlCol="0">
            <a:spAutoFit/>
          </a:bodyPr>
          <a:lstStyle/>
          <a:p>
            <a:pPr algn="just"/>
            <a:r>
              <a:rPr lang="en-US" sz="700" dirty="0">
                <a:latin typeface="Lato" panose="020F0502020204030203" pitchFamily="34" charset="0"/>
                <a:ea typeface="Lato" panose="020F0502020204030203" pitchFamily="34" charset="0"/>
                <a:cs typeface="Lato" panose="020F0502020204030203" pitchFamily="34" charset="0"/>
              </a:rPr>
              <a:t>Modelist Inc. is a registered investment adviser. Information presented is for educational purposes only and does not intend to make an offer or solicitation for the sale or purchase of any specific securities, investments, or investment strategies.  Investments involve risk and, unless otherwise stated, are not guaranteed.  Be sure to first consult with a qualified financial adviser and/or tax professional before implementing any strategy discussed herein. Past performance is not indicative of future performance.</a:t>
            </a:r>
          </a:p>
        </p:txBody>
      </p:sp>
      <p:sp>
        <p:nvSpPr>
          <p:cNvPr id="3" name="Slide Number Placeholder 2">
            <a:extLst>
              <a:ext uri="{FF2B5EF4-FFF2-40B4-BE49-F238E27FC236}">
                <a16:creationId xmlns:a16="http://schemas.microsoft.com/office/drawing/2014/main" id="{F42F61E5-07F2-7D6F-D93A-D0ADC90D9F67}"/>
              </a:ext>
            </a:extLst>
          </p:cNvPr>
          <p:cNvSpPr>
            <a:spLocks noGrp="1"/>
          </p:cNvSpPr>
          <p:nvPr>
            <p:ph type="sldNum" sz="quarter" idx="12"/>
          </p:nvPr>
        </p:nvSpPr>
        <p:spPr/>
        <p:txBody>
          <a:bodyPr/>
          <a:lstStyle/>
          <a:p>
            <a:fld id="{B6F15528-21DE-4FAA-801E-634DDDAF4B2B}" type="slidenum">
              <a:rPr lang="en-US" smtClean="0"/>
              <a:pPr/>
              <a:t>35</a:t>
            </a:fld>
            <a:endParaRPr lang="en-US"/>
          </a:p>
        </p:txBody>
      </p:sp>
      <p:sp>
        <p:nvSpPr>
          <p:cNvPr id="4" name="TextBox 3">
            <a:extLst>
              <a:ext uri="{FF2B5EF4-FFF2-40B4-BE49-F238E27FC236}">
                <a16:creationId xmlns:a16="http://schemas.microsoft.com/office/drawing/2014/main" id="{771EEB0B-DEEA-3100-5B11-71E3D3E1FBA6}"/>
              </a:ext>
            </a:extLst>
          </p:cNvPr>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Disclosures</a:t>
            </a:r>
          </a:p>
        </p:txBody>
      </p:sp>
    </p:spTree>
    <p:extLst>
      <p:ext uri="{BB962C8B-B14F-4D97-AF65-F5344CB8AC3E}">
        <p14:creationId xmlns:p14="http://schemas.microsoft.com/office/powerpoint/2010/main" val="390063933"/>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4">
            <a:extLst>
              <a:ext uri="{FF2B5EF4-FFF2-40B4-BE49-F238E27FC236}">
                <a16:creationId xmlns:a16="http://schemas.microsoft.com/office/drawing/2014/main" id="{514132BD-B8CE-ACA7-71A2-55E1F02C7CB2}"/>
              </a:ext>
            </a:extLst>
          </p:cNvPr>
          <p:cNvGrpSpPr/>
          <p:nvPr/>
        </p:nvGrpSpPr>
        <p:grpSpPr>
          <a:xfrm>
            <a:off x="516122" y="922861"/>
            <a:ext cx="1499267" cy="1344089"/>
            <a:chOff x="0" y="0"/>
            <a:chExt cx="1379207" cy="1236456"/>
          </a:xfrm>
        </p:grpSpPr>
        <p:sp>
          <p:nvSpPr>
            <p:cNvPr id="13" name="Freeform 15">
              <a:extLst>
                <a:ext uri="{FF2B5EF4-FFF2-40B4-BE49-F238E27FC236}">
                  <a16:creationId xmlns:a16="http://schemas.microsoft.com/office/drawing/2014/main" id="{C72B199C-B601-91F2-C03F-DB0D15282F53}"/>
                </a:ext>
              </a:extLst>
            </p:cNvPr>
            <p:cNvSpPr/>
            <p:nvPr/>
          </p:nvSpPr>
          <p:spPr>
            <a:xfrm>
              <a:off x="0" y="0"/>
              <a:ext cx="1379207" cy="1236456"/>
            </a:xfrm>
            <a:custGeom>
              <a:avLst/>
              <a:gdLst/>
              <a:ahLst/>
              <a:cxnLst/>
              <a:rect l="l" t="t" r="r" b="b"/>
              <a:pathLst>
                <a:path w="1379207" h="1236456">
                  <a:moveTo>
                    <a:pt x="0" y="0"/>
                  </a:moveTo>
                  <a:lnTo>
                    <a:pt x="1379207" y="0"/>
                  </a:lnTo>
                  <a:lnTo>
                    <a:pt x="1379207" y="1236456"/>
                  </a:lnTo>
                  <a:lnTo>
                    <a:pt x="0" y="1236456"/>
                  </a:lnTo>
                  <a:close/>
                </a:path>
              </a:pathLst>
            </a:custGeom>
            <a:solidFill>
              <a:srgbClr val="000000">
                <a:alpha val="0"/>
              </a:srgbClr>
            </a:solidFill>
            <a:ln w="9525" cap="sq">
              <a:solidFill>
                <a:srgbClr val="2B2C30"/>
              </a:solidFill>
              <a:prstDash val="solid"/>
              <a:miter/>
            </a:ln>
          </p:spPr>
          <p:txBody>
            <a:bodyPr/>
            <a:lstStyle/>
            <a:p>
              <a:endParaRPr lang="en-US" sz="450"/>
            </a:p>
          </p:txBody>
        </p:sp>
        <p:sp>
          <p:nvSpPr>
            <p:cNvPr id="14" name="TextBox 16">
              <a:extLst>
                <a:ext uri="{FF2B5EF4-FFF2-40B4-BE49-F238E27FC236}">
                  <a16:creationId xmlns:a16="http://schemas.microsoft.com/office/drawing/2014/main" id="{464638B9-A4BC-2079-6E84-9AB869534D87}"/>
                </a:ext>
              </a:extLst>
            </p:cNvPr>
            <p:cNvSpPr txBox="1"/>
            <p:nvPr/>
          </p:nvSpPr>
          <p:spPr>
            <a:xfrm>
              <a:off x="0" y="-28575"/>
              <a:ext cx="1379207" cy="1265031"/>
            </a:xfrm>
            <a:prstGeom prst="rect">
              <a:avLst/>
            </a:prstGeom>
          </p:spPr>
          <p:txBody>
            <a:bodyPr lIns="34290" tIns="34290" rIns="34290" bIns="34290" rtlCol="0" anchor="ctr"/>
            <a:lstStyle/>
            <a:p>
              <a:pPr algn="ctr">
                <a:lnSpc>
                  <a:spcPts val="945"/>
                </a:lnSpc>
              </a:pPr>
              <a:endParaRPr sz="450"/>
            </a:p>
          </p:txBody>
        </p:sp>
      </p:grpSp>
      <p:sp>
        <p:nvSpPr>
          <p:cNvPr id="3" name="AutoShape 3"/>
          <p:cNvSpPr/>
          <p:nvPr/>
        </p:nvSpPr>
        <p:spPr>
          <a:xfrm>
            <a:off x="4572000" y="0"/>
            <a:ext cx="4572000" cy="5143500"/>
          </a:xfrm>
          <a:prstGeom prst="rect">
            <a:avLst/>
          </a:prstGeom>
          <a:solidFill>
            <a:srgbClr val="EDEDED"/>
          </a:solidFill>
        </p:spPr>
        <p:txBody>
          <a:bodyPr/>
          <a:lstStyle/>
          <a:p>
            <a:endParaRPr lang="en-US" sz="450"/>
          </a:p>
        </p:txBody>
      </p:sp>
      <p:grpSp>
        <p:nvGrpSpPr>
          <p:cNvPr id="15" name="Group 14">
            <a:extLst>
              <a:ext uri="{FF2B5EF4-FFF2-40B4-BE49-F238E27FC236}">
                <a16:creationId xmlns:a16="http://schemas.microsoft.com/office/drawing/2014/main" id="{815031D2-7E59-8478-E056-D2E2D3603D05}"/>
              </a:ext>
            </a:extLst>
          </p:cNvPr>
          <p:cNvGrpSpPr/>
          <p:nvPr/>
        </p:nvGrpSpPr>
        <p:grpSpPr>
          <a:xfrm>
            <a:off x="4837371" y="922861"/>
            <a:ext cx="1499267" cy="1344089"/>
            <a:chOff x="0" y="0"/>
            <a:chExt cx="1379207" cy="1236456"/>
          </a:xfrm>
        </p:grpSpPr>
        <p:sp>
          <p:nvSpPr>
            <p:cNvPr id="16" name="Freeform 15">
              <a:extLst>
                <a:ext uri="{FF2B5EF4-FFF2-40B4-BE49-F238E27FC236}">
                  <a16:creationId xmlns:a16="http://schemas.microsoft.com/office/drawing/2014/main" id="{BE1C439D-6A78-669C-5168-B4C7E7CAD0A1}"/>
                </a:ext>
              </a:extLst>
            </p:cNvPr>
            <p:cNvSpPr/>
            <p:nvPr/>
          </p:nvSpPr>
          <p:spPr>
            <a:xfrm>
              <a:off x="0" y="0"/>
              <a:ext cx="1379207" cy="1236456"/>
            </a:xfrm>
            <a:custGeom>
              <a:avLst/>
              <a:gdLst/>
              <a:ahLst/>
              <a:cxnLst/>
              <a:rect l="l" t="t" r="r" b="b"/>
              <a:pathLst>
                <a:path w="1379207" h="1236456">
                  <a:moveTo>
                    <a:pt x="0" y="0"/>
                  </a:moveTo>
                  <a:lnTo>
                    <a:pt x="1379207" y="0"/>
                  </a:lnTo>
                  <a:lnTo>
                    <a:pt x="1379207" y="1236456"/>
                  </a:lnTo>
                  <a:lnTo>
                    <a:pt x="0" y="1236456"/>
                  </a:lnTo>
                  <a:close/>
                </a:path>
              </a:pathLst>
            </a:custGeom>
            <a:solidFill>
              <a:srgbClr val="000000">
                <a:alpha val="0"/>
              </a:srgbClr>
            </a:solidFill>
            <a:ln w="9525" cap="sq">
              <a:solidFill>
                <a:srgbClr val="2B2C30"/>
              </a:solidFill>
              <a:prstDash val="solid"/>
              <a:miter/>
            </a:ln>
          </p:spPr>
          <p:txBody>
            <a:bodyPr/>
            <a:lstStyle/>
            <a:p>
              <a:endParaRPr lang="en-US" sz="450"/>
            </a:p>
          </p:txBody>
        </p:sp>
        <p:sp>
          <p:nvSpPr>
            <p:cNvPr id="17" name="TextBox 16">
              <a:extLst>
                <a:ext uri="{FF2B5EF4-FFF2-40B4-BE49-F238E27FC236}">
                  <a16:creationId xmlns:a16="http://schemas.microsoft.com/office/drawing/2014/main" id="{E5BC5933-B01A-8D66-67C0-0217650FC538}"/>
                </a:ext>
              </a:extLst>
            </p:cNvPr>
            <p:cNvSpPr txBox="1"/>
            <p:nvPr/>
          </p:nvSpPr>
          <p:spPr>
            <a:xfrm>
              <a:off x="0" y="-28575"/>
              <a:ext cx="1379207" cy="1265031"/>
            </a:xfrm>
            <a:prstGeom prst="rect">
              <a:avLst/>
            </a:prstGeom>
          </p:spPr>
          <p:txBody>
            <a:bodyPr lIns="34290" tIns="34290" rIns="34290" bIns="34290" rtlCol="0" anchor="ctr"/>
            <a:lstStyle/>
            <a:p>
              <a:pPr algn="ctr">
                <a:lnSpc>
                  <a:spcPts val="945"/>
                </a:lnSpc>
              </a:pPr>
              <a:endParaRPr sz="450"/>
            </a:p>
          </p:txBody>
        </p:sp>
      </p:grpSp>
      <p:sp>
        <p:nvSpPr>
          <p:cNvPr id="2" name="Freeform 2"/>
          <p:cNvSpPr>
            <a:spLocks noChangeAspect="1"/>
          </p:cNvSpPr>
          <p:nvPr/>
        </p:nvSpPr>
        <p:spPr>
          <a:xfrm>
            <a:off x="749195" y="895350"/>
            <a:ext cx="1033122" cy="1371600"/>
          </a:xfrm>
          <a:custGeom>
            <a:avLst/>
            <a:gdLst/>
            <a:ahLst/>
            <a:cxnLst/>
            <a:rect l="l" t="t" r="r" b="b"/>
            <a:pathLst>
              <a:path w="3730821" h="4953136">
                <a:moveTo>
                  <a:pt x="0" y="0"/>
                </a:moveTo>
                <a:lnTo>
                  <a:pt x="3730821" y="0"/>
                </a:lnTo>
                <a:lnTo>
                  <a:pt x="3730821" y="4953136"/>
                </a:lnTo>
                <a:lnTo>
                  <a:pt x="0" y="4953136"/>
                </a:lnTo>
                <a:lnTo>
                  <a:pt x="0" y="0"/>
                </a:lnTo>
                <a:close/>
              </a:path>
            </a:pathLst>
          </a:custGeom>
          <a:blipFill>
            <a:blip r:embed="rId2"/>
            <a:stretch>
              <a:fillRect l="-3067" r="-3067"/>
            </a:stretch>
          </a:blipFill>
        </p:spPr>
        <p:txBody>
          <a:bodyPr/>
          <a:lstStyle/>
          <a:p>
            <a:endParaRPr lang="en-US" sz="450"/>
          </a:p>
        </p:txBody>
      </p:sp>
      <p:sp>
        <p:nvSpPr>
          <p:cNvPr id="4" name="TextBox 4"/>
          <p:cNvSpPr txBox="1"/>
          <p:nvPr/>
        </p:nvSpPr>
        <p:spPr>
          <a:xfrm>
            <a:off x="514350" y="209362"/>
            <a:ext cx="3067050" cy="488532"/>
          </a:xfrm>
          <a:prstGeom prst="rect">
            <a:avLst/>
          </a:prstGeom>
        </p:spPr>
        <p:txBody>
          <a:bodyPr wrap="square" lIns="0" tIns="0" rIns="0" bIns="0" rtlCol="0" anchor="t">
            <a:spAutoFit/>
          </a:bodyPr>
          <a:lstStyle/>
          <a:p>
            <a:pPr>
              <a:lnSpc>
                <a:spcPts val="4440"/>
              </a:lnSpc>
            </a:pPr>
            <a:r>
              <a:rPr lang="en-US" dirty="0">
                <a:solidFill>
                  <a:srgbClr val="000000"/>
                </a:solidFill>
                <a:latin typeface="Lovelo"/>
              </a:rPr>
              <a:t>Our TEAM</a:t>
            </a:r>
          </a:p>
        </p:txBody>
      </p:sp>
      <p:grpSp>
        <p:nvGrpSpPr>
          <p:cNvPr id="6" name="Group 6"/>
          <p:cNvGrpSpPr/>
          <p:nvPr/>
        </p:nvGrpSpPr>
        <p:grpSpPr>
          <a:xfrm>
            <a:off x="381000" y="1047750"/>
            <a:ext cx="3962400" cy="3412557"/>
            <a:chOff x="-9772209" y="1422400"/>
            <a:chExt cx="10566401" cy="9100151"/>
          </a:xfrm>
        </p:grpSpPr>
        <p:sp>
          <p:nvSpPr>
            <p:cNvPr id="7" name="TextBox 7"/>
            <p:cNvSpPr txBox="1"/>
            <p:nvPr/>
          </p:nvSpPr>
          <p:spPr>
            <a:xfrm>
              <a:off x="-5820158" y="1422400"/>
              <a:ext cx="5903150" cy="1795877"/>
            </a:xfrm>
            <a:prstGeom prst="rect">
              <a:avLst/>
            </a:prstGeom>
          </p:spPr>
          <p:txBody>
            <a:bodyPr lIns="0" tIns="0" rIns="0" bIns="0" rtlCol="0" anchor="t">
              <a:spAutoFit/>
            </a:bodyPr>
            <a:lstStyle/>
            <a:p>
              <a:pPr algn="ctr">
                <a:lnSpc>
                  <a:spcPts val="2805"/>
                </a:lnSpc>
              </a:pPr>
              <a:r>
                <a:rPr lang="en-US" sz="1650" b="1" dirty="0">
                  <a:solidFill>
                    <a:srgbClr val="000000"/>
                  </a:solidFill>
                  <a:latin typeface="Lato" panose="020F0502020204030203" pitchFamily="34" charset="0"/>
                  <a:ea typeface="Lato" panose="020F0502020204030203" pitchFamily="34" charset="0"/>
                  <a:cs typeface="Lato" panose="020F0502020204030203" pitchFamily="34" charset="0"/>
                </a:rPr>
                <a:t>Joe Mallen</a:t>
              </a:r>
            </a:p>
            <a:p>
              <a:pPr algn="ctr">
                <a:lnSpc>
                  <a:spcPts val="2805"/>
                </a:lnSpc>
              </a:pPr>
              <a:r>
                <a:rPr lang="en-US" sz="1650" b="1" dirty="0">
                  <a:solidFill>
                    <a:srgbClr val="000000"/>
                  </a:solidFill>
                  <a:latin typeface="Lato" panose="020F0502020204030203" pitchFamily="34" charset="0"/>
                  <a:ea typeface="Lato" panose="020F0502020204030203" pitchFamily="34" charset="0"/>
                  <a:cs typeface="Lato" panose="020F0502020204030203" pitchFamily="34" charset="0"/>
                </a:rPr>
                <a:t>CEO</a:t>
              </a:r>
            </a:p>
          </p:txBody>
        </p:sp>
        <p:sp>
          <p:nvSpPr>
            <p:cNvPr id="8" name="TextBox 8"/>
            <p:cNvSpPr txBox="1"/>
            <p:nvPr/>
          </p:nvSpPr>
          <p:spPr>
            <a:xfrm>
              <a:off x="-9772209" y="5102093"/>
              <a:ext cx="10566401" cy="5420458"/>
            </a:xfrm>
            <a:prstGeom prst="rect">
              <a:avLst/>
            </a:prstGeom>
          </p:spPr>
          <p:txBody>
            <a:bodyPr wrap="square" lIns="0" tIns="0" rIns="0" bIns="0" rtlCol="0" anchor="t">
              <a:spAutoFit/>
            </a:bodyPr>
            <a:lstStyle/>
            <a:p>
              <a:pPr algn="ctr">
                <a:lnSpc>
                  <a:spcPts val="1625"/>
                </a:lnSpc>
              </a:pPr>
              <a:r>
                <a:rPr lang="en-US" sz="1100" b="1" dirty="0">
                  <a:solidFill>
                    <a:srgbClr val="000000"/>
                  </a:solidFill>
                  <a:latin typeface="Lato" panose="020F0502020204030203" pitchFamily="34" charset="0"/>
                  <a:ea typeface="Lato" panose="020F0502020204030203" pitchFamily="34" charset="0"/>
                  <a:cs typeface="Lato" panose="020F0502020204030203" pitchFamily="34" charset="0"/>
                </a:rPr>
                <a:t>MSc from London Business School</a:t>
              </a:r>
            </a:p>
            <a:p>
              <a:pPr algn="ctr">
                <a:lnSpc>
                  <a:spcPts val="1625"/>
                </a:lnSpc>
              </a:pPr>
              <a:r>
                <a:rPr lang="en-US" sz="1100" b="1" dirty="0">
                  <a:solidFill>
                    <a:srgbClr val="000000"/>
                  </a:solidFill>
                  <a:latin typeface="Lato" panose="020F0502020204030203" pitchFamily="34" charset="0"/>
                  <a:ea typeface="Lato" panose="020F0502020204030203" pitchFamily="34" charset="0"/>
                  <a:cs typeface="Lato" panose="020F0502020204030203" pitchFamily="34" charset="0"/>
                </a:rPr>
                <a:t>BSB from University of Minnesota</a:t>
              </a:r>
            </a:p>
            <a:p>
              <a:pPr algn="ctr">
                <a:lnSpc>
                  <a:spcPts val="1625"/>
                </a:lnSpc>
              </a:pPr>
              <a:endParaRPr lang="en-US" sz="1100" dirty="0">
                <a:solidFill>
                  <a:srgbClr val="000000"/>
                </a:solidFill>
                <a:latin typeface="Lato 1 Bold"/>
              </a:endParaRPr>
            </a:p>
            <a:p>
              <a:pPr algn="ctr">
                <a:lnSpc>
                  <a:spcPts val="1625"/>
                </a:lnSpc>
              </a:pPr>
              <a:r>
                <a:rPr lang="en-US" sz="1100" dirty="0">
                  <a:solidFill>
                    <a:srgbClr val="000000"/>
                  </a:solidFill>
                  <a:latin typeface="Lato" panose="020F0502020204030203" pitchFamily="34" charset="0"/>
                  <a:ea typeface="Lato" panose="020F0502020204030203" pitchFamily="34" charset="0"/>
                  <a:cs typeface="Lato" panose="020F0502020204030203" pitchFamily="34" charset="0"/>
                </a:rPr>
                <a:t>Joe has garnered a significant following among financial advisors, recognized for his insightful market analysis and expertise. He's a source for financial media, quoted by CNBC, Bloomberg, The Wall Street Journal, Barron's, Reuters, MarketWatch, and Yahoo. His thought leadership extends to appearances on prominent industry platforms, including Animal Spirits, The Sherman Show, and TD Ameritrade.</a:t>
              </a:r>
            </a:p>
          </p:txBody>
        </p:sp>
      </p:grpSp>
      <p:sp>
        <p:nvSpPr>
          <p:cNvPr id="9" name="Freeform 2">
            <a:extLst>
              <a:ext uri="{FF2B5EF4-FFF2-40B4-BE49-F238E27FC236}">
                <a16:creationId xmlns:a16="http://schemas.microsoft.com/office/drawing/2014/main" id="{D683BF66-5690-4DD2-1995-ADF122CA1D2A}"/>
              </a:ext>
            </a:extLst>
          </p:cNvPr>
          <p:cNvSpPr>
            <a:spLocks noChangeAspect="1"/>
          </p:cNvSpPr>
          <p:nvPr/>
        </p:nvSpPr>
        <p:spPr>
          <a:xfrm>
            <a:off x="5037854" y="895351"/>
            <a:ext cx="1098302" cy="1371600"/>
          </a:xfrm>
          <a:custGeom>
            <a:avLst/>
            <a:gdLst/>
            <a:ahLst/>
            <a:cxnLst/>
            <a:rect l="l" t="t" r="r" b="b"/>
            <a:pathLst>
              <a:path w="3964973" h="4951603">
                <a:moveTo>
                  <a:pt x="0" y="0"/>
                </a:moveTo>
                <a:lnTo>
                  <a:pt x="3964973" y="0"/>
                </a:lnTo>
                <a:lnTo>
                  <a:pt x="3964973" y="4951603"/>
                </a:lnTo>
                <a:lnTo>
                  <a:pt x="0" y="4951603"/>
                </a:lnTo>
                <a:lnTo>
                  <a:pt x="0" y="0"/>
                </a:lnTo>
                <a:close/>
              </a:path>
            </a:pathLst>
          </a:custGeom>
          <a:blipFill>
            <a:blip r:embed="rId3"/>
            <a:stretch>
              <a:fillRect t="-23" b="-23"/>
            </a:stretch>
          </a:blipFill>
        </p:spPr>
        <p:txBody>
          <a:bodyPr/>
          <a:lstStyle/>
          <a:p>
            <a:endParaRPr lang="en-US" sz="450"/>
          </a:p>
        </p:txBody>
      </p:sp>
      <p:sp>
        <p:nvSpPr>
          <p:cNvPr id="10" name="TextBox 7">
            <a:extLst>
              <a:ext uri="{FF2B5EF4-FFF2-40B4-BE49-F238E27FC236}">
                <a16:creationId xmlns:a16="http://schemas.microsoft.com/office/drawing/2014/main" id="{349BCAAD-562C-B446-D3FB-225A32362D38}"/>
              </a:ext>
            </a:extLst>
          </p:cNvPr>
          <p:cNvSpPr txBox="1"/>
          <p:nvPr/>
        </p:nvSpPr>
        <p:spPr>
          <a:xfrm>
            <a:off x="6414972" y="1047750"/>
            <a:ext cx="2213681" cy="673454"/>
          </a:xfrm>
          <a:prstGeom prst="rect">
            <a:avLst/>
          </a:prstGeom>
        </p:spPr>
        <p:txBody>
          <a:bodyPr lIns="0" tIns="0" rIns="0" bIns="0" rtlCol="0" anchor="t">
            <a:spAutoFit/>
          </a:bodyPr>
          <a:lstStyle/>
          <a:p>
            <a:pPr algn="ctr">
              <a:lnSpc>
                <a:spcPts val="2805"/>
              </a:lnSpc>
            </a:pPr>
            <a:r>
              <a:rPr lang="en-US" sz="1650" b="1" dirty="0">
                <a:solidFill>
                  <a:srgbClr val="000000"/>
                </a:solidFill>
                <a:latin typeface="Lato" panose="020F0502020204030203" pitchFamily="34" charset="0"/>
                <a:ea typeface="Lato" panose="020F0502020204030203" pitchFamily="34" charset="0"/>
                <a:cs typeface="Lato" panose="020F0502020204030203" pitchFamily="34" charset="0"/>
              </a:rPr>
              <a:t>Kent Peterson, PhD</a:t>
            </a:r>
          </a:p>
          <a:p>
            <a:pPr algn="ctr">
              <a:lnSpc>
                <a:spcPts val="2805"/>
              </a:lnSpc>
            </a:pPr>
            <a:r>
              <a:rPr lang="en-US" sz="1650" b="1" dirty="0">
                <a:solidFill>
                  <a:srgbClr val="000000"/>
                </a:solidFill>
                <a:latin typeface="Lato" panose="020F0502020204030203" pitchFamily="34" charset="0"/>
                <a:ea typeface="Lato" panose="020F0502020204030203" pitchFamily="34" charset="0"/>
                <a:cs typeface="Lato" panose="020F0502020204030203" pitchFamily="34" charset="0"/>
              </a:rPr>
              <a:t>CIO</a:t>
            </a:r>
          </a:p>
        </p:txBody>
      </p:sp>
      <p:sp>
        <p:nvSpPr>
          <p:cNvPr id="11" name="TextBox 8">
            <a:extLst>
              <a:ext uri="{FF2B5EF4-FFF2-40B4-BE49-F238E27FC236}">
                <a16:creationId xmlns:a16="http://schemas.microsoft.com/office/drawing/2014/main" id="{FD465A3A-9295-FCAB-AD69-841FA322C78A}"/>
              </a:ext>
            </a:extLst>
          </p:cNvPr>
          <p:cNvSpPr txBox="1"/>
          <p:nvPr/>
        </p:nvSpPr>
        <p:spPr>
          <a:xfrm>
            <a:off x="4819650" y="2427635"/>
            <a:ext cx="4019550" cy="2035622"/>
          </a:xfrm>
          <a:prstGeom prst="rect">
            <a:avLst/>
          </a:prstGeom>
        </p:spPr>
        <p:txBody>
          <a:bodyPr wrap="square" lIns="0" tIns="0" rIns="0" bIns="0" rtlCol="0" anchor="t">
            <a:spAutoFit/>
          </a:bodyPr>
          <a:lstStyle/>
          <a:p>
            <a:pPr algn="ctr">
              <a:lnSpc>
                <a:spcPts val="1625"/>
              </a:lnSpc>
            </a:pPr>
            <a:r>
              <a:rPr lang="en-US" sz="1200" b="1" dirty="0">
                <a:solidFill>
                  <a:srgbClr val="000000"/>
                </a:solidFill>
                <a:latin typeface="Lato" panose="020F0502020204030203" pitchFamily="34" charset="0"/>
                <a:ea typeface="Lato" panose="020F0502020204030203" pitchFamily="34" charset="0"/>
                <a:cs typeface="Lato" panose="020F0502020204030203" pitchFamily="34" charset="0"/>
              </a:rPr>
              <a:t>PhD from Princeton University</a:t>
            </a:r>
          </a:p>
          <a:p>
            <a:pPr algn="ctr">
              <a:lnSpc>
                <a:spcPts val="1625"/>
              </a:lnSpc>
            </a:pPr>
            <a:r>
              <a:rPr lang="en-US" sz="1200" b="1" dirty="0">
                <a:solidFill>
                  <a:srgbClr val="000000"/>
                </a:solidFill>
                <a:latin typeface="Lato" panose="020F0502020204030203" pitchFamily="34" charset="0"/>
                <a:ea typeface="Lato" panose="020F0502020204030203" pitchFamily="34" charset="0"/>
                <a:cs typeface="Lato" panose="020F0502020204030203" pitchFamily="34" charset="0"/>
              </a:rPr>
              <a:t>BA from Cornell University</a:t>
            </a:r>
          </a:p>
          <a:p>
            <a:pPr algn="ctr">
              <a:lnSpc>
                <a:spcPts val="1625"/>
              </a:lnSpc>
            </a:pPr>
            <a:endParaRPr lang="en-US" sz="1200" dirty="0">
              <a:solidFill>
                <a:srgbClr val="000000"/>
              </a:solidFill>
              <a:latin typeface="Lato 1 Bold"/>
            </a:endParaRPr>
          </a:p>
          <a:p>
            <a:pPr algn="ctr">
              <a:lnSpc>
                <a:spcPts val="1625"/>
              </a:lnSpc>
            </a:pP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Kent has spent much of his career between Wall Street and London, excelling in global macro research for some of the world's top investment firms. He started his career at Bridgewater Associates and was recently Head of Global Market Solutions at Santander. His expertise in identifying economic trends has distinguished him as a leading strategist in the finance sector.</a:t>
            </a:r>
          </a:p>
        </p:txBody>
      </p:sp>
      <p:sp>
        <p:nvSpPr>
          <p:cNvPr id="5" name="Slide Number Placeholder 10">
            <a:extLst>
              <a:ext uri="{FF2B5EF4-FFF2-40B4-BE49-F238E27FC236}">
                <a16:creationId xmlns:a16="http://schemas.microsoft.com/office/drawing/2014/main" id="{3931F0D5-E24D-727B-18B9-F92F49AE81A1}"/>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4</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8" name="TextBox 17">
            <a:extLst>
              <a:ext uri="{FF2B5EF4-FFF2-40B4-BE49-F238E27FC236}">
                <a16:creationId xmlns:a16="http://schemas.microsoft.com/office/drawing/2014/main" id="{8A17DF33-FF86-6FA0-94D2-EF3F3E7BC51C}"/>
              </a:ext>
            </a:extLst>
          </p:cNvPr>
          <p:cNvSpPr txBox="1"/>
          <p:nvPr/>
        </p:nvSpPr>
        <p:spPr>
          <a:xfrm>
            <a:off x="3037084" y="4706549"/>
            <a:ext cx="3048000" cy="261610"/>
          </a:xfrm>
          <a:prstGeom prst="rect">
            <a:avLst/>
          </a:prstGeom>
          <a:noFill/>
        </p:spPr>
        <p:txBody>
          <a:bodyPr wrap="square" rtlCol="0">
            <a:spAutoFit/>
          </a:bodyPr>
          <a:lstStyle/>
          <a:p>
            <a:pPr algn="ctr"/>
            <a:r>
              <a:rPr lang="en-US" sz="1050" dirty="0"/>
              <a:t>ADVISOR USE ONLY</a:t>
            </a:r>
          </a:p>
        </p:txBody>
      </p:sp>
    </p:spTree>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Quick recap</a:t>
            </a:r>
          </a:p>
        </p:txBody>
      </p:sp>
      <p:sp>
        <p:nvSpPr>
          <p:cNvPr id="4" name="AutoShape 4"/>
          <p:cNvSpPr/>
          <p:nvPr/>
        </p:nvSpPr>
        <p:spPr>
          <a:xfrm flipV="1">
            <a:off x="503436"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6"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5</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2" name="TextBox 1">
            <a:extLst>
              <a:ext uri="{FF2B5EF4-FFF2-40B4-BE49-F238E27FC236}">
                <a16:creationId xmlns:a16="http://schemas.microsoft.com/office/drawing/2014/main" id="{421DC6B9-0A02-C601-76A1-EA4A8370D13F}"/>
              </a:ext>
            </a:extLst>
          </p:cNvPr>
          <p:cNvSpPr txBox="1"/>
          <p:nvPr/>
        </p:nvSpPr>
        <p:spPr>
          <a:xfrm>
            <a:off x="503436" y="1225732"/>
            <a:ext cx="4048123" cy="2246769"/>
          </a:xfrm>
          <a:prstGeom prst="rect">
            <a:avLst/>
          </a:prstGeom>
          <a:noFill/>
        </p:spPr>
        <p:txBody>
          <a:bodyPr wrap="square" rtlCol="0">
            <a:spAutoFit/>
          </a:bodyPr>
          <a:lstStyle/>
          <a:p>
            <a:r>
              <a:rPr lang="en-US" sz="1000" dirty="0"/>
              <a:t>US stock indexes continued to power upward into new high territory in February, led by large AI-centric stocks like Nvidia. Overseas, some select developed markets fared well, actually besting index returns in the US. In EM, February saw stocks rise, essentially offsetting the decline in January to leave emerging market equities in aggregate flat YTD as Chinese stocks came out of their funk. US bond yields traded in a 50 basis point range for the month, finishing close to their highs as CPI and other stats printed a bit higher than expectations and kicked the idea that the Fed would cut rates farther down the road. Not surprisingly, it was the middle part of the yield curve, where Fed policy expectations are priced in, that saw the biggest rise in yields. In other markets, the world was quieter. Gold, oil, and the US dollar ended the month pretty much where they started, while volatility remains subdued.</a:t>
            </a:r>
          </a:p>
        </p:txBody>
      </p:sp>
      <p:pic>
        <p:nvPicPr>
          <p:cNvPr id="5" name="Picture 4">
            <a:extLst>
              <a:ext uri="{FF2B5EF4-FFF2-40B4-BE49-F238E27FC236}">
                <a16:creationId xmlns:a16="http://schemas.microsoft.com/office/drawing/2014/main" id="{21BF3BCD-D8E9-AD48-F351-1D03212BB6BF}"/>
              </a:ext>
            </a:extLst>
          </p:cNvPr>
          <p:cNvPicPr/>
          <p:nvPr/>
        </p:nvPicPr>
        <p:blipFill>
          <a:blip r:embed="rId3"/>
          <a:stretch>
            <a:fillRect/>
          </a:stretch>
        </p:blipFill>
        <p:spPr>
          <a:xfrm>
            <a:off x="6685158" y="534627"/>
            <a:ext cx="1933575" cy="200025"/>
          </a:xfrm>
          <a:prstGeom prst="rect">
            <a:avLst/>
          </a:prstGeom>
        </p:spPr>
      </p:pic>
      <p:sp>
        <p:nvSpPr>
          <p:cNvPr id="9" name="TextBox 8">
            <a:extLst>
              <a:ext uri="{FF2B5EF4-FFF2-40B4-BE49-F238E27FC236}">
                <a16:creationId xmlns:a16="http://schemas.microsoft.com/office/drawing/2014/main" id="{02BD44A6-1B62-6D76-C9FD-B8B8EC23506C}"/>
              </a:ext>
            </a:extLst>
          </p:cNvPr>
          <p:cNvSpPr txBox="1"/>
          <p:nvPr/>
        </p:nvSpPr>
        <p:spPr>
          <a:xfrm>
            <a:off x="498674" y="4590215"/>
            <a:ext cx="5638800" cy="338554"/>
          </a:xfrm>
          <a:prstGeom prst="rect">
            <a:avLst/>
          </a:prstGeom>
          <a:noFill/>
        </p:spPr>
        <p:txBody>
          <a:bodyPr wrap="square" rtlCol="0">
            <a:spAutoFit/>
          </a:bodyPr>
          <a:lstStyle/>
          <a:p>
            <a:r>
              <a:rPr lang="en-US" sz="800" dirty="0"/>
              <a:t>Source:  Bloomberg, Modelist</a:t>
            </a:r>
          </a:p>
          <a:p>
            <a:r>
              <a:rPr lang="en-US" sz="800" dirty="0"/>
              <a:t>Returns greater than 1-year are annualized. </a:t>
            </a:r>
          </a:p>
        </p:txBody>
      </p:sp>
      <p:pic>
        <p:nvPicPr>
          <p:cNvPr id="6" name="Picture 5">
            <a:extLst>
              <a:ext uri="{FF2B5EF4-FFF2-40B4-BE49-F238E27FC236}">
                <a16:creationId xmlns:a16="http://schemas.microsoft.com/office/drawing/2014/main" id="{142549B0-3378-B24A-7FFF-03160ED67C43}"/>
              </a:ext>
            </a:extLst>
          </p:cNvPr>
          <p:cNvPicPr/>
          <p:nvPr/>
        </p:nvPicPr>
        <p:blipFill>
          <a:blip r:embed="rId4"/>
          <a:stretch>
            <a:fillRect/>
          </a:stretch>
        </p:blipFill>
        <p:spPr>
          <a:xfrm>
            <a:off x="4941827" y="1055495"/>
            <a:ext cx="3676650" cy="2924175"/>
          </a:xfrm>
          <a:prstGeom prst="rect">
            <a:avLst/>
          </a:prstGeom>
        </p:spPr>
      </p:pic>
    </p:spTree>
    <p:extLst>
      <p:ext uri="{BB962C8B-B14F-4D97-AF65-F5344CB8AC3E}">
        <p14:creationId xmlns:p14="http://schemas.microsoft.com/office/powerpoint/2010/main" val="41504293"/>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Three Themes</a:t>
            </a:r>
          </a:p>
        </p:txBody>
      </p:sp>
      <p:sp>
        <p:nvSpPr>
          <p:cNvPr id="4" name="AutoShape 4"/>
          <p:cNvSpPr/>
          <p:nvPr/>
        </p:nvSpPr>
        <p:spPr>
          <a:xfrm flipV="1">
            <a:off x="503436" y="899637"/>
            <a:ext cx="8115297" cy="0"/>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6" y="4580586"/>
            <a:ext cx="8126210" cy="9627"/>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6</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13" name="Picture 12">
            <a:extLst>
              <a:ext uri="{FF2B5EF4-FFF2-40B4-BE49-F238E27FC236}">
                <a16:creationId xmlns:a16="http://schemas.microsoft.com/office/drawing/2014/main" id="{C9981D56-4481-E097-3C8D-A87EF0F471A1}"/>
              </a:ext>
            </a:extLst>
          </p:cNvPr>
          <p:cNvPicPr/>
          <p:nvPr/>
        </p:nvPicPr>
        <p:blipFill>
          <a:blip r:embed="rId3"/>
          <a:stretch>
            <a:fillRect/>
          </a:stretch>
        </p:blipFill>
        <p:spPr>
          <a:xfrm>
            <a:off x="6685158" y="534627"/>
            <a:ext cx="1933575" cy="200025"/>
          </a:xfrm>
          <a:prstGeom prst="rect">
            <a:avLst/>
          </a:prstGeom>
        </p:spPr>
      </p:pic>
      <p:grpSp>
        <p:nvGrpSpPr>
          <p:cNvPr id="6" name="Group 6">
            <a:extLst>
              <a:ext uri="{FF2B5EF4-FFF2-40B4-BE49-F238E27FC236}">
                <a16:creationId xmlns:a16="http://schemas.microsoft.com/office/drawing/2014/main" id="{B985BFAC-061D-0833-2197-72B0CF0D539F}"/>
              </a:ext>
            </a:extLst>
          </p:cNvPr>
          <p:cNvGrpSpPr/>
          <p:nvPr/>
        </p:nvGrpSpPr>
        <p:grpSpPr>
          <a:xfrm>
            <a:off x="498674" y="1712856"/>
            <a:ext cx="3616126" cy="2471830"/>
            <a:chOff x="0" y="-66675"/>
            <a:chExt cx="6910862" cy="6591546"/>
          </a:xfrm>
        </p:grpSpPr>
        <p:sp>
          <p:nvSpPr>
            <p:cNvPr id="9" name="TextBox 7">
              <a:extLst>
                <a:ext uri="{FF2B5EF4-FFF2-40B4-BE49-F238E27FC236}">
                  <a16:creationId xmlns:a16="http://schemas.microsoft.com/office/drawing/2014/main" id="{3726EF25-0D03-C4E6-36C2-AEA46BD01747}"/>
                </a:ext>
              </a:extLst>
            </p:cNvPr>
            <p:cNvSpPr txBox="1"/>
            <p:nvPr/>
          </p:nvSpPr>
          <p:spPr>
            <a:xfrm>
              <a:off x="0" y="-66675"/>
              <a:ext cx="6861860" cy="1298816"/>
            </a:xfrm>
            <a:prstGeom prst="rect">
              <a:avLst/>
            </a:prstGeom>
          </p:spPr>
          <p:txBody>
            <a:bodyPr lIns="0" tIns="0" rIns="0" bIns="0" rtlCol="0" anchor="t">
              <a:spAutoFit/>
            </a:bodyPr>
            <a:lstStyle/>
            <a:p>
              <a:pPr>
                <a:lnSpc>
                  <a:spcPts val="1960"/>
                </a:lnSpc>
              </a:pPr>
              <a:r>
                <a:rPr lang="en-US" sz="1400" dirty="0">
                  <a:latin typeface="Lato"/>
                </a:rPr>
                <a:t>Japan's Market Revival: A Turnaround Tale of Corporate Resurgence and Economic Reforms</a:t>
              </a:r>
            </a:p>
          </p:txBody>
        </p:sp>
        <p:sp>
          <p:nvSpPr>
            <p:cNvPr id="12" name="TextBox 8">
              <a:extLst>
                <a:ext uri="{FF2B5EF4-FFF2-40B4-BE49-F238E27FC236}">
                  <a16:creationId xmlns:a16="http://schemas.microsoft.com/office/drawing/2014/main" id="{5C8484E0-B2CE-CC84-A79C-B236102B0883}"/>
                </a:ext>
              </a:extLst>
            </p:cNvPr>
            <p:cNvSpPr txBox="1"/>
            <p:nvPr/>
          </p:nvSpPr>
          <p:spPr>
            <a:xfrm>
              <a:off x="0" y="1232141"/>
              <a:ext cx="6910862" cy="5292730"/>
            </a:xfrm>
            <a:prstGeom prst="rect">
              <a:avLst/>
            </a:prstGeom>
          </p:spPr>
          <p:txBody>
            <a:bodyPr wrap="square" lIns="0" tIns="0" rIns="0" bIns="0" rtlCol="0" anchor="t">
              <a:spAutoFit/>
            </a:bodyPr>
            <a:lstStyle/>
            <a:p>
              <a:pPr>
                <a:lnSpc>
                  <a:spcPts val="1330"/>
                </a:lnSpc>
              </a:pPr>
              <a:endParaRPr lang="en-US" sz="949" dirty="0">
                <a:solidFill>
                  <a:srgbClr val="000000"/>
                </a:solidFill>
                <a:latin typeface="Lato"/>
              </a:endParaRPr>
            </a:p>
            <a:p>
              <a:pPr>
                <a:lnSpc>
                  <a:spcPts val="1330"/>
                </a:lnSpc>
              </a:pPr>
              <a:endParaRPr lang="en-US" sz="949" dirty="0">
                <a:solidFill>
                  <a:srgbClr val="000000"/>
                </a:solidFill>
                <a:latin typeface="Lato"/>
              </a:endParaRPr>
            </a:p>
            <a:p>
              <a:pPr>
                <a:lnSpc>
                  <a:spcPts val="1330"/>
                </a:lnSpc>
              </a:pPr>
              <a:endParaRPr lang="en-US" sz="949" dirty="0">
                <a:solidFill>
                  <a:srgbClr val="000000"/>
                </a:solidFill>
                <a:latin typeface="Lato"/>
              </a:endParaRPr>
            </a:p>
            <a:p>
              <a:pPr>
                <a:lnSpc>
                  <a:spcPts val="1330"/>
                </a:lnSpc>
              </a:pPr>
              <a:r>
                <a:rPr lang="en-US" sz="949" dirty="0">
                  <a:solidFill>
                    <a:srgbClr val="000000"/>
                  </a:solidFill>
                  <a:latin typeface="Lato"/>
                </a:rPr>
                <a:t>It's been 34 years since the Nikkei 225 made new highs, a sobering reminder that stocks can go nowhere for decades or decline up to 80%, especially when you have ineffective fiscal and central bank policy. Thankfully, a number of factors have combined to return Japanese firms to health: currency weakness has boosted exporters, corporate governance has been strengthened with firms more focused on profits and shareholder value, and higher inflation has allowed companies at last to raise prices and for wages to rise, boosting domestic demand.</a:t>
              </a:r>
            </a:p>
          </p:txBody>
        </p:sp>
      </p:grpSp>
      <p:sp>
        <p:nvSpPr>
          <p:cNvPr id="2" name="TextBox 1">
            <a:extLst>
              <a:ext uri="{FF2B5EF4-FFF2-40B4-BE49-F238E27FC236}">
                <a16:creationId xmlns:a16="http://schemas.microsoft.com/office/drawing/2014/main" id="{3D39FF60-5C82-53C1-4684-00E88CC72D79}"/>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sp>
        <p:nvSpPr>
          <p:cNvPr id="16" name="TextBox 15">
            <a:extLst>
              <a:ext uri="{FF2B5EF4-FFF2-40B4-BE49-F238E27FC236}">
                <a16:creationId xmlns:a16="http://schemas.microsoft.com/office/drawing/2014/main" id="{ACD59376-E22A-32AB-1E4F-8D082139F791}"/>
              </a:ext>
            </a:extLst>
          </p:cNvPr>
          <p:cNvSpPr txBox="1"/>
          <p:nvPr/>
        </p:nvSpPr>
        <p:spPr>
          <a:xfrm>
            <a:off x="498674" y="983081"/>
            <a:ext cx="609600" cy="646331"/>
          </a:xfrm>
          <a:prstGeom prst="rect">
            <a:avLst/>
          </a:prstGeom>
          <a:noFill/>
        </p:spPr>
        <p:txBody>
          <a:bodyPr wrap="square" rtlCol="0">
            <a:spAutoFit/>
          </a:bodyPr>
          <a:lstStyle/>
          <a:p>
            <a:r>
              <a:rPr lang="en-US" sz="3600" b="1" dirty="0">
                <a:latin typeface="+mj-lt"/>
              </a:rPr>
              <a:t>1</a:t>
            </a:r>
          </a:p>
        </p:txBody>
      </p:sp>
      <p:pic>
        <p:nvPicPr>
          <p:cNvPr id="5" name="Picture 4">
            <a:extLst>
              <a:ext uri="{FF2B5EF4-FFF2-40B4-BE49-F238E27FC236}">
                <a16:creationId xmlns:a16="http://schemas.microsoft.com/office/drawing/2014/main" id="{C54E19B9-EC8D-BE50-1F27-CA08F753AF31}"/>
              </a:ext>
            </a:extLst>
          </p:cNvPr>
          <p:cNvPicPr>
            <a:picLocks noChangeAspect="1"/>
          </p:cNvPicPr>
          <p:nvPr/>
        </p:nvPicPr>
        <p:blipFill>
          <a:blip r:embed="rId4"/>
          <a:stretch>
            <a:fillRect/>
          </a:stretch>
        </p:blipFill>
        <p:spPr>
          <a:xfrm>
            <a:off x="4503576" y="971411"/>
            <a:ext cx="4115157" cy="3200677"/>
          </a:xfrm>
          <a:prstGeom prst="rect">
            <a:avLst/>
          </a:prstGeom>
        </p:spPr>
      </p:pic>
    </p:spTree>
    <p:extLst>
      <p:ext uri="{BB962C8B-B14F-4D97-AF65-F5344CB8AC3E}">
        <p14:creationId xmlns:p14="http://schemas.microsoft.com/office/powerpoint/2010/main" val="2843814784"/>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Three Themes</a:t>
            </a:r>
          </a:p>
        </p:txBody>
      </p:sp>
      <p:sp>
        <p:nvSpPr>
          <p:cNvPr id="4" name="AutoShape 4"/>
          <p:cNvSpPr/>
          <p:nvPr/>
        </p:nvSpPr>
        <p:spPr>
          <a:xfrm flipV="1">
            <a:off x="503436"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6"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7</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13" name="Picture 12">
            <a:extLst>
              <a:ext uri="{FF2B5EF4-FFF2-40B4-BE49-F238E27FC236}">
                <a16:creationId xmlns:a16="http://schemas.microsoft.com/office/drawing/2014/main" id="{EC058FA8-2623-7235-836C-271F73E5A381}"/>
              </a:ext>
            </a:extLst>
          </p:cNvPr>
          <p:cNvPicPr/>
          <p:nvPr/>
        </p:nvPicPr>
        <p:blipFill>
          <a:blip r:embed="rId3"/>
          <a:stretch>
            <a:fillRect/>
          </a:stretch>
        </p:blipFill>
        <p:spPr>
          <a:xfrm>
            <a:off x="6685158" y="534627"/>
            <a:ext cx="1933575" cy="200025"/>
          </a:xfrm>
          <a:prstGeom prst="rect">
            <a:avLst/>
          </a:prstGeom>
        </p:spPr>
      </p:pic>
      <p:grpSp>
        <p:nvGrpSpPr>
          <p:cNvPr id="6" name="Group 6">
            <a:extLst>
              <a:ext uri="{FF2B5EF4-FFF2-40B4-BE49-F238E27FC236}">
                <a16:creationId xmlns:a16="http://schemas.microsoft.com/office/drawing/2014/main" id="{B985BFAC-061D-0833-2197-72B0CF0D539F}"/>
              </a:ext>
            </a:extLst>
          </p:cNvPr>
          <p:cNvGrpSpPr/>
          <p:nvPr/>
        </p:nvGrpSpPr>
        <p:grpSpPr>
          <a:xfrm>
            <a:off x="498674" y="1712856"/>
            <a:ext cx="3616126" cy="2388353"/>
            <a:chOff x="0" y="-66675"/>
            <a:chExt cx="6878247" cy="6368941"/>
          </a:xfrm>
        </p:grpSpPr>
        <p:sp>
          <p:nvSpPr>
            <p:cNvPr id="9" name="TextBox 7">
              <a:extLst>
                <a:ext uri="{FF2B5EF4-FFF2-40B4-BE49-F238E27FC236}">
                  <a16:creationId xmlns:a16="http://schemas.microsoft.com/office/drawing/2014/main" id="{3726EF25-0D03-C4E6-36C2-AEA46BD01747}"/>
                </a:ext>
              </a:extLst>
            </p:cNvPr>
            <p:cNvSpPr txBox="1"/>
            <p:nvPr/>
          </p:nvSpPr>
          <p:spPr>
            <a:xfrm>
              <a:off x="0" y="-66675"/>
              <a:ext cx="6861859" cy="1298816"/>
            </a:xfrm>
            <a:prstGeom prst="rect">
              <a:avLst/>
            </a:prstGeom>
          </p:spPr>
          <p:txBody>
            <a:bodyPr lIns="0" tIns="0" rIns="0" bIns="0" rtlCol="0" anchor="t">
              <a:spAutoFit/>
            </a:bodyPr>
            <a:lstStyle/>
            <a:p>
              <a:pPr>
                <a:lnSpc>
                  <a:spcPts val="1960"/>
                </a:lnSpc>
              </a:pPr>
              <a:r>
                <a:rPr lang="en-US" sz="1400" dirty="0">
                  <a:solidFill>
                    <a:srgbClr val="000000"/>
                  </a:solidFill>
                  <a:latin typeface="Lato"/>
                </a:rPr>
                <a:t>Nvidia's Earnings Surge: A New Era in Market Valuation and AI Leadership</a:t>
              </a:r>
              <a:endParaRPr lang="en-US" sz="1400" dirty="0">
                <a:solidFill>
                  <a:schemeClr val="accent2"/>
                </a:solidFill>
                <a:latin typeface="Lato"/>
              </a:endParaRPr>
            </a:p>
          </p:txBody>
        </p:sp>
        <p:sp>
          <p:nvSpPr>
            <p:cNvPr id="12" name="TextBox 8">
              <a:extLst>
                <a:ext uri="{FF2B5EF4-FFF2-40B4-BE49-F238E27FC236}">
                  <a16:creationId xmlns:a16="http://schemas.microsoft.com/office/drawing/2014/main" id="{5C8484E0-B2CE-CC84-A79C-B236102B0883}"/>
                </a:ext>
              </a:extLst>
            </p:cNvPr>
            <p:cNvSpPr txBox="1"/>
            <p:nvPr/>
          </p:nvSpPr>
          <p:spPr>
            <a:xfrm>
              <a:off x="16387" y="1454101"/>
              <a:ext cx="6861860" cy="4848165"/>
            </a:xfrm>
            <a:prstGeom prst="rect">
              <a:avLst/>
            </a:prstGeom>
          </p:spPr>
          <p:txBody>
            <a:bodyPr lIns="0" tIns="0" rIns="0" bIns="0" rtlCol="0" anchor="t">
              <a:spAutoFit/>
            </a:bodyPr>
            <a:lstStyle/>
            <a:p>
              <a:pPr>
                <a:lnSpc>
                  <a:spcPts val="1330"/>
                </a:lnSpc>
              </a:pPr>
              <a:endParaRPr lang="en-US" sz="949" dirty="0">
                <a:solidFill>
                  <a:srgbClr val="000000"/>
                </a:solidFill>
                <a:latin typeface="Lato"/>
              </a:endParaRPr>
            </a:p>
            <a:p>
              <a:pPr>
                <a:lnSpc>
                  <a:spcPts val="1330"/>
                </a:lnSpc>
              </a:pPr>
              <a:r>
                <a:rPr lang="en-US" sz="949" dirty="0">
                  <a:solidFill>
                    <a:srgbClr val="000000"/>
                  </a:solidFill>
                  <a:latin typeface="Lato"/>
                </a:rPr>
                <a:t>On February 22, Nvidia announced earnings, beating sales and earnings estimates and sending its stock and the S&amp;P 500 soaring. Nvidia now has a market capitalization of almost $2 trillion, making it the world’s fourth most valuable company. It is now worth 72% more than Intel, AMD, and Taiwan Semiconductor, who makes most of Nvidia's GPUs, combined. Whether they retain this valuation and their position at the forefront of the AI revolution remains to be seen. AMD has just produced a faster GPU chip. But for the time being, its huge market cap guarantees it will be a major driver of index returns for the foreseeable future.</a:t>
              </a:r>
            </a:p>
          </p:txBody>
        </p:sp>
      </p:grpSp>
      <p:sp>
        <p:nvSpPr>
          <p:cNvPr id="2" name="TextBox 1">
            <a:extLst>
              <a:ext uri="{FF2B5EF4-FFF2-40B4-BE49-F238E27FC236}">
                <a16:creationId xmlns:a16="http://schemas.microsoft.com/office/drawing/2014/main" id="{3D39FF60-5C82-53C1-4684-00E88CC72D79}"/>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sp>
        <p:nvSpPr>
          <p:cNvPr id="16" name="TextBox 15">
            <a:extLst>
              <a:ext uri="{FF2B5EF4-FFF2-40B4-BE49-F238E27FC236}">
                <a16:creationId xmlns:a16="http://schemas.microsoft.com/office/drawing/2014/main" id="{ACD59376-E22A-32AB-1E4F-8D082139F791}"/>
              </a:ext>
            </a:extLst>
          </p:cNvPr>
          <p:cNvSpPr txBox="1"/>
          <p:nvPr/>
        </p:nvSpPr>
        <p:spPr>
          <a:xfrm>
            <a:off x="498674" y="983081"/>
            <a:ext cx="609600" cy="646331"/>
          </a:xfrm>
          <a:prstGeom prst="rect">
            <a:avLst/>
          </a:prstGeom>
          <a:noFill/>
        </p:spPr>
        <p:txBody>
          <a:bodyPr wrap="square" rtlCol="0">
            <a:spAutoFit/>
          </a:bodyPr>
          <a:lstStyle/>
          <a:p>
            <a:r>
              <a:rPr lang="en-US" sz="3600" b="1" dirty="0">
                <a:latin typeface="+mj-lt"/>
              </a:rPr>
              <a:t>2</a:t>
            </a:r>
          </a:p>
        </p:txBody>
      </p:sp>
      <p:pic>
        <p:nvPicPr>
          <p:cNvPr id="5" name="Picture 4">
            <a:extLst>
              <a:ext uri="{FF2B5EF4-FFF2-40B4-BE49-F238E27FC236}">
                <a16:creationId xmlns:a16="http://schemas.microsoft.com/office/drawing/2014/main" id="{CC8E8A70-CD95-D493-4203-0ED312254544}"/>
              </a:ext>
            </a:extLst>
          </p:cNvPr>
          <p:cNvPicPr>
            <a:picLocks noChangeAspect="1"/>
          </p:cNvPicPr>
          <p:nvPr/>
        </p:nvPicPr>
        <p:blipFill>
          <a:blip r:embed="rId4"/>
          <a:stretch>
            <a:fillRect/>
          </a:stretch>
        </p:blipFill>
        <p:spPr>
          <a:xfrm>
            <a:off x="4503576" y="1079615"/>
            <a:ext cx="4115157" cy="3200677"/>
          </a:xfrm>
          <a:prstGeom prst="rect">
            <a:avLst/>
          </a:prstGeom>
        </p:spPr>
      </p:pic>
    </p:spTree>
    <p:extLst>
      <p:ext uri="{BB962C8B-B14F-4D97-AF65-F5344CB8AC3E}">
        <p14:creationId xmlns:p14="http://schemas.microsoft.com/office/powerpoint/2010/main" val="3438974318"/>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Three Themes</a:t>
            </a:r>
          </a:p>
        </p:txBody>
      </p:sp>
      <p:sp>
        <p:nvSpPr>
          <p:cNvPr id="4" name="AutoShape 4"/>
          <p:cNvSpPr/>
          <p:nvPr/>
        </p:nvSpPr>
        <p:spPr>
          <a:xfrm flipV="1">
            <a:off x="503436"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6"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8</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13" name="Picture 12">
            <a:extLst>
              <a:ext uri="{FF2B5EF4-FFF2-40B4-BE49-F238E27FC236}">
                <a16:creationId xmlns:a16="http://schemas.microsoft.com/office/drawing/2014/main" id="{90FBFA97-0B7A-56E6-A84E-6328191A15C5}"/>
              </a:ext>
            </a:extLst>
          </p:cNvPr>
          <p:cNvPicPr/>
          <p:nvPr/>
        </p:nvPicPr>
        <p:blipFill>
          <a:blip r:embed="rId3"/>
          <a:stretch>
            <a:fillRect/>
          </a:stretch>
        </p:blipFill>
        <p:spPr>
          <a:xfrm>
            <a:off x="6685158" y="534627"/>
            <a:ext cx="1933575" cy="200025"/>
          </a:xfrm>
          <a:prstGeom prst="rect">
            <a:avLst/>
          </a:prstGeom>
        </p:spPr>
      </p:pic>
      <p:grpSp>
        <p:nvGrpSpPr>
          <p:cNvPr id="6" name="Group 6">
            <a:extLst>
              <a:ext uri="{FF2B5EF4-FFF2-40B4-BE49-F238E27FC236}">
                <a16:creationId xmlns:a16="http://schemas.microsoft.com/office/drawing/2014/main" id="{B985BFAC-061D-0833-2197-72B0CF0D539F}"/>
              </a:ext>
            </a:extLst>
          </p:cNvPr>
          <p:cNvGrpSpPr/>
          <p:nvPr/>
        </p:nvGrpSpPr>
        <p:grpSpPr>
          <a:xfrm>
            <a:off x="498674" y="1712856"/>
            <a:ext cx="3616126" cy="2643693"/>
            <a:chOff x="0" y="-66675"/>
            <a:chExt cx="6861860" cy="7049847"/>
          </a:xfrm>
        </p:grpSpPr>
        <p:sp>
          <p:nvSpPr>
            <p:cNvPr id="9" name="TextBox 7">
              <a:extLst>
                <a:ext uri="{FF2B5EF4-FFF2-40B4-BE49-F238E27FC236}">
                  <a16:creationId xmlns:a16="http://schemas.microsoft.com/office/drawing/2014/main" id="{3726EF25-0D03-C4E6-36C2-AEA46BD01747}"/>
                </a:ext>
              </a:extLst>
            </p:cNvPr>
            <p:cNvSpPr txBox="1"/>
            <p:nvPr/>
          </p:nvSpPr>
          <p:spPr>
            <a:xfrm>
              <a:off x="0" y="-66675"/>
              <a:ext cx="6861860" cy="1298816"/>
            </a:xfrm>
            <a:prstGeom prst="rect">
              <a:avLst/>
            </a:prstGeom>
          </p:spPr>
          <p:txBody>
            <a:bodyPr lIns="0" tIns="0" rIns="0" bIns="0" rtlCol="0" anchor="t">
              <a:spAutoFit/>
            </a:bodyPr>
            <a:lstStyle/>
            <a:p>
              <a:pPr>
                <a:lnSpc>
                  <a:spcPts val="1960"/>
                </a:lnSpc>
              </a:pPr>
              <a:r>
                <a:rPr lang="en-US" sz="1400" dirty="0">
                  <a:solidFill>
                    <a:srgbClr val="000000"/>
                  </a:solidFill>
                  <a:latin typeface="Lato"/>
                </a:rPr>
                <a:t>Resilient Employment Amid Rising Rates: The Unshaken Labor Market</a:t>
              </a:r>
            </a:p>
          </p:txBody>
        </p:sp>
        <p:sp>
          <p:nvSpPr>
            <p:cNvPr id="12" name="TextBox 8">
              <a:extLst>
                <a:ext uri="{FF2B5EF4-FFF2-40B4-BE49-F238E27FC236}">
                  <a16:creationId xmlns:a16="http://schemas.microsoft.com/office/drawing/2014/main" id="{5C8484E0-B2CE-CC84-A79C-B236102B0883}"/>
                </a:ext>
              </a:extLst>
            </p:cNvPr>
            <p:cNvSpPr txBox="1"/>
            <p:nvPr/>
          </p:nvSpPr>
          <p:spPr>
            <a:xfrm>
              <a:off x="0" y="801309"/>
              <a:ext cx="6861860" cy="6181863"/>
            </a:xfrm>
            <a:prstGeom prst="rect">
              <a:avLst/>
            </a:prstGeom>
          </p:spPr>
          <p:txBody>
            <a:bodyPr lIns="0" tIns="0" rIns="0" bIns="0" rtlCol="0" anchor="t">
              <a:spAutoFit/>
            </a:bodyPr>
            <a:lstStyle/>
            <a:p>
              <a:pPr>
                <a:lnSpc>
                  <a:spcPts val="1330"/>
                </a:lnSpc>
              </a:pPr>
              <a:endParaRPr lang="en-US" sz="949" dirty="0">
                <a:solidFill>
                  <a:srgbClr val="000000"/>
                </a:solidFill>
                <a:latin typeface="Lato"/>
              </a:endParaRPr>
            </a:p>
            <a:p>
              <a:pPr>
                <a:lnSpc>
                  <a:spcPts val="1330"/>
                </a:lnSpc>
              </a:pPr>
              <a:endParaRPr lang="en-US" sz="949" dirty="0">
                <a:solidFill>
                  <a:srgbClr val="000000"/>
                </a:solidFill>
                <a:latin typeface="Lato"/>
              </a:endParaRPr>
            </a:p>
            <a:p>
              <a:pPr>
                <a:lnSpc>
                  <a:spcPts val="1330"/>
                </a:lnSpc>
              </a:pPr>
              <a:r>
                <a:rPr lang="en-US" sz="949" dirty="0">
                  <a:solidFill>
                    <a:srgbClr val="000000"/>
                  </a:solidFill>
                  <a:latin typeface="Lato"/>
                </a:rPr>
                <a:t>When COVID appeared, the Fed cut rates to zero after unemployment spiked, but in 2022, inflation reared its ugly head, and the Fed hiked rates by over 500 basis points. What is extraordinary is how little impact the rise in rates has had on people finding jobs. The labor market remains buoyant for a number of reasons, including tight supply and the ability of the private sector to burn through excess savings accumulated during the COVID fiscal stimulus, keeping demand high. That savings is now gone, but wage growth remains at 4.5%, so until higher rates actually impact household spending or capital expenditures, jobs are likely to remain plentiful.</a:t>
              </a:r>
            </a:p>
          </p:txBody>
        </p:sp>
      </p:grpSp>
      <p:sp>
        <p:nvSpPr>
          <p:cNvPr id="2" name="TextBox 1">
            <a:extLst>
              <a:ext uri="{FF2B5EF4-FFF2-40B4-BE49-F238E27FC236}">
                <a16:creationId xmlns:a16="http://schemas.microsoft.com/office/drawing/2014/main" id="{3D39FF60-5C82-53C1-4684-00E88CC72D79}"/>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sp>
        <p:nvSpPr>
          <p:cNvPr id="16" name="TextBox 15">
            <a:extLst>
              <a:ext uri="{FF2B5EF4-FFF2-40B4-BE49-F238E27FC236}">
                <a16:creationId xmlns:a16="http://schemas.microsoft.com/office/drawing/2014/main" id="{ACD59376-E22A-32AB-1E4F-8D082139F791}"/>
              </a:ext>
            </a:extLst>
          </p:cNvPr>
          <p:cNvSpPr txBox="1"/>
          <p:nvPr/>
        </p:nvSpPr>
        <p:spPr>
          <a:xfrm>
            <a:off x="498674" y="983081"/>
            <a:ext cx="609600" cy="646331"/>
          </a:xfrm>
          <a:prstGeom prst="rect">
            <a:avLst/>
          </a:prstGeom>
          <a:noFill/>
        </p:spPr>
        <p:txBody>
          <a:bodyPr wrap="square" rtlCol="0">
            <a:spAutoFit/>
          </a:bodyPr>
          <a:lstStyle/>
          <a:p>
            <a:r>
              <a:rPr lang="en-US" sz="3600" b="1" dirty="0">
                <a:latin typeface="+mj-lt"/>
              </a:rPr>
              <a:t>3</a:t>
            </a:r>
          </a:p>
        </p:txBody>
      </p:sp>
      <p:pic>
        <p:nvPicPr>
          <p:cNvPr id="5" name="Picture 4">
            <a:extLst>
              <a:ext uri="{FF2B5EF4-FFF2-40B4-BE49-F238E27FC236}">
                <a16:creationId xmlns:a16="http://schemas.microsoft.com/office/drawing/2014/main" id="{EAFAB4B4-C36D-54D9-8F3E-5DBFB1B91911}"/>
              </a:ext>
            </a:extLst>
          </p:cNvPr>
          <p:cNvPicPr>
            <a:picLocks noChangeAspect="1"/>
          </p:cNvPicPr>
          <p:nvPr/>
        </p:nvPicPr>
        <p:blipFill>
          <a:blip r:embed="rId4"/>
          <a:stretch>
            <a:fillRect/>
          </a:stretch>
        </p:blipFill>
        <p:spPr>
          <a:xfrm>
            <a:off x="4503576" y="1128364"/>
            <a:ext cx="4115157" cy="3200677"/>
          </a:xfrm>
          <a:prstGeom prst="rect">
            <a:avLst/>
          </a:prstGeom>
        </p:spPr>
      </p:pic>
    </p:spTree>
    <p:extLst>
      <p:ext uri="{BB962C8B-B14F-4D97-AF65-F5344CB8AC3E}">
        <p14:creationId xmlns:p14="http://schemas.microsoft.com/office/powerpoint/2010/main" val="789068672"/>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514354" y="2257384"/>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5" name="TextBox 5"/>
          <p:cNvSpPr txBox="1"/>
          <p:nvPr/>
        </p:nvSpPr>
        <p:spPr>
          <a:xfrm>
            <a:off x="503441" y="1000044"/>
            <a:ext cx="8204166" cy="1231106"/>
          </a:xfrm>
          <a:prstGeom prst="rect">
            <a:avLst/>
          </a:prstGeom>
        </p:spPr>
        <p:txBody>
          <a:bodyPr lIns="0" tIns="0" rIns="0" bIns="0" rtlCol="0" anchor="t">
            <a:spAutoFit/>
          </a:bodyPr>
          <a:lstStyle/>
          <a:p>
            <a:r>
              <a:rPr lang="en-US" sz="4000" dirty="0">
                <a:solidFill>
                  <a:srgbClr val="000000"/>
                </a:solidFill>
                <a:latin typeface="Lovelo"/>
              </a:rPr>
              <a:t>Equity </a:t>
            </a:r>
          </a:p>
          <a:p>
            <a:r>
              <a:rPr lang="en-US" sz="4000" dirty="0">
                <a:solidFill>
                  <a:srgbClr val="000000"/>
                </a:solidFill>
                <a:latin typeface="Lovelo"/>
              </a:rPr>
              <a:t>Overview</a:t>
            </a:r>
          </a:p>
        </p:txBody>
      </p:sp>
      <p:sp>
        <p:nvSpPr>
          <p:cNvPr id="8" name="Slide Number Placeholder 7">
            <a:extLst>
              <a:ext uri="{FF2B5EF4-FFF2-40B4-BE49-F238E27FC236}">
                <a16:creationId xmlns:a16="http://schemas.microsoft.com/office/drawing/2014/main" id="{5CCB0EA3-3F24-9CC4-F04A-1BFE5998B6B5}"/>
              </a:ext>
            </a:extLst>
          </p:cNvPr>
          <p:cNvSpPr>
            <a:spLocks noGrp="1"/>
          </p:cNvSpPr>
          <p:nvPr>
            <p:ph type="sldNum" sz="quarter" idx="12"/>
          </p:nvPr>
        </p:nvSpPr>
        <p:spPr/>
        <p:txBody>
          <a:bodyPr/>
          <a:lstStyle/>
          <a:p>
            <a:fld id="{B6F15528-21DE-4FAA-801E-634DDDAF4B2B}" type="slidenum">
              <a:rPr lang="en-US" smtClean="0"/>
              <a:pPr/>
              <a:t>9</a:t>
            </a:fld>
            <a:endParaRPr lang="en-US"/>
          </a:p>
        </p:txBody>
      </p:sp>
      <p:pic>
        <p:nvPicPr>
          <p:cNvPr id="3" name="Picture 2">
            <a:extLst>
              <a:ext uri="{FF2B5EF4-FFF2-40B4-BE49-F238E27FC236}">
                <a16:creationId xmlns:a16="http://schemas.microsoft.com/office/drawing/2014/main" id="{4BFE0456-D126-C06B-6E23-E6C824BF972C}"/>
              </a:ext>
            </a:extLst>
          </p:cNvPr>
          <p:cNvPicPr/>
          <p:nvPr/>
        </p:nvPicPr>
        <p:blipFill>
          <a:blip r:embed="rId2"/>
          <a:stretch>
            <a:fillRect/>
          </a:stretch>
        </p:blipFill>
        <p:spPr>
          <a:xfrm>
            <a:off x="514354" y="4471989"/>
            <a:ext cx="1933575" cy="200025"/>
          </a:xfrm>
          <a:prstGeom prst="rect">
            <a:avLst/>
          </a:prstGeom>
        </p:spPr>
      </p:pic>
    </p:spTree>
    <p:extLst>
      <p:ext uri="{BB962C8B-B14F-4D97-AF65-F5344CB8AC3E}">
        <p14:creationId xmlns:p14="http://schemas.microsoft.com/office/powerpoint/2010/main" val="1619495668"/>
      </p:ext>
    </p:extLst>
  </p:cSld>
  <p:clrMapOvr>
    <a:masterClrMapping/>
  </p:clrMapOvr>
  <p:transition spd="slow">
    <p:cover/>
  </p:transition>
</p:sld>
</file>

<file path=ppt/theme/theme1.xml><?xml version="1.0" encoding="utf-8"?>
<a:theme xmlns:a="http://schemas.openxmlformats.org/drawingml/2006/main" name="Modelist Portrait">
  <a:themeElements>
    <a:clrScheme name="Modelist">
      <a:dk1>
        <a:sysClr val="windowText" lastClr="000000"/>
      </a:dk1>
      <a:lt1>
        <a:sysClr val="window" lastClr="FFFFFF"/>
      </a:lt1>
      <a:dk2>
        <a:srgbClr val="011E31"/>
      </a:dk2>
      <a:lt2>
        <a:srgbClr val="D7E0EB"/>
      </a:lt2>
      <a:accent1>
        <a:srgbClr val="011E31"/>
      </a:accent1>
      <a:accent2>
        <a:srgbClr val="68869A"/>
      </a:accent2>
      <a:accent3>
        <a:srgbClr val="0C4160"/>
      </a:accent3>
      <a:accent4>
        <a:srgbClr val="E04403"/>
      </a:accent4>
      <a:accent5>
        <a:srgbClr val="68869A"/>
      </a:accent5>
      <a:accent6>
        <a:srgbClr val="F18A00"/>
      </a:accent6>
      <a:hlink>
        <a:srgbClr val="4B4D4F"/>
      </a:hlink>
      <a:folHlink>
        <a:srgbClr val="C23020"/>
      </a:folHlink>
    </a:clrScheme>
    <a:fontScheme name="Modelist">
      <a:majorFont>
        <a:latin typeface="Lovelo Black"/>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ist Portrait" id="{75165329-4489-446F-8930-DADE8A29FA3C}" vid="{02AB0C19-2200-4837-BA38-0CB1B28BD9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Modelist Portrait</Template>
  <TotalTime>4027</TotalTime>
  <Words>1983</Words>
  <Application>Microsoft Office PowerPoint</Application>
  <PresentationFormat>On-screen Show (16:9)</PresentationFormat>
  <Paragraphs>283</Paragraphs>
  <Slides>35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Lato 1 Bold</vt:lpstr>
      <vt:lpstr>Lato 1</vt:lpstr>
      <vt:lpstr>Lato Bold</vt:lpstr>
      <vt:lpstr>Arial</vt:lpstr>
      <vt:lpstr>Lovelo</vt:lpstr>
      <vt:lpstr>Lato</vt:lpstr>
      <vt:lpstr>Lovelo Black</vt:lpstr>
      <vt:lpstr>Calibri</vt:lpstr>
      <vt:lpstr>Modelist Portrait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Insights</dc:title>
  <dc:creator>Joe Mallen</dc:creator>
  <cp:lastModifiedBy>Joseph Mallen</cp:lastModifiedBy>
  <cp:revision>76</cp:revision>
  <dcterms:created xsi:type="dcterms:W3CDTF">2006-08-16T00:00:00Z</dcterms:created>
  <dcterms:modified xsi:type="dcterms:W3CDTF">2024-03-06T18:54:24Z</dcterms:modified>
  <dc:identifier>DAFoiBJ8gJQ</dc:identifier>
</cp:coreProperties>
</file>