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3"/>
  </p:sldMasterIdLst>
  <p:notesMasterIdLst>
    <p:notesMasterId r:id="rId38"/>
  </p:notesMasterIdLst>
  <p:sldIdLst>
    <p:sldId id="256" r:id="rId4"/>
    <p:sldId id="257" r:id="rId5"/>
    <p:sldId id="332" r:id="rId6"/>
    <p:sldId id="265" r:id="rId7"/>
    <p:sldId id="291" r:id="rId8"/>
    <p:sldId id="290" r:id="rId9"/>
    <p:sldId id="295" r:id="rId10"/>
    <p:sldId id="296" r:id="rId11"/>
    <p:sldId id="299" r:id="rId12"/>
    <p:sldId id="289" r:id="rId13"/>
    <p:sldId id="276" r:id="rId14"/>
    <p:sldId id="309" r:id="rId15"/>
    <p:sldId id="280" r:id="rId16"/>
    <p:sldId id="278" r:id="rId17"/>
    <p:sldId id="300" r:id="rId18"/>
    <p:sldId id="308" r:id="rId19"/>
    <p:sldId id="279" r:id="rId20"/>
    <p:sldId id="318" r:id="rId21"/>
    <p:sldId id="284" r:id="rId22"/>
    <p:sldId id="301" r:id="rId23"/>
    <p:sldId id="281" r:id="rId24"/>
    <p:sldId id="317" r:id="rId25"/>
    <p:sldId id="282" r:id="rId26"/>
    <p:sldId id="302" r:id="rId27"/>
    <p:sldId id="303" r:id="rId28"/>
    <p:sldId id="304" r:id="rId29"/>
    <p:sldId id="331" r:id="rId30"/>
    <p:sldId id="267" r:id="rId31"/>
    <p:sldId id="333" r:id="rId32"/>
    <p:sldId id="334" r:id="rId33"/>
    <p:sldId id="335" r:id="rId34"/>
    <p:sldId id="330" r:id="rId35"/>
    <p:sldId id="336" r:id="rId36"/>
    <p:sldId id="275" r:id="rId37"/>
  </p:sldIdLst>
  <p:sldSz cx="9144000" cy="5143500" type="screen16x9"/>
  <p:notesSz cx="6858000" cy="9144000"/>
  <p:embeddedFontLst>
    <p:embeddedFont>
      <p:font typeface="Lato" panose="020F0502020204030203" pitchFamily="34" charset="0"/>
      <p:regular r:id="rId39"/>
      <p:bold r:id="rId40"/>
      <p:italic r:id="rId41"/>
      <p:boldItalic r:id="rId42"/>
    </p:embeddedFont>
    <p:embeddedFont>
      <p:font typeface="Lovelo" panose="020B0604020202020204" charset="0"/>
      <p:regular r:id="rId43"/>
    </p:embeddedFont>
    <p:embeddedFont>
      <p:font typeface="Lovelo Black" panose="02000000000000000000" pitchFamily="50" charset="0"/>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35" d="100"/>
          <a:sy n="135" d="100"/>
        </p:scale>
        <p:origin x="846" y="120"/>
      </p:cViewPr>
      <p:guideLst>
        <p:guide orient="horz" pos="1080"/>
        <p:guide pos="14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3890A-C795-4707-9F29-371A15EE9CF9}"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1862F-92CE-4DAA-92D9-2D6CCC9AC6E2}" type="slidenum">
              <a:rPr lang="en-US" smtClean="0"/>
              <a:t>‹#›</a:t>
            </a:fld>
            <a:endParaRPr lang="en-US"/>
          </a:p>
        </p:txBody>
      </p:sp>
    </p:spTree>
    <p:extLst>
      <p:ext uri="{BB962C8B-B14F-4D97-AF65-F5344CB8AC3E}">
        <p14:creationId xmlns:p14="http://schemas.microsoft.com/office/powerpoint/2010/main" val="163783556"/>
      </p:ext>
    </p:extLst>
  </p:cSld>
  <p:clrMap bg1="lt1" tx1="dk1" bg2="lt2" tx2="dk2" accent1="accent1" accent2="accent2" accent3="accent3" accent4="accent4" accent5="accent5" accent6="accent6" hlink="hlink" folHlink="folHlink"/>
  <p:notesStyle>
    <a:lvl1pPr marL="0" algn="l" defTabSz="457197" rtl="0" eaLnBrk="1" latinLnBrk="0" hangingPunct="1">
      <a:defRPr sz="600" kern="1200">
        <a:solidFill>
          <a:schemeClr val="tx1"/>
        </a:solidFill>
        <a:latin typeface="+mn-lt"/>
        <a:ea typeface="+mn-ea"/>
        <a:cs typeface="+mn-cs"/>
      </a:defRPr>
    </a:lvl1pPr>
    <a:lvl2pPr marL="228598" algn="l" defTabSz="457197" rtl="0" eaLnBrk="1" latinLnBrk="0" hangingPunct="1">
      <a:defRPr sz="600" kern="1200">
        <a:solidFill>
          <a:schemeClr val="tx1"/>
        </a:solidFill>
        <a:latin typeface="+mn-lt"/>
        <a:ea typeface="+mn-ea"/>
        <a:cs typeface="+mn-cs"/>
      </a:defRPr>
    </a:lvl2pPr>
    <a:lvl3pPr marL="457197" algn="l" defTabSz="457197" rtl="0" eaLnBrk="1" latinLnBrk="0" hangingPunct="1">
      <a:defRPr sz="600" kern="1200">
        <a:solidFill>
          <a:schemeClr val="tx1"/>
        </a:solidFill>
        <a:latin typeface="+mn-lt"/>
        <a:ea typeface="+mn-ea"/>
        <a:cs typeface="+mn-cs"/>
      </a:defRPr>
    </a:lvl3pPr>
    <a:lvl4pPr marL="685795" algn="l" defTabSz="457197" rtl="0" eaLnBrk="1" latinLnBrk="0" hangingPunct="1">
      <a:defRPr sz="600" kern="1200">
        <a:solidFill>
          <a:schemeClr val="tx1"/>
        </a:solidFill>
        <a:latin typeface="+mn-lt"/>
        <a:ea typeface="+mn-ea"/>
        <a:cs typeface="+mn-cs"/>
      </a:defRPr>
    </a:lvl4pPr>
    <a:lvl5pPr marL="914393" algn="l" defTabSz="457197" rtl="0" eaLnBrk="1" latinLnBrk="0" hangingPunct="1">
      <a:defRPr sz="600" kern="1200">
        <a:solidFill>
          <a:schemeClr val="tx1"/>
        </a:solidFill>
        <a:latin typeface="+mn-lt"/>
        <a:ea typeface="+mn-ea"/>
        <a:cs typeface="+mn-cs"/>
      </a:defRPr>
    </a:lvl5pPr>
    <a:lvl6pPr marL="1142991" algn="l" defTabSz="457197" rtl="0" eaLnBrk="1" latinLnBrk="0" hangingPunct="1">
      <a:defRPr sz="600" kern="1200">
        <a:solidFill>
          <a:schemeClr val="tx1"/>
        </a:solidFill>
        <a:latin typeface="+mn-lt"/>
        <a:ea typeface="+mn-ea"/>
        <a:cs typeface="+mn-cs"/>
      </a:defRPr>
    </a:lvl6pPr>
    <a:lvl7pPr marL="1371589" algn="l" defTabSz="457197" rtl="0" eaLnBrk="1" latinLnBrk="0" hangingPunct="1">
      <a:defRPr sz="600" kern="1200">
        <a:solidFill>
          <a:schemeClr val="tx1"/>
        </a:solidFill>
        <a:latin typeface="+mn-lt"/>
        <a:ea typeface="+mn-ea"/>
        <a:cs typeface="+mn-cs"/>
      </a:defRPr>
    </a:lvl7pPr>
    <a:lvl8pPr marL="1600187" algn="l" defTabSz="457197" rtl="0" eaLnBrk="1" latinLnBrk="0" hangingPunct="1">
      <a:defRPr sz="600" kern="1200">
        <a:solidFill>
          <a:schemeClr val="tx1"/>
        </a:solidFill>
        <a:latin typeface="+mn-lt"/>
        <a:ea typeface="+mn-ea"/>
        <a:cs typeface="+mn-cs"/>
      </a:defRPr>
    </a:lvl8pPr>
    <a:lvl9pPr marL="1828786" algn="l" defTabSz="457197"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4E65-B457-8E77-BF8F-2B52A8B67C42}"/>
              </a:ext>
            </a:extLst>
          </p:cNvPr>
          <p:cNvSpPr>
            <a:spLocks noGrp="1"/>
          </p:cNvSpPr>
          <p:nvPr>
            <p:ph type="ctrTitle"/>
          </p:nvPr>
        </p:nvSpPr>
        <p:spPr>
          <a:xfrm>
            <a:off x="1143000" y="841773"/>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3696D0-094A-917E-E14C-FEEE7BAD1B61}"/>
              </a:ext>
            </a:extLst>
          </p:cNvPr>
          <p:cNvSpPr>
            <a:spLocks noGrp="1"/>
          </p:cNvSpPr>
          <p:nvPr>
            <p:ph type="subTitle" idx="1"/>
          </p:nvPr>
        </p:nvSpPr>
        <p:spPr>
          <a:xfrm>
            <a:off x="1143000" y="2701529"/>
            <a:ext cx="6858000" cy="124182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3EFD74-0613-E639-51E3-E01186BE7AB8}"/>
              </a:ext>
            </a:extLst>
          </p:cNvPr>
          <p:cNvSpPr>
            <a:spLocks noGrp="1"/>
          </p:cNvSpPr>
          <p:nvPr>
            <p:ph type="dt" sz="half" idx="10"/>
          </p:nvPr>
        </p:nvSpPr>
        <p:spPr/>
        <p:txBody>
          <a:bodyPr/>
          <a:lstStyle/>
          <a:p>
            <a:fld id="{778C6E43-7D48-46CF-BE56-D3D61525EFE6}" type="datetime1">
              <a:rPr lang="en-US" smtClean="0"/>
              <a:t>7/3/2024</a:t>
            </a:fld>
            <a:endParaRPr lang="en-US"/>
          </a:p>
        </p:txBody>
      </p:sp>
      <p:sp>
        <p:nvSpPr>
          <p:cNvPr id="5" name="Footer Placeholder 4">
            <a:extLst>
              <a:ext uri="{FF2B5EF4-FFF2-40B4-BE49-F238E27FC236}">
                <a16:creationId xmlns:a16="http://schemas.microsoft.com/office/drawing/2014/main" id="{7FB5EA34-02C9-A408-3839-FB752B8C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7FDC5-8BF8-314D-7BFB-69BCF85E91F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83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41B6-CEF5-9FF3-05DF-BC91FEFB5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7AF98-8384-C66A-A005-8629B70D4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60905-9317-95F6-2837-8CBEF1379E2B}"/>
              </a:ext>
            </a:extLst>
          </p:cNvPr>
          <p:cNvSpPr>
            <a:spLocks noGrp="1"/>
          </p:cNvSpPr>
          <p:nvPr>
            <p:ph type="dt" sz="half" idx="10"/>
          </p:nvPr>
        </p:nvSpPr>
        <p:spPr/>
        <p:txBody>
          <a:bodyPr/>
          <a:lstStyle/>
          <a:p>
            <a:fld id="{CA2D92A5-E110-4AC5-81FB-A05649FDD534}" type="datetime1">
              <a:rPr lang="en-US" smtClean="0"/>
              <a:t>7/3/2024</a:t>
            </a:fld>
            <a:endParaRPr lang="en-US"/>
          </a:p>
        </p:txBody>
      </p:sp>
      <p:sp>
        <p:nvSpPr>
          <p:cNvPr id="5" name="Footer Placeholder 4">
            <a:extLst>
              <a:ext uri="{FF2B5EF4-FFF2-40B4-BE49-F238E27FC236}">
                <a16:creationId xmlns:a16="http://schemas.microsoft.com/office/drawing/2014/main" id="{1F48571E-1614-313C-CED9-70F6B0881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938F-0774-BA10-93D9-88FBC70AC0D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965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2AD218-B59F-BE88-DCDA-51F28A4B4A39}"/>
              </a:ext>
            </a:extLst>
          </p:cNvPr>
          <p:cNvSpPr>
            <a:spLocks noGrp="1"/>
          </p:cNvSpPr>
          <p:nvPr>
            <p:ph type="title" orient="vert"/>
          </p:nvPr>
        </p:nvSpPr>
        <p:spPr>
          <a:xfrm>
            <a:off x="6543675" y="273844"/>
            <a:ext cx="1971675" cy="435887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FEEA64-5EA1-DA96-645D-5C0A6D0D89F1}"/>
              </a:ext>
            </a:extLst>
          </p:cNvPr>
          <p:cNvSpPr>
            <a:spLocks noGrp="1"/>
          </p:cNvSpPr>
          <p:nvPr>
            <p:ph type="body" orient="vert" idx="1"/>
          </p:nvPr>
        </p:nvSpPr>
        <p:spPr>
          <a:xfrm>
            <a:off x="628650" y="273844"/>
            <a:ext cx="5800725" cy="43588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0943D-F7E1-AF7F-8E9E-3679DF93F443}"/>
              </a:ext>
            </a:extLst>
          </p:cNvPr>
          <p:cNvSpPr>
            <a:spLocks noGrp="1"/>
          </p:cNvSpPr>
          <p:nvPr>
            <p:ph type="dt" sz="half" idx="10"/>
          </p:nvPr>
        </p:nvSpPr>
        <p:spPr/>
        <p:txBody>
          <a:bodyPr/>
          <a:lstStyle/>
          <a:p>
            <a:fld id="{904919B9-C75E-413C-BC9E-B9C9F4A27B5D}" type="datetime1">
              <a:rPr lang="en-US" smtClean="0"/>
              <a:t>7/3/2024</a:t>
            </a:fld>
            <a:endParaRPr lang="en-US"/>
          </a:p>
        </p:txBody>
      </p:sp>
      <p:sp>
        <p:nvSpPr>
          <p:cNvPr id="5" name="Footer Placeholder 4">
            <a:extLst>
              <a:ext uri="{FF2B5EF4-FFF2-40B4-BE49-F238E27FC236}">
                <a16:creationId xmlns:a16="http://schemas.microsoft.com/office/drawing/2014/main" id="{F12C45ED-76B8-4061-39BC-A6B2640BF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30F4F-81DC-457C-D5D7-07CA4BDE63B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873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91B7-C203-75C3-41A9-771D040E4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9C9FF-6583-582E-7AB6-3B54C49043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CECAF-3221-83C1-2094-B6F4816982E5}"/>
              </a:ext>
            </a:extLst>
          </p:cNvPr>
          <p:cNvSpPr>
            <a:spLocks noGrp="1"/>
          </p:cNvSpPr>
          <p:nvPr>
            <p:ph type="dt" sz="half" idx="10"/>
          </p:nvPr>
        </p:nvSpPr>
        <p:spPr/>
        <p:txBody>
          <a:bodyPr/>
          <a:lstStyle/>
          <a:p>
            <a:fld id="{CC84BEB5-6DF2-4663-9930-E79167E4123F}" type="datetime1">
              <a:rPr lang="en-US" smtClean="0"/>
              <a:t>7/3/2024</a:t>
            </a:fld>
            <a:endParaRPr lang="en-US"/>
          </a:p>
        </p:txBody>
      </p:sp>
      <p:sp>
        <p:nvSpPr>
          <p:cNvPr id="5" name="Footer Placeholder 4">
            <a:extLst>
              <a:ext uri="{FF2B5EF4-FFF2-40B4-BE49-F238E27FC236}">
                <a16:creationId xmlns:a16="http://schemas.microsoft.com/office/drawing/2014/main" id="{20E9FD04-7714-D580-71B7-6B5BB6ECF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A4652-9873-B280-8D7A-059134FD67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031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9E99-CACA-7E64-D889-A7CA5C342216}"/>
              </a:ext>
            </a:extLst>
          </p:cNvPr>
          <p:cNvSpPr>
            <a:spLocks noGrp="1"/>
          </p:cNvSpPr>
          <p:nvPr>
            <p:ph type="title"/>
          </p:nvPr>
        </p:nvSpPr>
        <p:spPr>
          <a:xfrm>
            <a:off x="623890" y="1282304"/>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D00BEB-3A0B-C8E6-41CF-CAE46225965A}"/>
              </a:ext>
            </a:extLst>
          </p:cNvPr>
          <p:cNvSpPr>
            <a:spLocks noGrp="1"/>
          </p:cNvSpPr>
          <p:nvPr>
            <p:ph type="body" idx="1"/>
          </p:nvPr>
        </p:nvSpPr>
        <p:spPr>
          <a:xfrm>
            <a:off x="623890" y="3442098"/>
            <a:ext cx="7886700" cy="1125140"/>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5A37D-D642-FB3E-ED3F-E82334FACBE1}"/>
              </a:ext>
            </a:extLst>
          </p:cNvPr>
          <p:cNvSpPr>
            <a:spLocks noGrp="1"/>
          </p:cNvSpPr>
          <p:nvPr>
            <p:ph type="dt" sz="half" idx="10"/>
          </p:nvPr>
        </p:nvSpPr>
        <p:spPr/>
        <p:txBody>
          <a:bodyPr/>
          <a:lstStyle/>
          <a:p>
            <a:fld id="{C70F75A8-37FD-4C1E-AA57-6DD20CF963BA}" type="datetime1">
              <a:rPr lang="en-US" smtClean="0"/>
              <a:t>7/3/2024</a:t>
            </a:fld>
            <a:endParaRPr lang="en-US"/>
          </a:p>
        </p:txBody>
      </p:sp>
      <p:sp>
        <p:nvSpPr>
          <p:cNvPr id="5" name="Footer Placeholder 4">
            <a:extLst>
              <a:ext uri="{FF2B5EF4-FFF2-40B4-BE49-F238E27FC236}">
                <a16:creationId xmlns:a16="http://schemas.microsoft.com/office/drawing/2014/main" id="{09909E1E-5094-766F-07E9-D54A1F523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26268-64BD-9866-652F-7CF515EC5F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38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F4C0-75FB-C18E-D3E4-987356C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5BC759-7459-2631-4EC4-454D62C976C9}"/>
              </a:ext>
            </a:extLst>
          </p:cNvPr>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18050-4BC1-951D-6DF4-7C9DF7113B95}"/>
              </a:ext>
            </a:extLst>
          </p:cNvPr>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99D893-9402-AB23-90E8-1CF6E1C4B644}"/>
              </a:ext>
            </a:extLst>
          </p:cNvPr>
          <p:cNvSpPr>
            <a:spLocks noGrp="1"/>
          </p:cNvSpPr>
          <p:nvPr>
            <p:ph type="dt" sz="half" idx="10"/>
          </p:nvPr>
        </p:nvSpPr>
        <p:spPr/>
        <p:txBody>
          <a:bodyPr/>
          <a:lstStyle/>
          <a:p>
            <a:fld id="{2E7E6DBE-9FBF-42AA-859C-DAE4138E7299}" type="datetime1">
              <a:rPr lang="en-US" smtClean="0"/>
              <a:t>7/3/2024</a:t>
            </a:fld>
            <a:endParaRPr lang="en-US"/>
          </a:p>
        </p:txBody>
      </p:sp>
      <p:sp>
        <p:nvSpPr>
          <p:cNvPr id="6" name="Footer Placeholder 5">
            <a:extLst>
              <a:ext uri="{FF2B5EF4-FFF2-40B4-BE49-F238E27FC236}">
                <a16:creationId xmlns:a16="http://schemas.microsoft.com/office/drawing/2014/main" id="{6F76E3F6-8ED3-EADD-791C-9E43E73146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A0B40-CDF2-C77C-E5B8-A0678A0ED49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727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A685-6A76-AB55-BE57-D8FC4872526D}"/>
              </a:ext>
            </a:extLst>
          </p:cNvPr>
          <p:cNvSpPr>
            <a:spLocks noGrp="1"/>
          </p:cNvSpPr>
          <p:nvPr>
            <p:ph type="title"/>
          </p:nvPr>
        </p:nvSpPr>
        <p:spPr>
          <a:xfrm>
            <a:off x="629843"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8DD187-50C0-8D63-EED5-8A3133CE2DDA}"/>
              </a:ext>
            </a:extLst>
          </p:cNvPr>
          <p:cNvSpPr>
            <a:spLocks noGrp="1"/>
          </p:cNvSpPr>
          <p:nvPr>
            <p:ph type="body" idx="1"/>
          </p:nvPr>
        </p:nvSpPr>
        <p:spPr>
          <a:xfrm>
            <a:off x="629842" y="1260873"/>
            <a:ext cx="3868340" cy="617934"/>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708346-293B-F9B6-6E5A-D6830140D37E}"/>
              </a:ext>
            </a:extLst>
          </p:cNvPr>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B34B73-6099-D9D6-E9D8-8BD3808CB6AE}"/>
              </a:ext>
            </a:extLst>
          </p:cNvPr>
          <p:cNvSpPr>
            <a:spLocks noGrp="1"/>
          </p:cNvSpPr>
          <p:nvPr>
            <p:ph type="body" sz="quarter" idx="3"/>
          </p:nvPr>
        </p:nvSpPr>
        <p:spPr>
          <a:xfrm>
            <a:off x="4629153" y="1260873"/>
            <a:ext cx="3887391" cy="617934"/>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FF74B2-2984-C4F4-5816-A73093ECB662}"/>
              </a:ext>
            </a:extLst>
          </p:cNvPr>
          <p:cNvSpPr>
            <a:spLocks noGrp="1"/>
          </p:cNvSpPr>
          <p:nvPr>
            <p:ph sz="quarter" idx="4"/>
          </p:nvPr>
        </p:nvSpPr>
        <p:spPr>
          <a:xfrm>
            <a:off x="4629153"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85E323-7D7F-7765-23CE-51D81D8500C2}"/>
              </a:ext>
            </a:extLst>
          </p:cNvPr>
          <p:cNvSpPr>
            <a:spLocks noGrp="1"/>
          </p:cNvSpPr>
          <p:nvPr>
            <p:ph type="dt" sz="half" idx="10"/>
          </p:nvPr>
        </p:nvSpPr>
        <p:spPr/>
        <p:txBody>
          <a:bodyPr/>
          <a:lstStyle/>
          <a:p>
            <a:fld id="{4D00CB94-AFC3-4E15-A8F2-6512C4523148}" type="datetime1">
              <a:rPr lang="en-US" smtClean="0"/>
              <a:t>7/3/2024</a:t>
            </a:fld>
            <a:endParaRPr lang="en-US"/>
          </a:p>
        </p:txBody>
      </p:sp>
      <p:sp>
        <p:nvSpPr>
          <p:cNvPr id="8" name="Footer Placeholder 7">
            <a:extLst>
              <a:ext uri="{FF2B5EF4-FFF2-40B4-BE49-F238E27FC236}">
                <a16:creationId xmlns:a16="http://schemas.microsoft.com/office/drawing/2014/main" id="{C959772C-B0FC-52BC-273A-3CCD48E84A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13DE7-713B-372B-0888-403B045E73B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821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1D8E-206B-D0D3-8F94-513CF1C5FA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C592C8-6F48-2205-CB42-BC2F35AABC01}"/>
              </a:ext>
            </a:extLst>
          </p:cNvPr>
          <p:cNvSpPr>
            <a:spLocks noGrp="1"/>
          </p:cNvSpPr>
          <p:nvPr>
            <p:ph type="dt" sz="half" idx="10"/>
          </p:nvPr>
        </p:nvSpPr>
        <p:spPr/>
        <p:txBody>
          <a:bodyPr/>
          <a:lstStyle/>
          <a:p>
            <a:fld id="{4DCAB726-EA55-4C18-AD45-2046B2A74D77}" type="datetime1">
              <a:rPr lang="en-US" smtClean="0"/>
              <a:t>7/3/2024</a:t>
            </a:fld>
            <a:endParaRPr lang="en-US"/>
          </a:p>
        </p:txBody>
      </p:sp>
      <p:sp>
        <p:nvSpPr>
          <p:cNvPr id="4" name="Footer Placeholder 3">
            <a:extLst>
              <a:ext uri="{FF2B5EF4-FFF2-40B4-BE49-F238E27FC236}">
                <a16:creationId xmlns:a16="http://schemas.microsoft.com/office/drawing/2014/main" id="{B9159562-2BE3-8B42-8402-702886BCA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4A780B-3AF6-DCE7-CE63-693583492C8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466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2ED30-58C9-15C4-4140-5F944AB1E5FA}"/>
              </a:ext>
            </a:extLst>
          </p:cNvPr>
          <p:cNvSpPr>
            <a:spLocks noGrp="1"/>
          </p:cNvSpPr>
          <p:nvPr>
            <p:ph type="dt" sz="half" idx="10"/>
          </p:nvPr>
        </p:nvSpPr>
        <p:spPr/>
        <p:txBody>
          <a:bodyPr/>
          <a:lstStyle/>
          <a:p>
            <a:fld id="{F66FD431-1F4C-41A6-A2C7-BC4DA06C764F}" type="datetime1">
              <a:rPr lang="en-US" smtClean="0"/>
              <a:t>7/3/2024</a:t>
            </a:fld>
            <a:endParaRPr lang="en-US"/>
          </a:p>
        </p:txBody>
      </p:sp>
      <p:sp>
        <p:nvSpPr>
          <p:cNvPr id="3" name="Footer Placeholder 2">
            <a:extLst>
              <a:ext uri="{FF2B5EF4-FFF2-40B4-BE49-F238E27FC236}">
                <a16:creationId xmlns:a16="http://schemas.microsoft.com/office/drawing/2014/main" id="{55156BB7-21D7-5990-0E53-DCCB168068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F6CC0-13BF-A7EE-FAB7-F7A04E0698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08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EED8-EE85-5D6C-7487-B9107B0EB6C5}"/>
              </a:ext>
            </a:extLst>
          </p:cNvPr>
          <p:cNvSpPr>
            <a:spLocks noGrp="1"/>
          </p:cNvSpPr>
          <p:nvPr>
            <p:ph type="title"/>
          </p:nvPr>
        </p:nvSpPr>
        <p:spPr>
          <a:xfrm>
            <a:off x="629844" y="342900"/>
            <a:ext cx="2949177"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4D83BF-FF56-1F63-6467-1A1B181418AA}"/>
              </a:ext>
            </a:extLst>
          </p:cNvPr>
          <p:cNvSpPr>
            <a:spLocks noGrp="1"/>
          </p:cNvSpPr>
          <p:nvPr>
            <p:ph idx="1"/>
          </p:nvPr>
        </p:nvSpPr>
        <p:spPr>
          <a:xfrm>
            <a:off x="3887393" y="740569"/>
            <a:ext cx="4629151"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2E9D5-3962-C74D-FE6D-61B2EBDC1444}"/>
              </a:ext>
            </a:extLst>
          </p:cNvPr>
          <p:cNvSpPr>
            <a:spLocks noGrp="1"/>
          </p:cNvSpPr>
          <p:nvPr>
            <p:ph type="body" sz="half" idx="2"/>
          </p:nvPr>
        </p:nvSpPr>
        <p:spPr>
          <a:xfrm>
            <a:off x="629844" y="1543050"/>
            <a:ext cx="2949177" cy="2858691"/>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E7911-E9F7-6533-C933-5D47D64E392C}"/>
              </a:ext>
            </a:extLst>
          </p:cNvPr>
          <p:cNvSpPr>
            <a:spLocks noGrp="1"/>
          </p:cNvSpPr>
          <p:nvPr>
            <p:ph type="dt" sz="half" idx="10"/>
          </p:nvPr>
        </p:nvSpPr>
        <p:spPr/>
        <p:txBody>
          <a:bodyPr/>
          <a:lstStyle/>
          <a:p>
            <a:fld id="{1635969A-B359-4189-A359-B669B57D8EAE}" type="datetime1">
              <a:rPr lang="en-US" smtClean="0"/>
              <a:t>7/3/2024</a:t>
            </a:fld>
            <a:endParaRPr lang="en-US"/>
          </a:p>
        </p:txBody>
      </p:sp>
      <p:sp>
        <p:nvSpPr>
          <p:cNvPr id="6" name="Footer Placeholder 5">
            <a:extLst>
              <a:ext uri="{FF2B5EF4-FFF2-40B4-BE49-F238E27FC236}">
                <a16:creationId xmlns:a16="http://schemas.microsoft.com/office/drawing/2014/main" id="{34C27107-F6E5-34CA-5258-88A6A59B3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C02B7-2DF8-BA6C-E2D0-47B7A881DE4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78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EBE6-B29B-C575-2E29-66CB3D4651A1}"/>
              </a:ext>
            </a:extLst>
          </p:cNvPr>
          <p:cNvSpPr>
            <a:spLocks noGrp="1"/>
          </p:cNvSpPr>
          <p:nvPr>
            <p:ph type="title"/>
          </p:nvPr>
        </p:nvSpPr>
        <p:spPr>
          <a:xfrm>
            <a:off x="629844" y="342900"/>
            <a:ext cx="2949177"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222C62-2CB2-4E12-28B1-CFFF05F18FE4}"/>
              </a:ext>
            </a:extLst>
          </p:cNvPr>
          <p:cNvSpPr>
            <a:spLocks noGrp="1"/>
          </p:cNvSpPr>
          <p:nvPr>
            <p:ph type="pic" idx="1"/>
          </p:nvPr>
        </p:nvSpPr>
        <p:spPr>
          <a:xfrm>
            <a:off x="3887393" y="740569"/>
            <a:ext cx="4629151" cy="3655219"/>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4D1B4F-1455-3A5B-7397-0233A397BC1D}"/>
              </a:ext>
            </a:extLst>
          </p:cNvPr>
          <p:cNvSpPr>
            <a:spLocks noGrp="1"/>
          </p:cNvSpPr>
          <p:nvPr>
            <p:ph type="body" sz="half" idx="2"/>
          </p:nvPr>
        </p:nvSpPr>
        <p:spPr>
          <a:xfrm>
            <a:off x="629844" y="1543050"/>
            <a:ext cx="2949177" cy="2858691"/>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2E118-789D-E004-82DC-C99F0EF1AAFF}"/>
              </a:ext>
            </a:extLst>
          </p:cNvPr>
          <p:cNvSpPr>
            <a:spLocks noGrp="1"/>
          </p:cNvSpPr>
          <p:nvPr>
            <p:ph type="dt" sz="half" idx="10"/>
          </p:nvPr>
        </p:nvSpPr>
        <p:spPr/>
        <p:txBody>
          <a:bodyPr/>
          <a:lstStyle/>
          <a:p>
            <a:fld id="{D8174B7E-0DCE-4CBF-B736-D8058EBF28B2}" type="datetime1">
              <a:rPr lang="en-US" smtClean="0"/>
              <a:t>7/3/2024</a:t>
            </a:fld>
            <a:endParaRPr lang="en-US"/>
          </a:p>
        </p:txBody>
      </p:sp>
      <p:sp>
        <p:nvSpPr>
          <p:cNvPr id="6" name="Footer Placeholder 5">
            <a:extLst>
              <a:ext uri="{FF2B5EF4-FFF2-40B4-BE49-F238E27FC236}">
                <a16:creationId xmlns:a16="http://schemas.microsoft.com/office/drawing/2014/main" id="{D231C9C0-B1E9-0DB5-2B9F-413ED8512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28E7D-6A15-5BAE-946B-C7CDFD67B4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19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423655-5FCA-EC0C-F839-1D38F7E1A308}"/>
              </a:ext>
            </a:extLst>
          </p:cNvPr>
          <p:cNvSpPr>
            <a:spLocks noGrp="1"/>
          </p:cNvSpPr>
          <p:nvPr>
            <p:ph type="title"/>
          </p:nvPr>
        </p:nvSpPr>
        <p:spPr>
          <a:xfrm>
            <a:off x="628653"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DC8CBE8-6738-7796-28EE-4E66597E6164}"/>
              </a:ext>
            </a:extLst>
          </p:cNvPr>
          <p:cNvSpPr>
            <a:spLocks noGrp="1"/>
          </p:cNvSpPr>
          <p:nvPr>
            <p:ph type="body" idx="1"/>
          </p:nvPr>
        </p:nvSpPr>
        <p:spPr>
          <a:xfrm>
            <a:off x="628653"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7265AF-5F25-E177-413D-FFA770BDAD49}"/>
              </a:ext>
            </a:extLst>
          </p:cNvPr>
          <p:cNvSpPr>
            <a:spLocks noGrp="1"/>
          </p:cNvSpPr>
          <p:nvPr>
            <p:ph type="dt" sz="half" idx="2"/>
          </p:nvPr>
        </p:nvSpPr>
        <p:spPr>
          <a:xfrm>
            <a:off x="628651"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B4CF9F4-6D11-4434-AA2E-F92E6AA0A082}" type="datetime1">
              <a:rPr lang="en-US" smtClean="0"/>
              <a:t>7/3/2024</a:t>
            </a:fld>
            <a:endParaRPr lang="en-US"/>
          </a:p>
        </p:txBody>
      </p:sp>
      <p:sp>
        <p:nvSpPr>
          <p:cNvPr id="5" name="Footer Placeholder 4">
            <a:extLst>
              <a:ext uri="{FF2B5EF4-FFF2-40B4-BE49-F238E27FC236}">
                <a16:creationId xmlns:a16="http://schemas.microsoft.com/office/drawing/2014/main" id="{FEE2C346-04ED-755C-03E4-7F4722BC31F2}"/>
              </a:ext>
            </a:extLst>
          </p:cNvPr>
          <p:cNvSpPr>
            <a:spLocks noGrp="1"/>
          </p:cNvSpPr>
          <p:nvPr>
            <p:ph type="ftr" sz="quarter" idx="3"/>
          </p:nvPr>
        </p:nvSpPr>
        <p:spPr>
          <a:xfrm>
            <a:off x="3028953"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569B31-2DC0-6749-A38F-1957F0C6592A}"/>
              </a:ext>
            </a:extLst>
          </p:cNvPr>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7834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11"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025"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31.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8.sv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3" name="Freeform 3"/>
          <p:cNvSpPr/>
          <p:nvPr/>
        </p:nvSpPr>
        <p:spPr>
          <a:xfrm>
            <a:off x="8130409" y="4080331"/>
            <a:ext cx="488332" cy="591683"/>
          </a:xfrm>
          <a:custGeom>
            <a:avLst/>
            <a:gdLst/>
            <a:ahLst/>
            <a:cxnLst/>
            <a:rect l="l" t="t" r="r" b="b"/>
            <a:pathLst>
              <a:path w="976664" h="1183366">
                <a:moveTo>
                  <a:pt x="0" y="0"/>
                </a:moveTo>
                <a:lnTo>
                  <a:pt x="976664" y="0"/>
                </a:lnTo>
                <a:lnTo>
                  <a:pt x="976664" y="1183366"/>
                </a:lnTo>
                <a:lnTo>
                  <a:pt x="0" y="1183366"/>
                </a:lnTo>
                <a:lnTo>
                  <a:pt x="0" y="0"/>
                </a:lnTo>
                <a:close/>
              </a:path>
            </a:pathLst>
          </a:custGeom>
          <a:blipFill>
            <a:blip r:embed="rId2"/>
            <a:stretch>
              <a:fillRect l="-41977" t="-19883" r="-41216" b="-31310"/>
            </a:stretch>
          </a:blipFill>
        </p:spPr>
        <p:txBody>
          <a:bodyPr/>
          <a:lstStyle/>
          <a:p>
            <a:endParaRPr lang="en-US"/>
          </a:p>
        </p:txBody>
      </p:sp>
      <p:sp>
        <p:nvSpPr>
          <p:cNvPr id="4" name="TextBox 4"/>
          <p:cNvSpPr txBox="1"/>
          <p:nvPr/>
        </p:nvSpPr>
        <p:spPr>
          <a:xfrm>
            <a:off x="503441" y="2364397"/>
            <a:ext cx="8115300" cy="300788"/>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ato"/>
              </a:rPr>
              <a:t>Your Monthly Investment Review &amp; Outlook</a:t>
            </a:r>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Modelist Market </a:t>
            </a:r>
          </a:p>
          <a:p>
            <a:r>
              <a:rPr lang="en-US" sz="4000" dirty="0">
                <a:solidFill>
                  <a:srgbClr val="000000"/>
                </a:solidFill>
                <a:latin typeface="Lovelo"/>
              </a:rPr>
              <a:t>Insights</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1</a:t>
            </a:fld>
            <a:endParaRPr lang="en-US"/>
          </a:p>
        </p:txBody>
      </p:sp>
      <p:pic>
        <p:nvPicPr>
          <p:cNvPr id="6" name="Picture 5">
            <a:extLst>
              <a:ext uri="{FF2B5EF4-FFF2-40B4-BE49-F238E27FC236}">
                <a16:creationId xmlns:a16="http://schemas.microsoft.com/office/drawing/2014/main" id="{F8E9F4A8-7680-6559-E407-E3E3421AACA4}"/>
              </a:ext>
            </a:extLst>
          </p:cNvPr>
          <p:cNvPicPr/>
          <p:nvPr/>
        </p:nvPicPr>
        <p:blipFill>
          <a:blip r:embed="rId3"/>
          <a:stretch>
            <a:fillRect/>
          </a:stretch>
        </p:blipFill>
        <p:spPr>
          <a:xfrm>
            <a:off x="514350" y="4471988"/>
            <a:ext cx="1933575" cy="200025"/>
          </a:xfrm>
          <a:prstGeom prst="rect">
            <a:avLst/>
          </a:prstGeom>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9" name="Picture 8">
            <a:extLst>
              <a:ext uri="{FF2B5EF4-FFF2-40B4-BE49-F238E27FC236}">
                <a16:creationId xmlns:a16="http://schemas.microsoft.com/office/drawing/2014/main" id="{EF530BC5-DD3B-17CA-3D00-6C29A4A2AF02}"/>
              </a:ext>
            </a:extLst>
          </p:cNvPr>
          <p:cNvPicPr/>
          <p:nvPr/>
        </p:nvPicPr>
        <p:blipFill>
          <a:blip r:embed="rId3"/>
          <a:stretch>
            <a:fillRect/>
          </a:stretch>
        </p:blipFill>
        <p:spPr>
          <a:xfrm>
            <a:off x="6684963" y="534988"/>
            <a:ext cx="1933575" cy="200025"/>
          </a:xfrm>
          <a:prstGeom prst="rect">
            <a:avLst/>
          </a:prstGeom>
        </p:spPr>
      </p:pic>
      <p:sp>
        <p:nvSpPr>
          <p:cNvPr id="16" name="TextBox 15">
            <a:extLst>
              <a:ext uri="{FF2B5EF4-FFF2-40B4-BE49-F238E27FC236}">
                <a16:creationId xmlns:a16="http://schemas.microsoft.com/office/drawing/2014/main" id="{F2A2AF1C-845D-348D-7C93-EF6B90A3C35D}"/>
              </a:ext>
            </a:extLst>
          </p:cNvPr>
          <p:cNvSpPr txBox="1"/>
          <p:nvPr/>
        </p:nvSpPr>
        <p:spPr>
          <a:xfrm>
            <a:off x="498674" y="1018596"/>
            <a:ext cx="4073326" cy="246221"/>
          </a:xfrm>
          <a:prstGeom prst="rect">
            <a:avLst/>
          </a:prstGeom>
          <a:noFill/>
        </p:spPr>
        <p:txBody>
          <a:bodyPr wrap="square" rtlCol="0">
            <a:spAutoFit/>
          </a:bodyPr>
          <a:lstStyle/>
          <a:p>
            <a:r>
              <a:rPr lang="en-US" sz="1000" b="1" dirty="0">
                <a:solidFill>
                  <a:schemeClr val="tx2"/>
                </a:solidFill>
              </a:rPr>
              <a:t>VIX Index</a:t>
            </a:r>
            <a:endParaRPr lang="en-US" sz="1000" dirty="0"/>
          </a:p>
        </p:txBody>
      </p:sp>
      <p:sp>
        <p:nvSpPr>
          <p:cNvPr id="17" name="TextBox 16">
            <a:extLst>
              <a:ext uri="{FF2B5EF4-FFF2-40B4-BE49-F238E27FC236}">
                <a16:creationId xmlns:a16="http://schemas.microsoft.com/office/drawing/2014/main" id="{073E8B86-4A5C-9542-E142-28E929D32165}"/>
              </a:ext>
            </a:extLst>
          </p:cNvPr>
          <p:cNvSpPr txBox="1"/>
          <p:nvPr/>
        </p:nvSpPr>
        <p:spPr>
          <a:xfrm>
            <a:off x="4572000" y="1018596"/>
            <a:ext cx="4073326" cy="246221"/>
          </a:xfrm>
          <a:prstGeom prst="rect">
            <a:avLst/>
          </a:prstGeom>
          <a:noFill/>
        </p:spPr>
        <p:txBody>
          <a:bodyPr wrap="square" rtlCol="0">
            <a:spAutoFit/>
          </a:bodyPr>
          <a:lstStyle/>
          <a:p>
            <a:r>
              <a:rPr lang="en-US" sz="1000" b="1" dirty="0">
                <a:solidFill>
                  <a:schemeClr val="tx2"/>
                </a:solidFill>
              </a:rPr>
              <a:t>S&amp;P 500 Index Trailing P/E Ratio </a:t>
            </a:r>
            <a:r>
              <a:rPr lang="en-US" sz="1000" dirty="0"/>
              <a:t>&amp; </a:t>
            </a:r>
            <a:r>
              <a:rPr lang="en-US" sz="1000" b="1" dirty="0">
                <a:solidFill>
                  <a:schemeClr val="accent2"/>
                </a:solidFill>
              </a:rPr>
              <a:t>10-Year Average</a:t>
            </a:r>
            <a:endParaRPr lang="en-US" sz="1000" dirty="0"/>
          </a:p>
        </p:txBody>
      </p:sp>
      <p:sp>
        <p:nvSpPr>
          <p:cNvPr id="18" name="TextBox 17">
            <a:extLst>
              <a:ext uri="{FF2B5EF4-FFF2-40B4-BE49-F238E27FC236}">
                <a16:creationId xmlns:a16="http://schemas.microsoft.com/office/drawing/2014/main" id="{36E83E3B-2B6F-5049-53C0-37525C1C371E}"/>
              </a:ext>
            </a:extLst>
          </p:cNvPr>
          <p:cNvSpPr txBox="1"/>
          <p:nvPr/>
        </p:nvSpPr>
        <p:spPr>
          <a:xfrm>
            <a:off x="498674" y="2755763"/>
            <a:ext cx="4073326" cy="246221"/>
          </a:xfrm>
          <a:prstGeom prst="rect">
            <a:avLst/>
          </a:prstGeom>
          <a:noFill/>
        </p:spPr>
        <p:txBody>
          <a:bodyPr wrap="square" rtlCol="0">
            <a:spAutoFit/>
          </a:bodyPr>
          <a:lstStyle/>
          <a:p>
            <a:r>
              <a:rPr lang="en-US" sz="1000" b="1" dirty="0">
                <a:solidFill>
                  <a:schemeClr val="tx2"/>
                </a:solidFill>
              </a:rPr>
              <a:t>S&amp;P 500 Index </a:t>
            </a:r>
            <a:r>
              <a:rPr lang="en-US" sz="1000" dirty="0"/>
              <a:t>&amp; </a:t>
            </a:r>
            <a:r>
              <a:rPr lang="en-US" sz="1000" b="1" dirty="0">
                <a:solidFill>
                  <a:schemeClr val="accent2"/>
                </a:solidFill>
              </a:rPr>
              <a:t>30-Day SMA (2 Standard Deviations)</a:t>
            </a:r>
            <a:endParaRPr lang="en-US" sz="1000" dirty="0"/>
          </a:p>
        </p:txBody>
      </p:sp>
      <p:sp>
        <p:nvSpPr>
          <p:cNvPr id="19" name="TextBox 18">
            <a:extLst>
              <a:ext uri="{FF2B5EF4-FFF2-40B4-BE49-F238E27FC236}">
                <a16:creationId xmlns:a16="http://schemas.microsoft.com/office/drawing/2014/main" id="{0E35E064-7E1D-7DD9-480D-0CB78CDF9EF0}"/>
              </a:ext>
            </a:extLst>
          </p:cNvPr>
          <p:cNvSpPr txBox="1"/>
          <p:nvPr/>
        </p:nvSpPr>
        <p:spPr>
          <a:xfrm>
            <a:off x="4572000" y="2755763"/>
            <a:ext cx="4073326" cy="246221"/>
          </a:xfrm>
          <a:prstGeom prst="rect">
            <a:avLst/>
          </a:prstGeom>
          <a:noFill/>
        </p:spPr>
        <p:txBody>
          <a:bodyPr wrap="square" rtlCol="0">
            <a:spAutoFit/>
          </a:bodyPr>
          <a:lstStyle/>
          <a:p>
            <a:r>
              <a:rPr lang="en-US" sz="1000" b="1" dirty="0">
                <a:solidFill>
                  <a:schemeClr val="tx2"/>
                </a:solidFill>
              </a:rPr>
              <a:t>S&amp;P 500 Index Forward P/E Ratio </a:t>
            </a:r>
            <a:r>
              <a:rPr lang="en-US" sz="1000" dirty="0"/>
              <a:t>&amp; </a:t>
            </a:r>
            <a:r>
              <a:rPr lang="en-US" sz="1000" b="1" dirty="0">
                <a:solidFill>
                  <a:schemeClr val="accent2"/>
                </a:solidFill>
              </a:rPr>
              <a:t>10-Year Average</a:t>
            </a:r>
            <a:endParaRPr lang="en-US" sz="1000" dirty="0"/>
          </a:p>
        </p:txBody>
      </p:sp>
      <p:pic>
        <p:nvPicPr>
          <p:cNvPr id="12" name="Picture 11">
            <a:extLst>
              <a:ext uri="{FF2B5EF4-FFF2-40B4-BE49-F238E27FC236}">
                <a16:creationId xmlns:a16="http://schemas.microsoft.com/office/drawing/2014/main" id="{CA9B2655-B8B5-B93C-0F98-B925577D6A49}"/>
              </a:ext>
            </a:extLst>
          </p:cNvPr>
          <p:cNvPicPr/>
          <p:nvPr/>
        </p:nvPicPr>
        <p:blipFill>
          <a:blip r:embed="rId4"/>
          <a:stretch>
            <a:fillRect/>
          </a:stretch>
        </p:blipFill>
        <p:spPr>
          <a:xfrm>
            <a:off x="877888" y="3094038"/>
            <a:ext cx="3200400" cy="1371600"/>
          </a:xfrm>
          <a:prstGeom prst="rect">
            <a:avLst/>
          </a:prstGeom>
        </p:spPr>
      </p:pic>
      <p:pic>
        <p:nvPicPr>
          <p:cNvPr id="14" name="Picture 13">
            <a:extLst>
              <a:ext uri="{FF2B5EF4-FFF2-40B4-BE49-F238E27FC236}">
                <a16:creationId xmlns:a16="http://schemas.microsoft.com/office/drawing/2014/main" id="{24B40F5B-3784-B55A-5335-3DB14B4CDB7F}"/>
              </a:ext>
            </a:extLst>
          </p:cNvPr>
          <p:cNvPicPr/>
          <p:nvPr/>
        </p:nvPicPr>
        <p:blipFill>
          <a:blip r:embed="rId5"/>
          <a:stretch>
            <a:fillRect/>
          </a:stretch>
        </p:blipFill>
        <p:spPr>
          <a:xfrm>
            <a:off x="4951413" y="3094038"/>
            <a:ext cx="3200400" cy="1371600"/>
          </a:xfrm>
          <a:prstGeom prst="rect">
            <a:avLst/>
          </a:prstGeom>
        </p:spPr>
      </p:pic>
      <p:pic>
        <p:nvPicPr>
          <p:cNvPr id="15" name="Picture 14">
            <a:extLst>
              <a:ext uri="{FF2B5EF4-FFF2-40B4-BE49-F238E27FC236}">
                <a16:creationId xmlns:a16="http://schemas.microsoft.com/office/drawing/2014/main" id="{A7712B24-9EC9-8A6C-D8C3-D5F620DBA485}"/>
              </a:ext>
            </a:extLst>
          </p:cNvPr>
          <p:cNvPicPr/>
          <p:nvPr/>
        </p:nvPicPr>
        <p:blipFill>
          <a:blip r:embed="rId6"/>
          <a:stretch>
            <a:fillRect/>
          </a:stretch>
        </p:blipFill>
        <p:spPr>
          <a:xfrm>
            <a:off x="877888" y="1323975"/>
            <a:ext cx="3200400" cy="1371600"/>
          </a:xfrm>
          <a:prstGeom prst="rect">
            <a:avLst/>
          </a:prstGeom>
        </p:spPr>
      </p:pic>
      <p:pic>
        <p:nvPicPr>
          <p:cNvPr id="20" name="Picture 19">
            <a:extLst>
              <a:ext uri="{FF2B5EF4-FFF2-40B4-BE49-F238E27FC236}">
                <a16:creationId xmlns:a16="http://schemas.microsoft.com/office/drawing/2014/main" id="{B8FFF30D-409F-C0DB-2BFF-F47C5549940F}"/>
              </a:ext>
            </a:extLst>
          </p:cNvPr>
          <p:cNvPicPr/>
          <p:nvPr/>
        </p:nvPicPr>
        <p:blipFill>
          <a:blip r:embed="rId7"/>
          <a:stretch>
            <a:fillRect/>
          </a:stretch>
        </p:blipFill>
        <p:spPr>
          <a:xfrm>
            <a:off x="4951413" y="1323975"/>
            <a:ext cx="3200400" cy="1371600"/>
          </a:xfrm>
          <a:prstGeom prst="rect">
            <a:avLst/>
          </a:prstGeom>
        </p:spPr>
      </p:pic>
    </p:spTree>
    <p:extLst>
      <p:ext uri="{BB962C8B-B14F-4D97-AF65-F5344CB8AC3E}">
        <p14:creationId xmlns:p14="http://schemas.microsoft.com/office/powerpoint/2010/main" val="395703080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3" y="938540"/>
            <a:ext cx="8115297" cy="584775"/>
          </a:xfrm>
          <a:prstGeom prst="rect">
            <a:avLst/>
          </a:prstGeom>
          <a:noFill/>
        </p:spPr>
        <p:txBody>
          <a:bodyPr wrap="square" rtlCol="0">
            <a:spAutoFit/>
          </a:bodyPr>
          <a:lstStyle/>
          <a:p>
            <a:pPr algn="ctr"/>
            <a:r>
              <a:rPr lang="en-US" sz="1600" b="1" dirty="0"/>
              <a:t>2024 is the 15</a:t>
            </a:r>
            <a:r>
              <a:rPr lang="en-US" sz="1600" b="1" baseline="30000" dirty="0"/>
              <a:t>th</a:t>
            </a:r>
            <a:r>
              <a:rPr lang="en-US" sz="1600" b="1" dirty="0"/>
              <a:t> Best Start to a Year since 1945</a:t>
            </a:r>
          </a:p>
          <a:p>
            <a:pPr algn="ctr"/>
            <a:r>
              <a:rPr lang="en-US" sz="1600" b="1" dirty="0"/>
              <a:t>(S&amp;P 500 Total Return Index)</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9" name="Picture 8">
            <a:extLst>
              <a:ext uri="{FF2B5EF4-FFF2-40B4-BE49-F238E27FC236}">
                <a16:creationId xmlns:a16="http://schemas.microsoft.com/office/drawing/2014/main" id="{E42B0CB7-0388-AF7B-2B64-9AAA5E6DCAAC}"/>
              </a:ext>
            </a:extLst>
          </p:cNvPr>
          <p:cNvPicPr/>
          <p:nvPr/>
        </p:nvPicPr>
        <p:blipFill>
          <a:blip r:embed="rId3"/>
          <a:stretch>
            <a:fillRect/>
          </a:stretch>
        </p:blipFill>
        <p:spPr>
          <a:xfrm>
            <a:off x="6684963" y="534988"/>
            <a:ext cx="1933575" cy="200025"/>
          </a:xfrm>
          <a:prstGeom prst="rect">
            <a:avLst/>
          </a:prstGeom>
        </p:spPr>
      </p:pic>
      <p:pic>
        <p:nvPicPr>
          <p:cNvPr id="12" name="Picture 11">
            <a:extLst>
              <a:ext uri="{FF2B5EF4-FFF2-40B4-BE49-F238E27FC236}">
                <a16:creationId xmlns:a16="http://schemas.microsoft.com/office/drawing/2014/main" id="{73BDE2CC-BF93-1445-780C-A9DC79D91381}"/>
              </a:ext>
            </a:extLst>
          </p:cNvPr>
          <p:cNvPicPr>
            <a:picLocks noChangeAspect="1"/>
          </p:cNvPicPr>
          <p:nvPr/>
        </p:nvPicPr>
        <p:blipFill>
          <a:blip r:embed="rId4"/>
          <a:stretch>
            <a:fillRect/>
          </a:stretch>
        </p:blipFill>
        <p:spPr>
          <a:xfrm>
            <a:off x="1147762" y="1771650"/>
            <a:ext cx="6848475" cy="2552700"/>
          </a:xfrm>
          <a:prstGeom prst="rect">
            <a:avLst/>
          </a:prstGeom>
        </p:spPr>
      </p:pic>
    </p:spTree>
    <p:extLst>
      <p:ext uri="{BB962C8B-B14F-4D97-AF65-F5344CB8AC3E}">
        <p14:creationId xmlns:p14="http://schemas.microsoft.com/office/powerpoint/2010/main" val="2402069779"/>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7040364" cy="261610"/>
          </a:xfrm>
          <a:prstGeom prst="rect">
            <a:avLst/>
          </a:prstGeom>
          <a:noFill/>
        </p:spPr>
        <p:txBody>
          <a:bodyPr wrap="square" rtlCol="0">
            <a:spAutoFit/>
          </a:bodyPr>
          <a:lstStyle/>
          <a:p>
            <a:r>
              <a:rPr lang="en-US" sz="1050" dirty="0"/>
              <a:t>US Style Box Total Return (%)</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6" name="Picture 5">
            <a:extLst>
              <a:ext uri="{FF2B5EF4-FFF2-40B4-BE49-F238E27FC236}">
                <a16:creationId xmlns:a16="http://schemas.microsoft.com/office/drawing/2014/main" id="{021D4578-C107-44BE-5234-77898E9B10AB}"/>
              </a:ext>
            </a:extLst>
          </p:cNvPr>
          <p:cNvPicPr/>
          <p:nvPr/>
        </p:nvPicPr>
        <p:blipFill>
          <a:blip r:embed="rId3"/>
          <a:stretch>
            <a:fillRect/>
          </a:stretch>
        </p:blipFill>
        <p:spPr>
          <a:xfrm>
            <a:off x="1079500" y="1254125"/>
            <a:ext cx="6986588" cy="1636713"/>
          </a:xfrm>
          <a:prstGeom prst="rect">
            <a:avLst/>
          </a:prstGeom>
        </p:spPr>
      </p:pic>
      <p:pic>
        <p:nvPicPr>
          <p:cNvPr id="9" name="Picture 8">
            <a:extLst>
              <a:ext uri="{FF2B5EF4-FFF2-40B4-BE49-F238E27FC236}">
                <a16:creationId xmlns:a16="http://schemas.microsoft.com/office/drawing/2014/main" id="{F84E40AA-DE8F-0D88-3CCD-D2DD1ED1E370}"/>
              </a:ext>
            </a:extLst>
          </p:cNvPr>
          <p:cNvPicPr/>
          <p:nvPr/>
        </p:nvPicPr>
        <p:blipFill>
          <a:blip r:embed="rId4"/>
          <a:stretch>
            <a:fillRect/>
          </a:stretch>
        </p:blipFill>
        <p:spPr>
          <a:xfrm>
            <a:off x="6684963" y="534988"/>
            <a:ext cx="1933575" cy="200025"/>
          </a:xfrm>
          <a:prstGeom prst="rect">
            <a:avLst/>
          </a:prstGeom>
        </p:spPr>
      </p:pic>
      <p:pic>
        <p:nvPicPr>
          <p:cNvPr id="16" name="Picture 15">
            <a:extLst>
              <a:ext uri="{FF2B5EF4-FFF2-40B4-BE49-F238E27FC236}">
                <a16:creationId xmlns:a16="http://schemas.microsoft.com/office/drawing/2014/main" id="{96A59938-2B75-DFAC-B541-58EAB34BC429}"/>
              </a:ext>
            </a:extLst>
          </p:cNvPr>
          <p:cNvPicPr/>
          <p:nvPr/>
        </p:nvPicPr>
        <p:blipFill>
          <a:blip r:embed="rId5"/>
          <a:stretch>
            <a:fillRect/>
          </a:stretch>
        </p:blipFill>
        <p:spPr>
          <a:xfrm>
            <a:off x="3810000" y="3111500"/>
            <a:ext cx="1958975" cy="1273175"/>
          </a:xfrm>
          <a:prstGeom prst="rect">
            <a:avLst/>
          </a:prstGeom>
        </p:spPr>
      </p:pic>
      <p:pic>
        <p:nvPicPr>
          <p:cNvPr id="17" name="Picture 16">
            <a:extLst>
              <a:ext uri="{FF2B5EF4-FFF2-40B4-BE49-F238E27FC236}">
                <a16:creationId xmlns:a16="http://schemas.microsoft.com/office/drawing/2014/main" id="{B8732C9C-1C17-2C2F-9D2F-4DC205BD4B2F}"/>
              </a:ext>
            </a:extLst>
          </p:cNvPr>
          <p:cNvPicPr/>
          <p:nvPr/>
        </p:nvPicPr>
        <p:blipFill>
          <a:blip r:embed="rId6"/>
          <a:stretch>
            <a:fillRect/>
          </a:stretch>
        </p:blipFill>
        <p:spPr>
          <a:xfrm>
            <a:off x="5867400" y="3111500"/>
            <a:ext cx="1958975" cy="1273175"/>
          </a:xfrm>
          <a:prstGeom prst="rect">
            <a:avLst/>
          </a:prstGeom>
        </p:spPr>
      </p:pic>
      <p:pic>
        <p:nvPicPr>
          <p:cNvPr id="18" name="Picture 17">
            <a:extLst>
              <a:ext uri="{FF2B5EF4-FFF2-40B4-BE49-F238E27FC236}">
                <a16:creationId xmlns:a16="http://schemas.microsoft.com/office/drawing/2014/main" id="{97491FE9-CB04-E0AA-19DD-5244610F0CB3}"/>
              </a:ext>
            </a:extLst>
          </p:cNvPr>
          <p:cNvPicPr/>
          <p:nvPr/>
        </p:nvPicPr>
        <p:blipFill>
          <a:blip r:embed="rId7"/>
          <a:stretch>
            <a:fillRect/>
          </a:stretch>
        </p:blipFill>
        <p:spPr>
          <a:xfrm>
            <a:off x="1752600" y="3127375"/>
            <a:ext cx="1958975" cy="1273175"/>
          </a:xfrm>
          <a:prstGeom prst="rect">
            <a:avLst/>
          </a:prstGeom>
        </p:spPr>
      </p:pic>
    </p:spTree>
    <p:extLst>
      <p:ext uri="{BB962C8B-B14F-4D97-AF65-F5344CB8AC3E}">
        <p14:creationId xmlns:p14="http://schemas.microsoft.com/office/powerpoint/2010/main" val="5760685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4073326" cy="246221"/>
          </a:xfrm>
          <a:prstGeom prst="rect">
            <a:avLst/>
          </a:prstGeom>
          <a:noFill/>
        </p:spPr>
        <p:txBody>
          <a:bodyPr wrap="square" rtlCol="0">
            <a:spAutoFit/>
          </a:bodyPr>
          <a:lstStyle/>
          <a:p>
            <a:r>
              <a:rPr lang="en-US" sz="1000" dirty="0"/>
              <a:t>US Sector &amp; Industry Total Return (%)</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5" name="Picture 4">
            <a:extLst>
              <a:ext uri="{FF2B5EF4-FFF2-40B4-BE49-F238E27FC236}">
                <a16:creationId xmlns:a16="http://schemas.microsoft.com/office/drawing/2014/main" id="{005EB108-526E-30B3-9762-A4B321B5EEFD}"/>
              </a:ext>
            </a:extLst>
          </p:cNvPr>
          <p:cNvPicPr/>
          <p:nvPr/>
        </p:nvPicPr>
        <p:blipFill>
          <a:blip r:embed="rId3"/>
          <a:stretch>
            <a:fillRect/>
          </a:stretch>
        </p:blipFill>
        <p:spPr>
          <a:xfrm>
            <a:off x="1077913" y="1252538"/>
            <a:ext cx="6988175" cy="2965450"/>
          </a:xfrm>
          <a:prstGeom prst="rect">
            <a:avLst/>
          </a:prstGeom>
        </p:spPr>
      </p:pic>
      <p:pic>
        <p:nvPicPr>
          <p:cNvPr id="6" name="Picture 5">
            <a:extLst>
              <a:ext uri="{FF2B5EF4-FFF2-40B4-BE49-F238E27FC236}">
                <a16:creationId xmlns:a16="http://schemas.microsoft.com/office/drawing/2014/main" id="{450AA98B-0DB9-FA71-8923-F211FA1C4228}"/>
              </a:ext>
            </a:extLst>
          </p:cNvPr>
          <p:cNvPicPr/>
          <p:nvPr/>
        </p:nvPicPr>
        <p:blipFill>
          <a:blip r:embed="rId4"/>
          <a:stretch>
            <a:fillRect/>
          </a:stretch>
        </p:blipFill>
        <p:spPr>
          <a:xfrm>
            <a:off x="6684963" y="534988"/>
            <a:ext cx="1933575" cy="200025"/>
          </a:xfrm>
          <a:prstGeom prst="rect">
            <a:avLst/>
          </a:prstGeom>
        </p:spPr>
      </p:pic>
    </p:spTree>
    <p:extLst>
      <p:ext uri="{BB962C8B-B14F-4D97-AF65-F5344CB8AC3E}">
        <p14:creationId xmlns:p14="http://schemas.microsoft.com/office/powerpoint/2010/main" val="249414320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international Equity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99BC847-F1C0-02F5-B416-E942C0599C0F}"/>
              </a:ext>
            </a:extLst>
          </p:cNvPr>
          <p:cNvSpPr txBox="1"/>
          <p:nvPr/>
        </p:nvSpPr>
        <p:spPr>
          <a:xfrm>
            <a:off x="498674" y="1018596"/>
            <a:ext cx="4073326" cy="246221"/>
          </a:xfrm>
          <a:prstGeom prst="rect">
            <a:avLst/>
          </a:prstGeom>
          <a:noFill/>
        </p:spPr>
        <p:txBody>
          <a:bodyPr wrap="square" rtlCol="0">
            <a:spAutoFit/>
          </a:bodyPr>
          <a:lstStyle/>
          <a:p>
            <a:r>
              <a:rPr lang="en-US" sz="1000" dirty="0"/>
              <a:t>Developed &amp; Emerging Markets Total Return (%)</a:t>
            </a:r>
          </a:p>
        </p:txBody>
      </p:sp>
      <p:pic>
        <p:nvPicPr>
          <p:cNvPr id="6" name="Picture 5">
            <a:extLst>
              <a:ext uri="{FF2B5EF4-FFF2-40B4-BE49-F238E27FC236}">
                <a16:creationId xmlns:a16="http://schemas.microsoft.com/office/drawing/2014/main" id="{5F272647-1877-E9F3-7804-279DBA552033}"/>
              </a:ext>
            </a:extLst>
          </p:cNvPr>
          <p:cNvPicPr/>
          <p:nvPr/>
        </p:nvPicPr>
        <p:blipFill>
          <a:blip r:embed="rId3"/>
          <a:stretch>
            <a:fillRect/>
          </a:stretch>
        </p:blipFill>
        <p:spPr>
          <a:xfrm>
            <a:off x="1077913" y="1265238"/>
            <a:ext cx="6988175" cy="3146425"/>
          </a:xfrm>
          <a:prstGeom prst="rect">
            <a:avLst/>
          </a:prstGeom>
        </p:spPr>
      </p:pic>
      <p:pic>
        <p:nvPicPr>
          <p:cNvPr id="9" name="Picture 8">
            <a:extLst>
              <a:ext uri="{FF2B5EF4-FFF2-40B4-BE49-F238E27FC236}">
                <a16:creationId xmlns:a16="http://schemas.microsoft.com/office/drawing/2014/main" id="{872C608F-C814-BF08-0322-DA64E402F130}"/>
              </a:ext>
            </a:extLst>
          </p:cNvPr>
          <p:cNvPicPr/>
          <p:nvPr/>
        </p:nvPicPr>
        <p:blipFill>
          <a:blip r:embed="rId4"/>
          <a:stretch>
            <a:fillRect/>
          </a:stretch>
        </p:blipFill>
        <p:spPr>
          <a:xfrm>
            <a:off x="6684963" y="534988"/>
            <a:ext cx="1933575" cy="200025"/>
          </a:xfrm>
          <a:prstGeom prst="rect">
            <a:avLst/>
          </a:prstGeom>
        </p:spPr>
      </p:pic>
      <p:sp>
        <p:nvSpPr>
          <p:cNvPr id="7" name="TextBox 6">
            <a:extLst>
              <a:ext uri="{FF2B5EF4-FFF2-40B4-BE49-F238E27FC236}">
                <a16:creationId xmlns:a16="http://schemas.microsoft.com/office/drawing/2014/main" id="{6311243D-7F1E-C751-D55A-E1D3C0D2530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spTree>
    <p:extLst>
      <p:ext uri="{BB962C8B-B14F-4D97-AF65-F5344CB8AC3E}">
        <p14:creationId xmlns:p14="http://schemas.microsoft.com/office/powerpoint/2010/main" val="115816566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Fixed Income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15</a:t>
            </a:fld>
            <a:endParaRPr lang="en-US"/>
          </a:p>
        </p:txBody>
      </p:sp>
      <p:pic>
        <p:nvPicPr>
          <p:cNvPr id="3" name="Picture 2">
            <a:extLst>
              <a:ext uri="{FF2B5EF4-FFF2-40B4-BE49-F238E27FC236}">
                <a16:creationId xmlns:a16="http://schemas.microsoft.com/office/drawing/2014/main" id="{DB34F72B-ABD2-29A3-0E03-68C340FE7FAF}"/>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125311059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D6F243FF-16DE-B17C-6DE8-1CC66BED52E6}"/>
              </a:ext>
            </a:extLst>
          </p:cNvPr>
          <p:cNvSpPr txBox="1"/>
          <p:nvPr/>
        </p:nvSpPr>
        <p:spPr>
          <a:xfrm>
            <a:off x="498674" y="1018596"/>
            <a:ext cx="4073326" cy="246221"/>
          </a:xfrm>
          <a:prstGeom prst="rect">
            <a:avLst/>
          </a:prstGeom>
          <a:noFill/>
        </p:spPr>
        <p:txBody>
          <a:bodyPr wrap="square" rtlCol="0">
            <a:spAutoFit/>
          </a:bodyPr>
          <a:lstStyle/>
          <a:p>
            <a:r>
              <a:rPr lang="en-US" sz="1000" dirty="0"/>
              <a:t>US Federal Reserve Policy Monitor</a:t>
            </a:r>
          </a:p>
        </p:txBody>
      </p:sp>
      <p:pic>
        <p:nvPicPr>
          <p:cNvPr id="2" name="Picture 1">
            <a:extLst>
              <a:ext uri="{FF2B5EF4-FFF2-40B4-BE49-F238E27FC236}">
                <a16:creationId xmlns:a16="http://schemas.microsoft.com/office/drawing/2014/main" id="{C4097248-DA40-5AA3-C447-8EDC8376140D}"/>
              </a:ext>
            </a:extLst>
          </p:cNvPr>
          <p:cNvPicPr/>
          <p:nvPr/>
        </p:nvPicPr>
        <p:blipFill>
          <a:blip r:embed="rId3"/>
          <a:stretch>
            <a:fillRect/>
          </a:stretch>
        </p:blipFill>
        <p:spPr>
          <a:xfrm>
            <a:off x="6684963" y="534988"/>
            <a:ext cx="1933575" cy="200025"/>
          </a:xfrm>
          <a:prstGeom prst="rect">
            <a:avLst/>
          </a:prstGeom>
        </p:spPr>
      </p:pic>
      <p:sp>
        <p:nvSpPr>
          <p:cNvPr id="9" name="TextBox 8">
            <a:extLst>
              <a:ext uri="{FF2B5EF4-FFF2-40B4-BE49-F238E27FC236}">
                <a16:creationId xmlns:a16="http://schemas.microsoft.com/office/drawing/2014/main" id="{90A560FF-5094-F90F-9A49-EF133B3CFE77}"/>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12" name="Picture 11">
            <a:extLst>
              <a:ext uri="{FF2B5EF4-FFF2-40B4-BE49-F238E27FC236}">
                <a16:creationId xmlns:a16="http://schemas.microsoft.com/office/drawing/2014/main" id="{CBFE78E6-B498-788B-EC0D-B6420597CBCF}"/>
              </a:ext>
            </a:extLst>
          </p:cNvPr>
          <p:cNvPicPr/>
          <p:nvPr/>
        </p:nvPicPr>
        <p:blipFill>
          <a:blip r:embed="rId4"/>
          <a:stretch>
            <a:fillRect/>
          </a:stretch>
        </p:blipFill>
        <p:spPr>
          <a:xfrm>
            <a:off x="4972050" y="1289050"/>
            <a:ext cx="3657600" cy="3200400"/>
          </a:xfrm>
          <a:prstGeom prst="rect">
            <a:avLst/>
          </a:prstGeom>
        </p:spPr>
      </p:pic>
      <p:pic>
        <p:nvPicPr>
          <p:cNvPr id="13" name="Picture 12">
            <a:extLst>
              <a:ext uri="{FF2B5EF4-FFF2-40B4-BE49-F238E27FC236}">
                <a16:creationId xmlns:a16="http://schemas.microsoft.com/office/drawing/2014/main" id="{662765BB-6BB7-B0FA-01BC-617E61BCA026}"/>
              </a:ext>
            </a:extLst>
          </p:cNvPr>
          <p:cNvPicPr/>
          <p:nvPr/>
        </p:nvPicPr>
        <p:blipFill>
          <a:blip r:embed="rId5">
            <a:extLst>
              <a:ext uri="{96DAC541-7B7A-43D3-8B79-37D633B846F1}">
                <asvg:svgBlip xmlns:asvg="http://schemas.microsoft.com/office/drawing/2016/SVG/main" r:embed="rId6"/>
              </a:ext>
            </a:extLst>
          </a:blip>
          <a:srcRect/>
          <a:stretch/>
        </p:blipFill>
        <p:spPr>
          <a:xfrm>
            <a:off x="706438" y="1517650"/>
            <a:ext cx="3657600" cy="1371600"/>
          </a:xfrm>
          <a:prstGeom prst="rect">
            <a:avLst/>
          </a:prstGeom>
        </p:spPr>
      </p:pic>
      <p:pic>
        <p:nvPicPr>
          <p:cNvPr id="19" name="Picture 18">
            <a:extLst>
              <a:ext uri="{FF2B5EF4-FFF2-40B4-BE49-F238E27FC236}">
                <a16:creationId xmlns:a16="http://schemas.microsoft.com/office/drawing/2014/main" id="{6F97E087-7F19-87C0-78BF-3916B600CE08}"/>
              </a:ext>
            </a:extLst>
          </p:cNvPr>
          <p:cNvPicPr/>
          <p:nvPr/>
        </p:nvPicPr>
        <p:blipFill>
          <a:blip r:embed="rId7"/>
          <a:stretch>
            <a:fillRect/>
          </a:stretch>
        </p:blipFill>
        <p:spPr>
          <a:xfrm>
            <a:off x="706438" y="3074988"/>
            <a:ext cx="3657600" cy="1371600"/>
          </a:xfrm>
          <a:prstGeom prst="rect">
            <a:avLst/>
          </a:prstGeom>
        </p:spPr>
      </p:pic>
      <p:sp>
        <p:nvSpPr>
          <p:cNvPr id="16" name="TextBox 15">
            <a:extLst>
              <a:ext uri="{FF2B5EF4-FFF2-40B4-BE49-F238E27FC236}">
                <a16:creationId xmlns:a16="http://schemas.microsoft.com/office/drawing/2014/main" id="{E8DD3F51-BA8F-C504-5775-28523F61B8DA}"/>
              </a:ext>
            </a:extLst>
          </p:cNvPr>
          <p:cNvSpPr txBox="1"/>
          <p:nvPr/>
        </p:nvSpPr>
        <p:spPr>
          <a:xfrm>
            <a:off x="706537" y="1335522"/>
            <a:ext cx="4073326" cy="215444"/>
          </a:xfrm>
          <a:prstGeom prst="rect">
            <a:avLst/>
          </a:prstGeom>
          <a:noFill/>
        </p:spPr>
        <p:txBody>
          <a:bodyPr wrap="square" rtlCol="0">
            <a:spAutoFit/>
          </a:bodyPr>
          <a:lstStyle/>
          <a:p>
            <a:r>
              <a:rPr lang="en-US" sz="800" b="1" dirty="0">
                <a:solidFill>
                  <a:schemeClr val="tx2"/>
                </a:solidFill>
              </a:rPr>
              <a:t>US CPI YoY NSA </a:t>
            </a:r>
            <a:r>
              <a:rPr lang="en-US" sz="800" dirty="0"/>
              <a:t>&amp; </a:t>
            </a:r>
            <a:r>
              <a:rPr lang="en-US" sz="800" b="1" dirty="0">
                <a:solidFill>
                  <a:schemeClr val="accent2"/>
                </a:solidFill>
              </a:rPr>
              <a:t>US PCE Core Price YoY SA </a:t>
            </a:r>
            <a:r>
              <a:rPr lang="en-US" sz="800" dirty="0"/>
              <a:t>(%)</a:t>
            </a:r>
          </a:p>
        </p:txBody>
      </p:sp>
      <p:sp>
        <p:nvSpPr>
          <p:cNvPr id="17" name="TextBox 16">
            <a:extLst>
              <a:ext uri="{FF2B5EF4-FFF2-40B4-BE49-F238E27FC236}">
                <a16:creationId xmlns:a16="http://schemas.microsoft.com/office/drawing/2014/main" id="{C201EE85-83B5-C71E-0A6B-09EB4D97DE03}"/>
              </a:ext>
            </a:extLst>
          </p:cNvPr>
          <p:cNvSpPr txBox="1"/>
          <p:nvPr/>
        </p:nvSpPr>
        <p:spPr>
          <a:xfrm>
            <a:off x="706537" y="2918814"/>
            <a:ext cx="4073326" cy="215444"/>
          </a:xfrm>
          <a:prstGeom prst="rect">
            <a:avLst/>
          </a:prstGeom>
          <a:noFill/>
        </p:spPr>
        <p:txBody>
          <a:bodyPr wrap="square" rtlCol="0">
            <a:spAutoFit/>
          </a:bodyPr>
          <a:lstStyle/>
          <a:p>
            <a:r>
              <a:rPr lang="en-US" sz="800" b="1" dirty="0">
                <a:solidFill>
                  <a:schemeClr val="tx2"/>
                </a:solidFill>
              </a:rPr>
              <a:t>US U-3 Unemployment Rate (%) (left) </a:t>
            </a:r>
            <a:r>
              <a:rPr lang="en-US" sz="800" dirty="0"/>
              <a:t>&amp; </a:t>
            </a:r>
            <a:r>
              <a:rPr lang="en-US" sz="800" b="1" dirty="0">
                <a:solidFill>
                  <a:schemeClr val="accent2"/>
                </a:solidFill>
              </a:rPr>
              <a:t>US Initial Jobless Claims SA (1000s) (right)</a:t>
            </a:r>
            <a:endParaRPr lang="en-US" sz="800" dirty="0"/>
          </a:p>
        </p:txBody>
      </p:sp>
      <p:sp>
        <p:nvSpPr>
          <p:cNvPr id="18" name="TextBox 17">
            <a:extLst>
              <a:ext uri="{FF2B5EF4-FFF2-40B4-BE49-F238E27FC236}">
                <a16:creationId xmlns:a16="http://schemas.microsoft.com/office/drawing/2014/main" id="{145EC3A3-A016-CFC9-17EE-4A3A3D5FFEC1}"/>
              </a:ext>
            </a:extLst>
          </p:cNvPr>
          <p:cNvSpPr txBox="1"/>
          <p:nvPr/>
        </p:nvSpPr>
        <p:spPr>
          <a:xfrm>
            <a:off x="4764183" y="1033657"/>
            <a:ext cx="4073326" cy="215444"/>
          </a:xfrm>
          <a:prstGeom prst="rect">
            <a:avLst/>
          </a:prstGeom>
          <a:noFill/>
        </p:spPr>
        <p:txBody>
          <a:bodyPr wrap="square" rtlCol="0">
            <a:spAutoFit/>
          </a:bodyPr>
          <a:lstStyle/>
          <a:p>
            <a:pPr algn="ctr"/>
            <a:r>
              <a:rPr lang="en-US" sz="800" b="1" dirty="0">
                <a:solidFill>
                  <a:schemeClr val="tx2"/>
                </a:solidFill>
              </a:rPr>
              <a:t>Implied Fed Funds Rate (%)</a:t>
            </a:r>
            <a:endParaRPr lang="en-US" sz="800" dirty="0"/>
          </a:p>
        </p:txBody>
      </p:sp>
    </p:spTree>
    <p:extLst>
      <p:ext uri="{BB962C8B-B14F-4D97-AF65-F5344CB8AC3E}">
        <p14:creationId xmlns:p14="http://schemas.microsoft.com/office/powerpoint/2010/main" val="225518519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80D5DADF-58D1-22CC-632C-233707DA10A3}"/>
              </a:ext>
            </a:extLst>
          </p:cNvPr>
          <p:cNvSpPr txBox="1"/>
          <p:nvPr/>
        </p:nvSpPr>
        <p:spPr>
          <a:xfrm>
            <a:off x="498674" y="1018596"/>
            <a:ext cx="4073326" cy="246221"/>
          </a:xfrm>
          <a:prstGeom prst="rect">
            <a:avLst/>
          </a:prstGeom>
          <a:noFill/>
        </p:spPr>
        <p:txBody>
          <a:bodyPr wrap="square" rtlCol="0">
            <a:spAutoFit/>
          </a:bodyPr>
          <a:lstStyle/>
          <a:p>
            <a:r>
              <a:rPr lang="en-US" sz="1000" b="1" dirty="0">
                <a:solidFill>
                  <a:schemeClr val="tx2"/>
                </a:solidFill>
              </a:rPr>
              <a:t>US 10 Year Treasury Yield </a:t>
            </a:r>
            <a:r>
              <a:rPr lang="en-US" sz="1000" dirty="0"/>
              <a:t>(%)</a:t>
            </a:r>
          </a:p>
        </p:txBody>
      </p:sp>
      <p:sp>
        <p:nvSpPr>
          <p:cNvPr id="9" name="TextBox 8">
            <a:extLst>
              <a:ext uri="{FF2B5EF4-FFF2-40B4-BE49-F238E27FC236}">
                <a16:creationId xmlns:a16="http://schemas.microsoft.com/office/drawing/2014/main" id="{F1133670-3458-B4BD-79B4-4DDF17699D72}"/>
              </a:ext>
            </a:extLst>
          </p:cNvPr>
          <p:cNvSpPr txBox="1"/>
          <p:nvPr/>
        </p:nvSpPr>
        <p:spPr>
          <a:xfrm>
            <a:off x="4572000" y="1018596"/>
            <a:ext cx="4073326" cy="246221"/>
          </a:xfrm>
          <a:prstGeom prst="rect">
            <a:avLst/>
          </a:prstGeom>
          <a:noFill/>
        </p:spPr>
        <p:txBody>
          <a:bodyPr wrap="square" rtlCol="0">
            <a:spAutoFit/>
          </a:bodyPr>
          <a:lstStyle/>
          <a:p>
            <a:r>
              <a:rPr lang="en-US" sz="1000" b="1" dirty="0">
                <a:solidFill>
                  <a:schemeClr val="tx2"/>
                </a:solidFill>
              </a:rPr>
              <a:t>Current Treasury Yield Curve </a:t>
            </a:r>
            <a:r>
              <a:rPr lang="en-US" sz="1000" dirty="0"/>
              <a:t>&amp; </a:t>
            </a:r>
            <a:r>
              <a:rPr lang="en-US" sz="1000" b="1" dirty="0">
                <a:solidFill>
                  <a:schemeClr val="accent2"/>
                </a:solidFill>
              </a:rPr>
              <a:t>One-Year Ago </a:t>
            </a:r>
            <a:r>
              <a:rPr lang="en-US" sz="1000" dirty="0"/>
              <a:t>(%)</a:t>
            </a:r>
          </a:p>
        </p:txBody>
      </p:sp>
      <p:sp>
        <p:nvSpPr>
          <p:cNvPr id="12" name="TextBox 11">
            <a:extLst>
              <a:ext uri="{FF2B5EF4-FFF2-40B4-BE49-F238E27FC236}">
                <a16:creationId xmlns:a16="http://schemas.microsoft.com/office/drawing/2014/main" id="{B2D5B616-09E8-76DB-EB8D-C669341A7D61}"/>
              </a:ext>
            </a:extLst>
          </p:cNvPr>
          <p:cNvSpPr txBox="1"/>
          <p:nvPr/>
        </p:nvSpPr>
        <p:spPr>
          <a:xfrm>
            <a:off x="498674" y="2755763"/>
            <a:ext cx="4073326" cy="246221"/>
          </a:xfrm>
          <a:prstGeom prst="rect">
            <a:avLst/>
          </a:prstGeom>
          <a:noFill/>
        </p:spPr>
        <p:txBody>
          <a:bodyPr wrap="square" rtlCol="0">
            <a:spAutoFit/>
          </a:bodyPr>
          <a:lstStyle/>
          <a:p>
            <a:r>
              <a:rPr lang="en-US" sz="1000" b="1" dirty="0">
                <a:solidFill>
                  <a:schemeClr val="tx2"/>
                </a:solidFill>
              </a:rPr>
              <a:t>US 10 Year minus 2 Year Treasury Yield </a:t>
            </a:r>
            <a:r>
              <a:rPr lang="en-US" sz="1000" dirty="0"/>
              <a:t>(%)</a:t>
            </a:r>
          </a:p>
        </p:txBody>
      </p:sp>
      <p:sp>
        <p:nvSpPr>
          <p:cNvPr id="19" name="TextBox 18">
            <a:extLst>
              <a:ext uri="{FF2B5EF4-FFF2-40B4-BE49-F238E27FC236}">
                <a16:creationId xmlns:a16="http://schemas.microsoft.com/office/drawing/2014/main" id="{D3045276-B31E-E975-A60F-E85940381D63}"/>
              </a:ext>
            </a:extLst>
          </p:cNvPr>
          <p:cNvSpPr txBox="1"/>
          <p:nvPr/>
        </p:nvSpPr>
        <p:spPr>
          <a:xfrm>
            <a:off x="4572000" y="2755763"/>
            <a:ext cx="4073326" cy="246221"/>
          </a:xfrm>
          <a:prstGeom prst="rect">
            <a:avLst/>
          </a:prstGeom>
          <a:noFill/>
        </p:spPr>
        <p:txBody>
          <a:bodyPr wrap="square" rtlCol="0">
            <a:spAutoFit/>
          </a:bodyPr>
          <a:lstStyle/>
          <a:p>
            <a:r>
              <a:rPr lang="en-US" sz="1000" b="1" dirty="0">
                <a:solidFill>
                  <a:schemeClr val="tx2"/>
                </a:solidFill>
              </a:rPr>
              <a:t>High Yield Credit Spread (left) </a:t>
            </a:r>
            <a:r>
              <a:rPr lang="en-US" sz="1000" dirty="0"/>
              <a:t>&amp; </a:t>
            </a:r>
            <a:r>
              <a:rPr lang="en-US" sz="1000" b="1" dirty="0">
                <a:solidFill>
                  <a:schemeClr val="accent2"/>
                </a:solidFill>
              </a:rPr>
              <a:t>A-Rated Credit Spread (right) </a:t>
            </a:r>
            <a:r>
              <a:rPr lang="en-US" sz="1000" dirty="0"/>
              <a:t>(%)</a:t>
            </a:r>
          </a:p>
        </p:txBody>
      </p:sp>
      <p:pic>
        <p:nvPicPr>
          <p:cNvPr id="6" name="Picture 5">
            <a:extLst>
              <a:ext uri="{FF2B5EF4-FFF2-40B4-BE49-F238E27FC236}">
                <a16:creationId xmlns:a16="http://schemas.microsoft.com/office/drawing/2014/main" id="{CB686C6B-F2E9-6630-990F-AC63D5BF79E0}"/>
              </a:ext>
            </a:extLst>
          </p:cNvPr>
          <p:cNvPicPr/>
          <p:nvPr/>
        </p:nvPicPr>
        <p:blipFill>
          <a:blip r:embed="rId3"/>
          <a:stretch>
            <a:fillRect/>
          </a:stretch>
        </p:blipFill>
        <p:spPr>
          <a:xfrm>
            <a:off x="879475" y="1266825"/>
            <a:ext cx="3200400" cy="1371600"/>
          </a:xfrm>
          <a:prstGeom prst="rect">
            <a:avLst/>
          </a:prstGeom>
        </p:spPr>
      </p:pic>
      <p:pic>
        <p:nvPicPr>
          <p:cNvPr id="17" name="Picture 16">
            <a:extLst>
              <a:ext uri="{FF2B5EF4-FFF2-40B4-BE49-F238E27FC236}">
                <a16:creationId xmlns:a16="http://schemas.microsoft.com/office/drawing/2014/main" id="{09696FEE-DE76-5EF3-E15D-B9CD8748D58D}"/>
              </a:ext>
            </a:extLst>
          </p:cNvPr>
          <p:cNvPicPr/>
          <p:nvPr/>
        </p:nvPicPr>
        <p:blipFill>
          <a:blip r:embed="rId4"/>
          <a:stretch>
            <a:fillRect/>
          </a:stretch>
        </p:blipFill>
        <p:spPr>
          <a:xfrm>
            <a:off x="4953000" y="1270000"/>
            <a:ext cx="3200400" cy="1371600"/>
          </a:xfrm>
          <a:prstGeom prst="rect">
            <a:avLst/>
          </a:prstGeom>
        </p:spPr>
      </p:pic>
      <p:pic>
        <p:nvPicPr>
          <p:cNvPr id="18" name="Picture 17">
            <a:extLst>
              <a:ext uri="{FF2B5EF4-FFF2-40B4-BE49-F238E27FC236}">
                <a16:creationId xmlns:a16="http://schemas.microsoft.com/office/drawing/2014/main" id="{CC69A974-E2F8-CCEF-8EC3-25D08CEF0E4D}"/>
              </a:ext>
            </a:extLst>
          </p:cNvPr>
          <p:cNvPicPr/>
          <p:nvPr/>
        </p:nvPicPr>
        <p:blipFill>
          <a:blip r:embed="rId5"/>
          <a:stretch>
            <a:fillRect/>
          </a:stretch>
        </p:blipFill>
        <p:spPr>
          <a:xfrm>
            <a:off x="4937125" y="3001963"/>
            <a:ext cx="3200400" cy="1371600"/>
          </a:xfrm>
          <a:prstGeom prst="rect">
            <a:avLst/>
          </a:prstGeom>
        </p:spPr>
      </p:pic>
      <p:pic>
        <p:nvPicPr>
          <p:cNvPr id="20" name="Picture 19">
            <a:extLst>
              <a:ext uri="{FF2B5EF4-FFF2-40B4-BE49-F238E27FC236}">
                <a16:creationId xmlns:a16="http://schemas.microsoft.com/office/drawing/2014/main" id="{E30149DE-A7EE-D72D-3BA2-63E4DF5FBF65}"/>
              </a:ext>
            </a:extLst>
          </p:cNvPr>
          <p:cNvPicPr/>
          <p:nvPr/>
        </p:nvPicPr>
        <p:blipFill>
          <a:blip r:embed="rId6"/>
          <a:stretch>
            <a:fillRect/>
          </a:stretch>
        </p:blipFill>
        <p:spPr>
          <a:xfrm>
            <a:off x="879475" y="3001963"/>
            <a:ext cx="3200400" cy="1371600"/>
          </a:xfrm>
          <a:prstGeom prst="rect">
            <a:avLst/>
          </a:prstGeom>
        </p:spPr>
      </p:pic>
      <p:pic>
        <p:nvPicPr>
          <p:cNvPr id="21" name="Picture 20">
            <a:extLst>
              <a:ext uri="{FF2B5EF4-FFF2-40B4-BE49-F238E27FC236}">
                <a16:creationId xmlns:a16="http://schemas.microsoft.com/office/drawing/2014/main" id="{1B0079C2-FE02-30C8-B5D5-8CEFE7672F5B}"/>
              </a:ext>
            </a:extLst>
          </p:cNvPr>
          <p:cNvPicPr/>
          <p:nvPr/>
        </p:nvPicPr>
        <p:blipFill>
          <a:blip r:embed="rId7"/>
          <a:stretch>
            <a:fillRect/>
          </a:stretch>
        </p:blipFill>
        <p:spPr>
          <a:xfrm>
            <a:off x="6684963" y="534988"/>
            <a:ext cx="1933575" cy="200025"/>
          </a:xfrm>
          <a:prstGeom prst="rect">
            <a:avLst/>
          </a:prstGeom>
        </p:spPr>
      </p:pic>
      <p:sp>
        <p:nvSpPr>
          <p:cNvPr id="16" name="TextBox 15">
            <a:extLst>
              <a:ext uri="{FF2B5EF4-FFF2-40B4-BE49-F238E27FC236}">
                <a16:creationId xmlns:a16="http://schemas.microsoft.com/office/drawing/2014/main" id="{4DEB096B-3801-DFC6-2CA7-42F56CA43293}"/>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Tree>
    <p:extLst>
      <p:ext uri="{BB962C8B-B14F-4D97-AF65-F5344CB8AC3E}">
        <p14:creationId xmlns:p14="http://schemas.microsoft.com/office/powerpoint/2010/main" val="2211584182"/>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3" y="938540"/>
            <a:ext cx="8115297" cy="584775"/>
          </a:xfrm>
          <a:prstGeom prst="rect">
            <a:avLst/>
          </a:prstGeom>
          <a:noFill/>
        </p:spPr>
        <p:txBody>
          <a:bodyPr wrap="square" rtlCol="0">
            <a:spAutoFit/>
          </a:bodyPr>
          <a:lstStyle/>
          <a:p>
            <a:pPr algn="ctr"/>
            <a:r>
              <a:rPr lang="en-US" sz="1600" b="1" dirty="0"/>
              <a:t>2024 is the 10</a:t>
            </a:r>
            <a:r>
              <a:rPr lang="en-US" sz="1600" b="1" baseline="30000" dirty="0"/>
              <a:t>th</a:t>
            </a:r>
            <a:r>
              <a:rPr lang="en-US" sz="1600" b="1" dirty="0"/>
              <a:t> Worst Start to a Year since 1977</a:t>
            </a:r>
          </a:p>
          <a:p>
            <a:pPr algn="ctr"/>
            <a:r>
              <a:rPr lang="en-US" sz="1600" b="1" dirty="0"/>
              <a:t>(Bloomberg US Aggregate Bond Index Total Return)</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9" name="Picture 8">
            <a:extLst>
              <a:ext uri="{FF2B5EF4-FFF2-40B4-BE49-F238E27FC236}">
                <a16:creationId xmlns:a16="http://schemas.microsoft.com/office/drawing/2014/main" id="{E42B0CB7-0388-AF7B-2B64-9AAA5E6DCAAC}"/>
              </a:ext>
            </a:extLst>
          </p:cNvPr>
          <p:cNvPicPr/>
          <p:nvPr/>
        </p:nvPicPr>
        <p:blipFill>
          <a:blip r:embed="rId3"/>
          <a:stretch>
            <a:fillRect/>
          </a:stretch>
        </p:blipFill>
        <p:spPr>
          <a:xfrm>
            <a:off x="6684963" y="534988"/>
            <a:ext cx="1933575" cy="200025"/>
          </a:xfrm>
          <a:prstGeom prst="rect">
            <a:avLst/>
          </a:prstGeom>
        </p:spPr>
      </p:pic>
      <p:pic>
        <p:nvPicPr>
          <p:cNvPr id="2" name="Picture 1">
            <a:extLst>
              <a:ext uri="{FF2B5EF4-FFF2-40B4-BE49-F238E27FC236}">
                <a16:creationId xmlns:a16="http://schemas.microsoft.com/office/drawing/2014/main" id="{77278711-1FA7-478C-8F72-3FF8010ACF37}"/>
              </a:ext>
            </a:extLst>
          </p:cNvPr>
          <p:cNvPicPr>
            <a:picLocks noChangeAspect="1"/>
          </p:cNvPicPr>
          <p:nvPr/>
        </p:nvPicPr>
        <p:blipFill>
          <a:blip r:embed="rId4"/>
          <a:stretch>
            <a:fillRect/>
          </a:stretch>
        </p:blipFill>
        <p:spPr>
          <a:xfrm>
            <a:off x="1147762" y="1771650"/>
            <a:ext cx="6848475" cy="2552700"/>
          </a:xfrm>
          <a:prstGeom prst="rect">
            <a:avLst/>
          </a:prstGeom>
        </p:spPr>
      </p:pic>
    </p:spTree>
    <p:extLst>
      <p:ext uri="{BB962C8B-B14F-4D97-AF65-F5344CB8AC3E}">
        <p14:creationId xmlns:p14="http://schemas.microsoft.com/office/powerpoint/2010/main" val="3582936570"/>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19</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id="{9D25CBB9-725A-9624-C5A0-6B0CA3FBEA0C}"/>
              </a:ext>
            </a:extLst>
          </p:cNvPr>
          <p:cNvPicPr/>
          <p:nvPr/>
        </p:nvPicPr>
        <p:blipFill>
          <a:blip r:embed="rId3"/>
          <a:stretch>
            <a:fillRect/>
          </a:stretch>
        </p:blipFill>
        <p:spPr>
          <a:xfrm>
            <a:off x="1079500" y="1262063"/>
            <a:ext cx="6986588" cy="3217862"/>
          </a:xfrm>
          <a:prstGeom prst="rect">
            <a:avLst/>
          </a:prstGeom>
        </p:spPr>
      </p:pic>
      <p:sp>
        <p:nvSpPr>
          <p:cNvPr id="5" name="TextBox 4">
            <a:extLst>
              <a:ext uri="{FF2B5EF4-FFF2-40B4-BE49-F238E27FC236}">
                <a16:creationId xmlns:a16="http://schemas.microsoft.com/office/drawing/2014/main" id="{D6F243FF-16DE-B17C-6DE8-1CC66BED52E6}"/>
              </a:ext>
            </a:extLst>
          </p:cNvPr>
          <p:cNvSpPr txBox="1"/>
          <p:nvPr/>
        </p:nvSpPr>
        <p:spPr>
          <a:xfrm>
            <a:off x="498674" y="1018596"/>
            <a:ext cx="4073326" cy="246221"/>
          </a:xfrm>
          <a:prstGeom prst="rect">
            <a:avLst/>
          </a:prstGeom>
          <a:noFill/>
        </p:spPr>
        <p:txBody>
          <a:bodyPr wrap="square" rtlCol="0">
            <a:spAutoFit/>
          </a:bodyPr>
          <a:lstStyle/>
          <a:p>
            <a:r>
              <a:rPr lang="en-US" sz="1000" dirty="0"/>
              <a:t>Fixed Income Asset Class Total Return (%)</a:t>
            </a:r>
          </a:p>
        </p:txBody>
      </p:sp>
      <p:pic>
        <p:nvPicPr>
          <p:cNvPr id="12" name="Picture 11">
            <a:extLst>
              <a:ext uri="{FF2B5EF4-FFF2-40B4-BE49-F238E27FC236}">
                <a16:creationId xmlns:a16="http://schemas.microsoft.com/office/drawing/2014/main" id="{B72F365B-A0C3-E8C5-C494-4DEB98FB48CB}"/>
              </a:ext>
            </a:extLst>
          </p:cNvPr>
          <p:cNvPicPr/>
          <p:nvPr/>
        </p:nvPicPr>
        <p:blipFill>
          <a:blip r:embed="rId4"/>
          <a:stretch>
            <a:fillRect/>
          </a:stretch>
        </p:blipFill>
        <p:spPr>
          <a:xfrm>
            <a:off x="6684963" y="534988"/>
            <a:ext cx="1933575" cy="200025"/>
          </a:xfrm>
          <a:prstGeom prst="rect">
            <a:avLst/>
          </a:prstGeom>
        </p:spPr>
      </p:pic>
      <p:sp>
        <p:nvSpPr>
          <p:cNvPr id="9" name="TextBox 8">
            <a:extLst>
              <a:ext uri="{FF2B5EF4-FFF2-40B4-BE49-F238E27FC236}">
                <a16:creationId xmlns:a16="http://schemas.microsoft.com/office/drawing/2014/main" id="{90A560FF-5094-F90F-9A49-EF133B3CFE77}"/>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spTree>
    <p:extLst>
      <p:ext uri="{BB962C8B-B14F-4D97-AF65-F5344CB8AC3E}">
        <p14:creationId xmlns:p14="http://schemas.microsoft.com/office/powerpoint/2010/main" val="369351585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library with books on shelves&#10;&#10;Description automatically generated">
            <a:extLst>
              <a:ext uri="{FF2B5EF4-FFF2-40B4-BE49-F238E27FC236}">
                <a16:creationId xmlns:a16="http://schemas.microsoft.com/office/drawing/2014/main" id="{CC61B379-A597-2153-570C-613AEBD52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882655"/>
            <a:ext cx="3688305" cy="3688305"/>
          </a:xfrm>
          <a:prstGeom prst="rect">
            <a:avLst/>
          </a:prstGeom>
        </p:spPr>
      </p:pic>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agenda</a:t>
            </a:r>
          </a:p>
        </p:txBody>
      </p:sp>
      <p:sp>
        <p:nvSpPr>
          <p:cNvPr id="4" name="AutoShape 4"/>
          <p:cNvSpPr/>
          <p:nvPr/>
        </p:nvSpPr>
        <p:spPr>
          <a:xfrm flipV="1">
            <a:off x="503436" y="880381"/>
            <a:ext cx="8126206" cy="19256"/>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a:off x="492528" y="4551698"/>
            <a:ext cx="8126206" cy="19257"/>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1D838DE2-4BFF-9F2B-2CA3-496F74EA1A3C}"/>
              </a:ext>
            </a:extLst>
          </p:cNvPr>
          <p:cNvPicPr/>
          <p:nvPr/>
        </p:nvPicPr>
        <p:blipFill>
          <a:blip r:embed="rId4"/>
          <a:stretch>
            <a:fillRect/>
          </a:stretch>
        </p:blipFill>
        <p:spPr>
          <a:xfrm>
            <a:off x="6684963" y="534988"/>
            <a:ext cx="1933575" cy="200025"/>
          </a:xfrm>
          <a:prstGeom prst="rect">
            <a:avLst/>
          </a:prstGeom>
        </p:spPr>
      </p:pic>
      <p:sp>
        <p:nvSpPr>
          <p:cNvPr id="13" name="TextBox 4">
            <a:extLst>
              <a:ext uri="{FF2B5EF4-FFF2-40B4-BE49-F238E27FC236}">
                <a16:creationId xmlns:a16="http://schemas.microsoft.com/office/drawing/2014/main" id="{8EAA17CC-C72B-571C-E4C3-3ECCF92A009F}"/>
              </a:ext>
            </a:extLst>
          </p:cNvPr>
          <p:cNvSpPr txBox="1"/>
          <p:nvPr/>
        </p:nvSpPr>
        <p:spPr>
          <a:xfrm>
            <a:off x="514345" y="1061145"/>
            <a:ext cx="3938592" cy="2955681"/>
          </a:xfrm>
          <a:prstGeom prst="rect">
            <a:avLst/>
          </a:prstGeom>
        </p:spPr>
        <p:txBody>
          <a:bodyPr lIns="0" tIns="0" rIns="0" bIns="0" rtlCol="0" anchor="t">
            <a:spAutoFit/>
          </a:bodyPr>
          <a:lstStyle/>
          <a:p>
            <a:pPr marL="302260" lvl="1" indent="-151130">
              <a:lnSpc>
                <a:spcPts val="2618"/>
              </a:lnSpc>
              <a:buFont typeface="Arial"/>
              <a:buChar char="•"/>
            </a:pPr>
            <a:r>
              <a:rPr lang="en-US" sz="1400" dirty="0">
                <a:solidFill>
                  <a:srgbClr val="000000"/>
                </a:solidFill>
                <a:latin typeface="Lato"/>
              </a:rPr>
              <a:t>Quick Recap</a:t>
            </a:r>
          </a:p>
          <a:p>
            <a:pPr marL="302260" lvl="1" indent="-151130">
              <a:lnSpc>
                <a:spcPts val="2618"/>
              </a:lnSpc>
              <a:buFont typeface="Arial"/>
              <a:buChar char="•"/>
            </a:pPr>
            <a:r>
              <a:rPr lang="en-US" sz="1400" dirty="0">
                <a:solidFill>
                  <a:srgbClr val="000000"/>
                </a:solidFill>
                <a:latin typeface="Lato"/>
              </a:rPr>
              <a:t>Three Themes</a:t>
            </a:r>
          </a:p>
          <a:p>
            <a:pPr marL="302260" lvl="1" indent="-151130">
              <a:lnSpc>
                <a:spcPts val="2618"/>
              </a:lnSpc>
              <a:buFont typeface="Arial"/>
              <a:buChar char="•"/>
            </a:pPr>
            <a:r>
              <a:rPr lang="en-US" sz="1400" dirty="0">
                <a:solidFill>
                  <a:srgbClr val="000000"/>
                </a:solidFill>
                <a:latin typeface="Lato"/>
              </a:rPr>
              <a:t>Equity Overview</a:t>
            </a:r>
          </a:p>
          <a:p>
            <a:pPr marL="302260" lvl="1" indent="-151130">
              <a:lnSpc>
                <a:spcPts val="2618"/>
              </a:lnSpc>
              <a:buFont typeface="Arial"/>
              <a:buChar char="•"/>
            </a:pPr>
            <a:r>
              <a:rPr lang="en-US" sz="1400" dirty="0">
                <a:solidFill>
                  <a:srgbClr val="000000"/>
                </a:solidFill>
                <a:latin typeface="Lato"/>
              </a:rPr>
              <a:t>Fixed Income Overview</a:t>
            </a:r>
          </a:p>
          <a:p>
            <a:pPr marL="302260" lvl="1" indent="-151130">
              <a:lnSpc>
                <a:spcPts val="2618"/>
              </a:lnSpc>
              <a:buFont typeface="Arial"/>
              <a:buChar char="•"/>
            </a:pPr>
            <a:r>
              <a:rPr lang="en-US" sz="1400" dirty="0">
                <a:solidFill>
                  <a:srgbClr val="000000"/>
                </a:solidFill>
                <a:latin typeface="Lato"/>
              </a:rPr>
              <a:t>Global Macro Overview</a:t>
            </a:r>
          </a:p>
          <a:p>
            <a:pPr marL="302260" lvl="1" indent="-151130">
              <a:lnSpc>
                <a:spcPts val="2618"/>
              </a:lnSpc>
              <a:buFont typeface="Arial"/>
              <a:buChar char="•"/>
            </a:pPr>
            <a:r>
              <a:rPr lang="en-US" sz="1400" dirty="0">
                <a:solidFill>
                  <a:srgbClr val="000000"/>
                </a:solidFill>
                <a:latin typeface="Lato"/>
              </a:rPr>
              <a:t>Actionable Insights</a:t>
            </a:r>
          </a:p>
          <a:p>
            <a:pPr marL="302260" lvl="1" indent="-151130">
              <a:lnSpc>
                <a:spcPts val="2618"/>
              </a:lnSpc>
              <a:buFont typeface="Arial"/>
              <a:buChar char="•"/>
            </a:pPr>
            <a:r>
              <a:rPr lang="en-US" sz="1400" dirty="0">
                <a:solidFill>
                  <a:srgbClr val="000000"/>
                </a:solidFill>
                <a:latin typeface="Lato"/>
              </a:rPr>
              <a:t>Modelist Overview</a:t>
            </a:r>
          </a:p>
          <a:p>
            <a:pPr marL="302260" lvl="1" indent="-151130">
              <a:lnSpc>
                <a:spcPts val="2618"/>
              </a:lnSpc>
              <a:buFont typeface="Arial"/>
              <a:buChar char="•"/>
            </a:pPr>
            <a:r>
              <a:rPr lang="en-US" sz="1400" dirty="0">
                <a:solidFill>
                  <a:srgbClr val="000000"/>
                </a:solidFill>
                <a:latin typeface="Lato"/>
              </a:rPr>
              <a:t>Q&amp;A</a:t>
            </a:r>
          </a:p>
          <a:p>
            <a:pPr marL="302260" lvl="1" indent="-151130">
              <a:lnSpc>
                <a:spcPts val="2618"/>
              </a:lnSpc>
              <a:buFont typeface="Arial"/>
              <a:buChar char="•"/>
            </a:pPr>
            <a:r>
              <a:rPr lang="en-US" sz="1400" dirty="0">
                <a:solidFill>
                  <a:srgbClr val="000000"/>
                </a:solidFill>
                <a:latin typeface="Lato"/>
              </a:rPr>
              <a:t>Disclosures</a:t>
            </a: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Global Macro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20</a:t>
            </a:fld>
            <a:endParaRPr lang="en-US"/>
          </a:p>
        </p:txBody>
      </p:sp>
      <p:pic>
        <p:nvPicPr>
          <p:cNvPr id="3" name="Picture 2">
            <a:extLst>
              <a:ext uri="{FF2B5EF4-FFF2-40B4-BE49-F238E27FC236}">
                <a16:creationId xmlns:a16="http://schemas.microsoft.com/office/drawing/2014/main" id="{C435DFAA-E1F2-772C-EF91-3D1EA5CE0BE8}"/>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36515942"/>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Bent-Up 19">
            <a:extLst>
              <a:ext uri="{FF2B5EF4-FFF2-40B4-BE49-F238E27FC236}">
                <a16:creationId xmlns:a16="http://schemas.microsoft.com/office/drawing/2014/main" id="{FCCDB3ED-313B-B8B6-96CC-A7A59988B209}"/>
              </a:ext>
            </a:extLst>
          </p:cNvPr>
          <p:cNvSpPr/>
          <p:nvPr/>
        </p:nvSpPr>
        <p:spPr>
          <a:xfrm rot="10800000">
            <a:off x="930354" y="1575218"/>
            <a:ext cx="914400" cy="1352290"/>
          </a:xfrm>
          <a:prstGeom prst="bentUpArrow">
            <a:avLst>
              <a:gd name="adj1" fmla="val 4339"/>
              <a:gd name="adj2" fmla="val 10537"/>
              <a:gd name="adj3" fmla="val 15909"/>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YCharts, Modelist</a:t>
            </a:r>
          </a:p>
        </p:txBody>
      </p:sp>
      <p:pic>
        <p:nvPicPr>
          <p:cNvPr id="5" name="Picture 4">
            <a:extLst>
              <a:ext uri="{FF2B5EF4-FFF2-40B4-BE49-F238E27FC236}">
                <a16:creationId xmlns:a16="http://schemas.microsoft.com/office/drawing/2014/main" id="{5850DA29-7723-8642-BC3D-D2A9B7F07EC5}"/>
              </a:ext>
            </a:extLst>
          </p:cNvPr>
          <p:cNvPicPr/>
          <p:nvPr/>
        </p:nvPicPr>
        <p:blipFill>
          <a:blip r:embed="rId3"/>
          <a:stretch>
            <a:fillRect/>
          </a:stretch>
        </p:blipFill>
        <p:spPr>
          <a:xfrm>
            <a:off x="6684963" y="534988"/>
            <a:ext cx="1933575" cy="200025"/>
          </a:xfrm>
          <a:prstGeom prst="rect">
            <a:avLst/>
          </a:prstGeom>
        </p:spPr>
      </p:pic>
      <p:sp>
        <p:nvSpPr>
          <p:cNvPr id="14" name="TextBox 13">
            <a:extLst>
              <a:ext uri="{FF2B5EF4-FFF2-40B4-BE49-F238E27FC236}">
                <a16:creationId xmlns:a16="http://schemas.microsoft.com/office/drawing/2014/main" id="{D136AC3B-6A87-5059-CB62-E4372D10B123}"/>
              </a:ext>
            </a:extLst>
          </p:cNvPr>
          <p:cNvSpPr txBox="1"/>
          <p:nvPr/>
        </p:nvSpPr>
        <p:spPr>
          <a:xfrm>
            <a:off x="498674" y="1018596"/>
            <a:ext cx="4073326" cy="246221"/>
          </a:xfrm>
          <a:prstGeom prst="rect">
            <a:avLst/>
          </a:prstGeom>
          <a:noFill/>
        </p:spPr>
        <p:txBody>
          <a:bodyPr wrap="square" rtlCol="0">
            <a:spAutoFit/>
          </a:bodyPr>
          <a:lstStyle/>
          <a:p>
            <a:r>
              <a:rPr lang="en-US" sz="1000" b="1" u="sng" dirty="0"/>
              <a:t>Last Month Positive Surprises</a:t>
            </a:r>
          </a:p>
        </p:txBody>
      </p:sp>
      <p:pic>
        <p:nvPicPr>
          <p:cNvPr id="6" name="Picture 5">
            <a:extLst>
              <a:ext uri="{FF2B5EF4-FFF2-40B4-BE49-F238E27FC236}">
                <a16:creationId xmlns:a16="http://schemas.microsoft.com/office/drawing/2014/main" id="{FB52F575-605C-3B9A-1F58-1D9B000BB8BB}"/>
              </a:ext>
            </a:extLst>
          </p:cNvPr>
          <p:cNvPicPr/>
          <p:nvPr/>
        </p:nvPicPr>
        <p:blipFill>
          <a:blip r:embed="rId4"/>
          <a:stretch>
            <a:fillRect/>
          </a:stretch>
        </p:blipFill>
        <p:spPr>
          <a:xfrm>
            <a:off x="1808359" y="1391857"/>
            <a:ext cx="5495925" cy="1476375"/>
          </a:xfrm>
          <a:prstGeom prst="rect">
            <a:avLst/>
          </a:prstGeom>
        </p:spPr>
      </p:pic>
      <p:pic>
        <p:nvPicPr>
          <p:cNvPr id="7" name="Picture 6">
            <a:extLst>
              <a:ext uri="{FF2B5EF4-FFF2-40B4-BE49-F238E27FC236}">
                <a16:creationId xmlns:a16="http://schemas.microsoft.com/office/drawing/2014/main" id="{85A0EA41-1060-DA38-F3DF-D540D50FDF26}"/>
              </a:ext>
            </a:extLst>
          </p:cNvPr>
          <p:cNvPicPr/>
          <p:nvPr/>
        </p:nvPicPr>
        <p:blipFill>
          <a:blip r:embed="rId5"/>
          <a:stretch>
            <a:fillRect/>
          </a:stretch>
        </p:blipFill>
        <p:spPr>
          <a:xfrm>
            <a:off x="498674" y="2999232"/>
            <a:ext cx="4143375" cy="942975"/>
          </a:xfrm>
          <a:prstGeom prst="rect">
            <a:avLst/>
          </a:prstGeom>
        </p:spPr>
      </p:pic>
      <p:pic>
        <p:nvPicPr>
          <p:cNvPr id="9" name="Picture 8">
            <a:extLst>
              <a:ext uri="{FF2B5EF4-FFF2-40B4-BE49-F238E27FC236}">
                <a16:creationId xmlns:a16="http://schemas.microsoft.com/office/drawing/2014/main" id="{72BF31B6-DB06-6262-7D62-08BB4A033AC7}"/>
              </a:ext>
            </a:extLst>
          </p:cNvPr>
          <p:cNvPicPr/>
          <p:nvPr/>
        </p:nvPicPr>
        <p:blipFill>
          <a:blip r:embed="rId6"/>
          <a:stretch>
            <a:fillRect/>
          </a:stretch>
        </p:blipFill>
        <p:spPr>
          <a:xfrm>
            <a:off x="5084763" y="3028950"/>
            <a:ext cx="3200400" cy="1371600"/>
          </a:xfrm>
          <a:prstGeom prst="rect">
            <a:avLst/>
          </a:prstGeom>
          <a:ln>
            <a:solidFill>
              <a:schemeClr val="tx1"/>
            </a:solidFill>
          </a:ln>
        </p:spPr>
      </p:pic>
    </p:spTree>
    <p:extLst>
      <p:ext uri="{BB962C8B-B14F-4D97-AF65-F5344CB8AC3E}">
        <p14:creationId xmlns:p14="http://schemas.microsoft.com/office/powerpoint/2010/main" val="268165299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Bent-Up 11">
            <a:extLst>
              <a:ext uri="{FF2B5EF4-FFF2-40B4-BE49-F238E27FC236}">
                <a16:creationId xmlns:a16="http://schemas.microsoft.com/office/drawing/2014/main" id="{D2F74BF1-59AE-633B-FD64-3ACE1EA0894E}"/>
              </a:ext>
            </a:extLst>
          </p:cNvPr>
          <p:cNvSpPr/>
          <p:nvPr/>
        </p:nvSpPr>
        <p:spPr>
          <a:xfrm rot="10800000">
            <a:off x="930354" y="1575218"/>
            <a:ext cx="914400" cy="1352290"/>
          </a:xfrm>
          <a:prstGeom prst="bentUpArrow">
            <a:avLst>
              <a:gd name="adj1" fmla="val 4339"/>
              <a:gd name="adj2" fmla="val 10537"/>
              <a:gd name="adj3" fmla="val 15909"/>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YCharts, Modelist</a:t>
            </a:r>
          </a:p>
        </p:txBody>
      </p:sp>
      <p:pic>
        <p:nvPicPr>
          <p:cNvPr id="7" name="Picture 6">
            <a:extLst>
              <a:ext uri="{FF2B5EF4-FFF2-40B4-BE49-F238E27FC236}">
                <a16:creationId xmlns:a16="http://schemas.microsoft.com/office/drawing/2014/main" id="{0CB1E52D-D3EE-5FB7-435B-D1B9B928E835}"/>
              </a:ext>
            </a:extLst>
          </p:cNvPr>
          <p:cNvPicPr/>
          <p:nvPr/>
        </p:nvPicPr>
        <p:blipFill>
          <a:blip r:embed="rId3"/>
          <a:stretch>
            <a:fillRect/>
          </a:stretch>
        </p:blipFill>
        <p:spPr>
          <a:xfrm>
            <a:off x="6684963" y="534988"/>
            <a:ext cx="1933575" cy="200025"/>
          </a:xfrm>
          <a:prstGeom prst="rect">
            <a:avLst/>
          </a:prstGeom>
        </p:spPr>
      </p:pic>
      <p:sp>
        <p:nvSpPr>
          <p:cNvPr id="5" name="TextBox 4">
            <a:extLst>
              <a:ext uri="{FF2B5EF4-FFF2-40B4-BE49-F238E27FC236}">
                <a16:creationId xmlns:a16="http://schemas.microsoft.com/office/drawing/2014/main" id="{223139C6-F73A-1D46-9D5B-56A5556E625C}"/>
              </a:ext>
            </a:extLst>
          </p:cNvPr>
          <p:cNvSpPr txBox="1"/>
          <p:nvPr/>
        </p:nvSpPr>
        <p:spPr>
          <a:xfrm>
            <a:off x="498674" y="1018596"/>
            <a:ext cx="4073326" cy="246221"/>
          </a:xfrm>
          <a:prstGeom prst="rect">
            <a:avLst/>
          </a:prstGeom>
          <a:noFill/>
        </p:spPr>
        <p:txBody>
          <a:bodyPr wrap="square" rtlCol="0">
            <a:spAutoFit/>
          </a:bodyPr>
          <a:lstStyle/>
          <a:p>
            <a:r>
              <a:rPr lang="en-US" sz="1000" b="1" u="sng" dirty="0"/>
              <a:t>Last Month Negative Surprises</a:t>
            </a:r>
          </a:p>
        </p:txBody>
      </p:sp>
      <p:pic>
        <p:nvPicPr>
          <p:cNvPr id="15" name="Picture 14">
            <a:extLst>
              <a:ext uri="{FF2B5EF4-FFF2-40B4-BE49-F238E27FC236}">
                <a16:creationId xmlns:a16="http://schemas.microsoft.com/office/drawing/2014/main" id="{AFB64F32-4C89-241A-11F7-6C18C6C8F4DD}"/>
              </a:ext>
            </a:extLst>
          </p:cNvPr>
          <p:cNvPicPr/>
          <p:nvPr/>
        </p:nvPicPr>
        <p:blipFill>
          <a:blip r:embed="rId4"/>
          <a:stretch>
            <a:fillRect/>
          </a:stretch>
        </p:blipFill>
        <p:spPr>
          <a:xfrm>
            <a:off x="1810512" y="1389888"/>
            <a:ext cx="5495925" cy="1476375"/>
          </a:xfrm>
          <a:prstGeom prst="rect">
            <a:avLst/>
          </a:prstGeom>
        </p:spPr>
      </p:pic>
      <p:pic>
        <p:nvPicPr>
          <p:cNvPr id="16" name="Picture 15">
            <a:extLst>
              <a:ext uri="{FF2B5EF4-FFF2-40B4-BE49-F238E27FC236}">
                <a16:creationId xmlns:a16="http://schemas.microsoft.com/office/drawing/2014/main" id="{9CD4EF71-9BC9-328D-F9D8-CB7649D64C51}"/>
              </a:ext>
            </a:extLst>
          </p:cNvPr>
          <p:cNvPicPr/>
          <p:nvPr/>
        </p:nvPicPr>
        <p:blipFill>
          <a:blip r:embed="rId5"/>
          <a:stretch>
            <a:fillRect/>
          </a:stretch>
        </p:blipFill>
        <p:spPr>
          <a:xfrm>
            <a:off x="498674" y="3000375"/>
            <a:ext cx="4124325" cy="942975"/>
          </a:xfrm>
          <a:prstGeom prst="rect">
            <a:avLst/>
          </a:prstGeom>
        </p:spPr>
      </p:pic>
      <p:pic>
        <p:nvPicPr>
          <p:cNvPr id="17" name="Picture 16">
            <a:extLst>
              <a:ext uri="{FF2B5EF4-FFF2-40B4-BE49-F238E27FC236}">
                <a16:creationId xmlns:a16="http://schemas.microsoft.com/office/drawing/2014/main" id="{508B2125-5D87-A793-8E1F-604387190550}"/>
              </a:ext>
            </a:extLst>
          </p:cNvPr>
          <p:cNvPicPr/>
          <p:nvPr/>
        </p:nvPicPr>
        <p:blipFill>
          <a:blip r:embed="rId6"/>
          <a:stretch>
            <a:fillRect/>
          </a:stretch>
        </p:blipFill>
        <p:spPr>
          <a:xfrm>
            <a:off x="5084064" y="3028950"/>
            <a:ext cx="3200400" cy="1371600"/>
          </a:xfrm>
          <a:prstGeom prst="rect">
            <a:avLst/>
          </a:prstGeom>
          <a:ln>
            <a:solidFill>
              <a:schemeClr val="tx1"/>
            </a:solidFill>
          </a:ln>
        </p:spPr>
      </p:pic>
    </p:spTree>
    <p:extLst>
      <p:ext uri="{BB962C8B-B14F-4D97-AF65-F5344CB8AC3E}">
        <p14:creationId xmlns:p14="http://schemas.microsoft.com/office/powerpoint/2010/main" val="945363569"/>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4073326" cy="246221"/>
          </a:xfrm>
          <a:prstGeom prst="rect">
            <a:avLst/>
          </a:prstGeom>
          <a:noFill/>
        </p:spPr>
        <p:txBody>
          <a:bodyPr wrap="square" rtlCol="0">
            <a:spAutoFit/>
          </a:bodyPr>
          <a:lstStyle/>
          <a:p>
            <a:r>
              <a:rPr lang="en-US" sz="1000" dirty="0"/>
              <a:t>Next Month’s Calendar</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9" name="Picture 8">
            <a:extLst>
              <a:ext uri="{FF2B5EF4-FFF2-40B4-BE49-F238E27FC236}">
                <a16:creationId xmlns:a16="http://schemas.microsoft.com/office/drawing/2014/main" id="{7CE2AA43-D5A7-5077-C521-DFB3A722FF74}"/>
              </a:ext>
            </a:extLst>
          </p:cNvPr>
          <p:cNvPicPr/>
          <p:nvPr/>
        </p:nvPicPr>
        <p:blipFill>
          <a:blip r:embed="rId3"/>
          <a:stretch>
            <a:fillRect/>
          </a:stretch>
        </p:blipFill>
        <p:spPr>
          <a:xfrm>
            <a:off x="6684963" y="534988"/>
            <a:ext cx="1933575" cy="200025"/>
          </a:xfrm>
          <a:prstGeom prst="rect">
            <a:avLst/>
          </a:prstGeom>
        </p:spPr>
      </p:pic>
      <p:pic>
        <p:nvPicPr>
          <p:cNvPr id="6" name="Picture 5">
            <a:extLst>
              <a:ext uri="{FF2B5EF4-FFF2-40B4-BE49-F238E27FC236}">
                <a16:creationId xmlns:a16="http://schemas.microsoft.com/office/drawing/2014/main" id="{31E50536-F521-9688-94BB-0C68874E3029}"/>
              </a:ext>
            </a:extLst>
          </p:cNvPr>
          <p:cNvPicPr>
            <a:picLocks noChangeAspect="1"/>
          </p:cNvPicPr>
          <p:nvPr/>
        </p:nvPicPr>
        <p:blipFill>
          <a:blip r:embed="rId4"/>
          <a:stretch>
            <a:fillRect/>
          </a:stretch>
        </p:blipFill>
        <p:spPr>
          <a:xfrm>
            <a:off x="747712" y="1339787"/>
            <a:ext cx="7648575" cy="3120483"/>
          </a:xfrm>
          <a:prstGeom prst="rect">
            <a:avLst/>
          </a:prstGeom>
        </p:spPr>
      </p:pic>
    </p:spTree>
    <p:extLst>
      <p:ext uri="{BB962C8B-B14F-4D97-AF65-F5344CB8AC3E}">
        <p14:creationId xmlns:p14="http://schemas.microsoft.com/office/powerpoint/2010/main" val="2322509557"/>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Actionable</a:t>
            </a:r>
          </a:p>
          <a:p>
            <a:r>
              <a:rPr lang="en-US" sz="4000" dirty="0">
                <a:solidFill>
                  <a:srgbClr val="000000"/>
                </a:solidFill>
                <a:latin typeface="Lovelo"/>
              </a:rPr>
              <a:t>insights</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24</a:t>
            </a:fld>
            <a:endParaRPr lang="en-US"/>
          </a:p>
        </p:txBody>
      </p:sp>
      <p:pic>
        <p:nvPicPr>
          <p:cNvPr id="3" name="Picture 2">
            <a:extLst>
              <a:ext uri="{FF2B5EF4-FFF2-40B4-BE49-F238E27FC236}">
                <a16:creationId xmlns:a16="http://schemas.microsoft.com/office/drawing/2014/main" id="{D71C0121-AF90-7034-9920-880E065B0E2E}"/>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2005957514"/>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Asset Class Relative Strength</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25</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AF69591-67C1-0D24-C4BE-92C75181CA0D}"/>
              </a:ext>
            </a:extLst>
          </p:cNvPr>
          <p:cNvSpPr txBox="1"/>
          <p:nvPr/>
        </p:nvSpPr>
        <p:spPr>
          <a:xfrm>
            <a:off x="503436" y="4318252"/>
            <a:ext cx="1249164" cy="184666"/>
          </a:xfrm>
          <a:prstGeom prst="rect">
            <a:avLst/>
          </a:prstGeom>
          <a:solidFill>
            <a:schemeClr val="tx2"/>
          </a:solidFill>
          <a:ln>
            <a:noFill/>
          </a:ln>
        </p:spPr>
        <p:txBody>
          <a:bodyPr wrap="square" rtlCol="0" anchor="ctr">
            <a:spAutoFit/>
          </a:bodyPr>
          <a:lstStyle/>
          <a:p>
            <a:pPr algn="ctr"/>
            <a:r>
              <a:rPr lang="en-US" sz="600" dirty="0">
                <a:solidFill>
                  <a:schemeClr val="bg1"/>
                </a:solidFill>
              </a:rPr>
              <a:t>Asset Class Relative Strength</a:t>
            </a:r>
          </a:p>
        </p:txBody>
      </p:sp>
      <p:sp>
        <p:nvSpPr>
          <p:cNvPr id="16" name="TextBox 15">
            <a:extLst>
              <a:ext uri="{FF2B5EF4-FFF2-40B4-BE49-F238E27FC236}">
                <a16:creationId xmlns:a16="http://schemas.microsoft.com/office/drawing/2014/main" id="{8F6C4815-12F2-0376-2D44-552E48D6AC11}"/>
              </a:ext>
            </a:extLst>
          </p:cNvPr>
          <p:cNvSpPr txBox="1"/>
          <p:nvPr/>
        </p:nvSpPr>
        <p:spPr>
          <a:xfrm>
            <a:off x="2057182" y="1632446"/>
            <a:ext cx="5029636" cy="246221"/>
          </a:xfrm>
          <a:prstGeom prst="rect">
            <a:avLst/>
          </a:prstGeom>
          <a:noFill/>
        </p:spPr>
        <p:txBody>
          <a:bodyPr wrap="square" rtlCol="0">
            <a:spAutoFit/>
          </a:bodyPr>
          <a:lstStyle/>
          <a:p>
            <a:pPr algn="ctr"/>
            <a:r>
              <a:rPr lang="en-US" sz="1000" b="1" i="0" dirty="0">
                <a:solidFill>
                  <a:schemeClr val="tx2"/>
                </a:solidFill>
                <a:effectLst/>
                <a:latin typeface="Lato" panose="020F0502020204030203" pitchFamily="34" charset="0"/>
                <a:ea typeface="Lato" panose="020F0502020204030203" pitchFamily="34" charset="0"/>
                <a:cs typeface="Lato" panose="020F0502020204030203" pitchFamily="34" charset="0"/>
              </a:rPr>
              <a:t>Asset Class Total Return Level / One-Year Moving Average</a:t>
            </a:r>
            <a:endParaRPr lang="en-US" sz="1000" b="1"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4B4F3250-5C09-D8BC-FC54-2D964FCB8CFF}"/>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2" name="Picture 1">
            <a:extLst>
              <a:ext uri="{FF2B5EF4-FFF2-40B4-BE49-F238E27FC236}">
                <a16:creationId xmlns:a16="http://schemas.microsoft.com/office/drawing/2014/main" id="{163B2851-8F1F-3066-0D01-CF9C4D579D5B}"/>
              </a:ext>
            </a:extLst>
          </p:cNvPr>
          <p:cNvPicPr/>
          <p:nvPr/>
        </p:nvPicPr>
        <p:blipFill>
          <a:blip r:embed="rId3"/>
          <a:stretch>
            <a:fillRect/>
          </a:stretch>
        </p:blipFill>
        <p:spPr>
          <a:xfrm>
            <a:off x="6684963" y="534988"/>
            <a:ext cx="1933575" cy="200025"/>
          </a:xfrm>
          <a:prstGeom prst="rect">
            <a:avLst/>
          </a:prstGeom>
        </p:spPr>
      </p:pic>
      <p:sp>
        <p:nvSpPr>
          <p:cNvPr id="6" name="TextBox 5">
            <a:extLst>
              <a:ext uri="{FF2B5EF4-FFF2-40B4-BE49-F238E27FC236}">
                <a16:creationId xmlns:a16="http://schemas.microsoft.com/office/drawing/2014/main" id="{E65155E3-E215-5AC3-24AE-4B508A3A68A3}"/>
              </a:ext>
            </a:extLst>
          </p:cNvPr>
          <p:cNvSpPr txBox="1"/>
          <p:nvPr/>
        </p:nvSpPr>
        <p:spPr>
          <a:xfrm>
            <a:off x="498673" y="920175"/>
            <a:ext cx="8115297" cy="584775"/>
          </a:xfrm>
          <a:prstGeom prst="rect">
            <a:avLst/>
          </a:prstGeom>
          <a:noFill/>
        </p:spPr>
        <p:txBody>
          <a:bodyPr wrap="square" rtlCol="0">
            <a:spAutoFit/>
          </a:bodyPr>
          <a:lstStyle/>
          <a:p>
            <a:r>
              <a:rPr lang="en-US" sz="800" dirty="0"/>
              <a:t>Relative strength, in the context of asset class momentum, is a measure used to gauge the performance of an asset class against its peers, often indicating its potential for future returns. Specifically, it assesses how far away the current total return index is from its one-year moving average. This metric is crucial for identifying trends and momentum within the market. An asset class whose total return index is significantly above its one-year moving average typically demonstrates strong relative strength, suggesting it's outperforming the market average and may continue to do so. Conversely, a security well below this average may indicate weakness.</a:t>
            </a:r>
          </a:p>
        </p:txBody>
      </p:sp>
      <p:pic>
        <p:nvPicPr>
          <p:cNvPr id="12" name="Picture 11">
            <a:extLst>
              <a:ext uri="{FF2B5EF4-FFF2-40B4-BE49-F238E27FC236}">
                <a16:creationId xmlns:a16="http://schemas.microsoft.com/office/drawing/2014/main" id="{58168F77-293B-4C28-634F-AEFD980E19F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85463" y="1953822"/>
            <a:ext cx="7773073" cy="2286197"/>
          </a:xfrm>
          <a:prstGeom prst="rect">
            <a:avLst/>
          </a:prstGeom>
        </p:spPr>
      </p:pic>
    </p:spTree>
    <p:extLst>
      <p:ext uri="{BB962C8B-B14F-4D97-AF65-F5344CB8AC3E}">
        <p14:creationId xmlns:p14="http://schemas.microsoft.com/office/powerpoint/2010/main" val="285400534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12CC26E4-DAE3-CE1F-81D0-7EF6C1F41E08}"/>
              </a:ext>
            </a:extLst>
          </p:cNvPr>
          <p:cNvSpPr txBox="1"/>
          <p:nvPr/>
        </p:nvSpPr>
        <p:spPr>
          <a:xfrm>
            <a:off x="5557472" y="996870"/>
            <a:ext cx="2286000" cy="246221"/>
          </a:xfrm>
          <a:prstGeom prst="rect">
            <a:avLst/>
          </a:prstGeom>
          <a:noFill/>
        </p:spPr>
        <p:txBody>
          <a:bodyPr wrap="square" rtlCol="0">
            <a:spAutoFit/>
          </a:bodyPr>
          <a:lstStyle/>
          <a:p>
            <a:r>
              <a:rPr lang="en-US" sz="1000" b="1" dirty="0">
                <a:latin typeface="Lato" panose="020F0502020204030203" pitchFamily="34" charset="0"/>
                <a:ea typeface="Lato" panose="020F0502020204030203" pitchFamily="34" charset="0"/>
                <a:cs typeface="Lato" panose="020F0502020204030203" pitchFamily="34" charset="0"/>
              </a:rPr>
              <a:t>Commentary</a:t>
            </a:r>
          </a:p>
        </p:txBody>
      </p:sp>
      <p:sp>
        <p:nvSpPr>
          <p:cNvPr id="16" name="TextBox 15">
            <a:extLst>
              <a:ext uri="{FF2B5EF4-FFF2-40B4-BE49-F238E27FC236}">
                <a16:creationId xmlns:a16="http://schemas.microsoft.com/office/drawing/2014/main" id="{8F6C4815-12F2-0376-2D44-552E48D6AC11}"/>
              </a:ext>
            </a:extLst>
          </p:cNvPr>
          <p:cNvSpPr txBox="1"/>
          <p:nvPr/>
        </p:nvSpPr>
        <p:spPr>
          <a:xfrm>
            <a:off x="498674" y="996720"/>
            <a:ext cx="5029636" cy="246221"/>
          </a:xfrm>
          <a:prstGeom prst="rect">
            <a:avLst/>
          </a:prstGeom>
          <a:noFill/>
        </p:spPr>
        <p:txBody>
          <a:bodyPr wrap="square" rtlCol="0">
            <a:spAutoFit/>
          </a:bodyPr>
          <a:lstStyle/>
          <a:p>
            <a:r>
              <a:rPr lang="en-US" sz="1000" b="1" i="0" dirty="0">
                <a:effectLst/>
                <a:latin typeface="Lato" panose="020F0502020204030203" pitchFamily="34" charset="0"/>
                <a:ea typeface="Lato" panose="020F0502020204030203" pitchFamily="34" charset="0"/>
                <a:cs typeface="Lato" panose="020F0502020204030203" pitchFamily="34" charset="0"/>
              </a:rPr>
              <a:t>Asset Allocation of the Asset Class Relative Strength Strategy</a:t>
            </a:r>
            <a:endParaRPr lang="en-US" sz="1000" b="1" dirty="0">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4B4F3250-5C09-D8BC-FC54-2D964FCB8CFF}"/>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19" name="Picture 18">
            <a:extLst>
              <a:ext uri="{FF2B5EF4-FFF2-40B4-BE49-F238E27FC236}">
                <a16:creationId xmlns:a16="http://schemas.microsoft.com/office/drawing/2014/main" id="{98F2AC32-F15F-5310-5F06-394879A1E401}"/>
              </a:ext>
            </a:extLst>
          </p:cNvPr>
          <p:cNvPicPr/>
          <p:nvPr/>
        </p:nvPicPr>
        <p:blipFill>
          <a:blip r:embed="rId3"/>
          <a:stretch>
            <a:fillRect/>
          </a:stretch>
        </p:blipFill>
        <p:spPr>
          <a:xfrm>
            <a:off x="6684963" y="534988"/>
            <a:ext cx="1933575" cy="200025"/>
          </a:xfrm>
          <a:prstGeom prst="rect">
            <a:avLst/>
          </a:prstGeom>
        </p:spPr>
      </p:pic>
      <p:sp>
        <p:nvSpPr>
          <p:cNvPr id="7" name="TextBox 3">
            <a:extLst>
              <a:ext uri="{FF2B5EF4-FFF2-40B4-BE49-F238E27FC236}">
                <a16:creationId xmlns:a16="http://schemas.microsoft.com/office/drawing/2014/main" id="{9909162A-AA8C-C1FB-264D-F5AAB0E8D48C}"/>
              </a:ext>
            </a:extLst>
          </p:cNvPr>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Asset Class Relative Strength</a:t>
            </a:r>
          </a:p>
        </p:txBody>
      </p:sp>
      <p:sp>
        <p:nvSpPr>
          <p:cNvPr id="2" name="TextBox 1">
            <a:extLst>
              <a:ext uri="{FF2B5EF4-FFF2-40B4-BE49-F238E27FC236}">
                <a16:creationId xmlns:a16="http://schemas.microsoft.com/office/drawing/2014/main" id="{A6ED1ED8-4B1F-F800-EC1F-71D7C3C4355B}"/>
              </a:ext>
            </a:extLst>
          </p:cNvPr>
          <p:cNvSpPr txBox="1"/>
          <p:nvPr/>
        </p:nvSpPr>
        <p:spPr>
          <a:xfrm>
            <a:off x="5562600" y="1248307"/>
            <a:ext cx="3056133" cy="1754326"/>
          </a:xfrm>
          <a:prstGeom prst="rect">
            <a:avLst/>
          </a:prstGeom>
          <a:noFill/>
        </p:spPr>
        <p:txBody>
          <a:bodyPr wrap="square" rtlCol="0">
            <a:spAutoFit/>
          </a:bodyPr>
          <a:lstStyle/>
          <a:p>
            <a:r>
              <a:rPr lang="en-US" sz="900" b="0" i="0" dirty="0">
                <a:solidFill>
                  <a:srgbClr val="374151"/>
                </a:solidFill>
                <a:effectLst/>
              </a:rPr>
              <a:t>The Asset Class Relative Strength Strategy, which relies on the one-year total return of asset classes, reflects recent performance shifts. As of 06/30/24, large cap growth and small cap stocks are among the top performers, resulting in increased weightings. Conversely, assets with weaker returns, such as US Large Value and US Mid Blend, have decreased allocations. Notable adjustments include a 3.81% increase in Emerging Markets and a decrease in Commodities Broad Basket by the same amount. Monthly reassessment ensures the portfolio dynamically adjusts to exploit prevailing market trends, enhancing overall performance.</a:t>
            </a:r>
          </a:p>
        </p:txBody>
      </p:sp>
      <p:pic>
        <p:nvPicPr>
          <p:cNvPr id="6" name="Picture 5">
            <a:extLst>
              <a:ext uri="{FF2B5EF4-FFF2-40B4-BE49-F238E27FC236}">
                <a16:creationId xmlns:a16="http://schemas.microsoft.com/office/drawing/2014/main" id="{67AFC22C-09C4-45F2-9738-1F6E34FF734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39798" y="1294109"/>
            <a:ext cx="4665584" cy="2969008"/>
          </a:xfrm>
          <a:prstGeom prst="rect">
            <a:avLst/>
          </a:prstGeom>
        </p:spPr>
      </p:pic>
      <p:pic>
        <p:nvPicPr>
          <p:cNvPr id="18" name="Picture 17">
            <a:extLst>
              <a:ext uri="{FF2B5EF4-FFF2-40B4-BE49-F238E27FC236}">
                <a16:creationId xmlns:a16="http://schemas.microsoft.com/office/drawing/2014/main" id="{0F46063D-12AD-BD52-F4B9-51A99AAD22A8}"/>
              </a:ext>
            </a:extLst>
          </p:cNvPr>
          <p:cNvPicPr>
            <a:picLocks noChangeAspect="1"/>
          </p:cNvPicPr>
          <p:nvPr/>
        </p:nvPicPr>
        <p:blipFill>
          <a:blip r:embed="rId6"/>
          <a:stretch>
            <a:fillRect/>
          </a:stretch>
        </p:blipFill>
        <p:spPr>
          <a:xfrm>
            <a:off x="3352800" y="2435713"/>
            <a:ext cx="1104900" cy="685800"/>
          </a:xfrm>
          <a:prstGeom prst="rect">
            <a:avLst/>
          </a:prstGeom>
        </p:spPr>
      </p:pic>
    </p:spTree>
    <p:extLst>
      <p:ext uri="{BB962C8B-B14F-4D97-AF65-F5344CB8AC3E}">
        <p14:creationId xmlns:p14="http://schemas.microsoft.com/office/powerpoint/2010/main" val="3374256416"/>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Modelist</a:t>
            </a:r>
          </a:p>
          <a:p>
            <a:r>
              <a:rPr lang="en-US" sz="4000" dirty="0">
                <a:solidFill>
                  <a:srgbClr val="000000"/>
                </a:solidFill>
                <a:latin typeface="Lovelo"/>
              </a:rPr>
              <a:t>Overview</a:t>
            </a:r>
          </a:p>
        </p:txBody>
      </p:sp>
      <p:sp>
        <p:nvSpPr>
          <p:cNvPr id="4" name="Slide Number Placeholder 10">
            <a:extLst>
              <a:ext uri="{FF2B5EF4-FFF2-40B4-BE49-F238E27FC236}">
                <a16:creationId xmlns:a16="http://schemas.microsoft.com/office/drawing/2014/main" id="{DE17F66A-C456-7626-D429-CF7277BFFBE9}"/>
              </a:ext>
            </a:extLst>
          </p:cNvPr>
          <p:cNvSpPr txBox="1">
            <a:spLocks/>
          </p:cNvSpPr>
          <p:nvPr/>
        </p:nvSpPr>
        <p:spPr>
          <a:xfrm>
            <a:off x="8192885" y="4746073"/>
            <a:ext cx="436761" cy="1825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00" smtClean="0">
                <a:solidFill>
                  <a:schemeClr val="tx1"/>
                </a:solidFill>
                <a:latin typeface="Lato" panose="020F0502020204030203" pitchFamily="34" charset="0"/>
                <a:ea typeface="Lato" panose="020F0502020204030203" pitchFamily="34" charset="0"/>
                <a:cs typeface="Lato" panose="020F0502020204030203" pitchFamily="34" charset="0"/>
              </a:rPr>
              <a:pPr/>
              <a:t>27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black and white logo&#10;&#10;Description automatically generated">
            <a:extLst>
              <a:ext uri="{FF2B5EF4-FFF2-40B4-BE49-F238E27FC236}">
                <a16:creationId xmlns:a16="http://schemas.microsoft.com/office/drawing/2014/main" id="{B6F7F110-63F5-336C-8054-3E142CD4F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494419"/>
            <a:ext cx="1761230" cy="1942895"/>
          </a:xfrm>
          <a:prstGeom prst="rect">
            <a:avLst/>
          </a:prstGeom>
        </p:spPr>
      </p:pic>
      <p:sp>
        <p:nvSpPr>
          <p:cNvPr id="8" name="AutoShape 2">
            <a:extLst>
              <a:ext uri="{FF2B5EF4-FFF2-40B4-BE49-F238E27FC236}">
                <a16:creationId xmlns:a16="http://schemas.microsoft.com/office/drawing/2014/main" id="{EA418E85-46E1-8873-F9AF-4234E8731CE4}"/>
              </a:ext>
            </a:extLst>
          </p:cNvPr>
          <p:cNvSpPr/>
          <p:nvPr/>
        </p:nvSpPr>
        <p:spPr>
          <a:xfrm>
            <a:off x="514355" y="2276638"/>
            <a:ext cx="8115292" cy="217"/>
          </a:xfrm>
          <a:prstGeom prst="line">
            <a:avLst/>
          </a:prstGeom>
          <a:ln w="9525" cap="flat">
            <a:solidFill>
              <a:srgbClr val="000000"/>
            </a:solidFill>
            <a:prstDash val="solid"/>
            <a:headEnd type="none" w="sm" len="sm"/>
            <a:tailEnd type="none" w="sm" len="sm"/>
          </a:ln>
        </p:spPr>
        <p:txBody>
          <a:bodyPr/>
          <a:lstStyle/>
          <a:p>
            <a:endParaRPr lang="en-US"/>
          </a:p>
        </p:txBody>
      </p:sp>
      <p:sp>
        <p:nvSpPr>
          <p:cNvPr id="2" name="TextBox 1">
            <a:extLst>
              <a:ext uri="{FF2B5EF4-FFF2-40B4-BE49-F238E27FC236}">
                <a16:creationId xmlns:a16="http://schemas.microsoft.com/office/drawing/2014/main" id="{6301AD0C-E0E6-BE35-ED69-A7406EF61EC6}"/>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2317619094"/>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0" y="-66675"/>
            <a:ext cx="5133503" cy="5276796"/>
            <a:chOff x="0" y="0"/>
            <a:chExt cx="1885745" cy="1938382"/>
          </a:xfrm>
          <a:solidFill>
            <a:schemeClr val="bg1">
              <a:lumMod val="85000"/>
            </a:schemeClr>
          </a:solidFill>
        </p:grpSpPr>
        <p:sp>
          <p:nvSpPr>
            <p:cNvPr id="3" name="Freeform 3"/>
            <p:cNvSpPr/>
            <p:nvPr/>
          </p:nvSpPr>
          <p:spPr>
            <a:xfrm>
              <a:off x="0" y="0"/>
              <a:ext cx="1885745" cy="1938382"/>
            </a:xfrm>
            <a:custGeom>
              <a:avLst/>
              <a:gdLst/>
              <a:ahLst/>
              <a:cxnLst/>
              <a:rect l="l" t="t" r="r" b="b"/>
              <a:pathLst>
                <a:path w="1885745" h="1938382">
                  <a:moveTo>
                    <a:pt x="0" y="0"/>
                  </a:moveTo>
                  <a:lnTo>
                    <a:pt x="1885745" y="0"/>
                  </a:lnTo>
                  <a:lnTo>
                    <a:pt x="1885745" y="1938382"/>
                  </a:lnTo>
                  <a:lnTo>
                    <a:pt x="0" y="1938382"/>
                  </a:lnTo>
                  <a:close/>
                </a:path>
              </a:pathLst>
            </a:custGeom>
            <a:grpFill/>
          </p:spPr>
          <p:txBody>
            <a:bodyPr/>
            <a:lstStyle/>
            <a:p>
              <a:endParaRPr lang="en-US" sz="450"/>
            </a:p>
          </p:txBody>
        </p:sp>
      </p:grpSp>
      <p:sp>
        <p:nvSpPr>
          <p:cNvPr id="5" name="TextBox 5"/>
          <p:cNvSpPr txBox="1"/>
          <p:nvPr/>
        </p:nvSpPr>
        <p:spPr>
          <a:xfrm>
            <a:off x="514350" y="509588"/>
            <a:ext cx="4057650" cy="1128514"/>
          </a:xfrm>
          <a:prstGeom prst="rect">
            <a:avLst/>
          </a:prstGeom>
        </p:spPr>
        <p:txBody>
          <a:bodyPr lIns="0" tIns="0" rIns="0" bIns="0" rtlCol="0" anchor="t">
            <a:spAutoFit/>
          </a:bodyPr>
          <a:lstStyle/>
          <a:p>
            <a:pPr>
              <a:lnSpc>
                <a:spcPts val="4440"/>
              </a:lnSpc>
            </a:pPr>
            <a:r>
              <a:rPr lang="en-US" sz="3700" dirty="0">
                <a:latin typeface="Lovelo"/>
              </a:rPr>
              <a:t>evidence-based approach</a:t>
            </a:r>
          </a:p>
        </p:txBody>
      </p:sp>
      <p:grpSp>
        <p:nvGrpSpPr>
          <p:cNvPr id="6" name="Group 6"/>
          <p:cNvGrpSpPr/>
          <p:nvPr/>
        </p:nvGrpSpPr>
        <p:grpSpPr>
          <a:xfrm>
            <a:off x="5692871" y="2044088"/>
            <a:ext cx="2673039" cy="892752"/>
            <a:chOff x="0" y="-114300"/>
            <a:chExt cx="7128103" cy="2380671"/>
          </a:xfrm>
        </p:grpSpPr>
        <p:sp>
          <p:nvSpPr>
            <p:cNvPr id="7" name="TextBox 7"/>
            <p:cNvSpPr txBox="1"/>
            <p:nvPr/>
          </p:nvSpPr>
          <p:spPr>
            <a:xfrm>
              <a:off x="0" y="584201"/>
              <a:ext cx="7128103" cy="1682170"/>
            </a:xfrm>
            <a:prstGeom prst="rect">
              <a:avLst/>
            </a:prstGeom>
          </p:spPr>
          <p:txBody>
            <a:bodyPr lIns="0" tIns="0" rIns="0" bIns="0" rtlCol="0" anchor="t">
              <a:spAutoFit/>
            </a:bodyPr>
            <a:lstStyle/>
            <a:p>
              <a:pPr>
                <a:lnSpc>
                  <a:spcPct val="150000"/>
                </a:lnSpc>
              </a:pPr>
              <a:r>
                <a:rPr lang="en-US" sz="950">
                  <a:latin typeface="Lato" panose="020F0502020204030203" pitchFamily="34" charset="0"/>
                  <a:ea typeface="Lato" panose="020F0502020204030203" pitchFamily="34" charset="0"/>
                  <a:cs typeface="Lato" panose="020F0502020204030203" pitchFamily="34" charset="0"/>
                </a:rPr>
                <a:t>By leveraging these proven strategies, financial advisors gain the insights needed to make well-informed decisions aligned with their clients' goals</a:t>
              </a:r>
            </a:p>
          </p:txBody>
        </p:sp>
        <p:sp>
          <p:nvSpPr>
            <p:cNvPr id="8" name="TextBox 8"/>
            <p:cNvSpPr txBox="1"/>
            <p:nvPr/>
          </p:nvSpPr>
          <p:spPr>
            <a:xfrm>
              <a:off x="0" y="-114300"/>
              <a:ext cx="7128103"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Informed Decisions</a:t>
              </a:r>
            </a:p>
          </p:txBody>
        </p:sp>
      </p:grpSp>
      <p:sp>
        <p:nvSpPr>
          <p:cNvPr id="10" name="TextBox 10"/>
          <p:cNvSpPr txBox="1"/>
          <p:nvPr/>
        </p:nvSpPr>
        <p:spPr>
          <a:xfrm>
            <a:off x="514350" y="1787816"/>
            <a:ext cx="3197042" cy="1816266"/>
          </a:xfrm>
          <a:prstGeom prst="rect">
            <a:avLst/>
          </a:prstGeom>
        </p:spPr>
        <p:txBody>
          <a:bodyPr lIns="0" tIns="0" rIns="0" bIns="0" rtlCol="0" anchor="t">
            <a:spAutoFit/>
          </a:bodyPr>
          <a:lstStyle/>
          <a:p>
            <a:pPr>
              <a:lnSpc>
                <a:spcPct val="150000"/>
              </a:lnSpc>
            </a:pPr>
            <a:r>
              <a:rPr lang="en-US" sz="1000" dirty="0">
                <a:latin typeface="Lato" panose="020F0502020204030203" pitchFamily="34" charset="0"/>
                <a:ea typeface="Lato" panose="020F0502020204030203" pitchFamily="34" charset="0"/>
                <a:cs typeface="Lato" panose="020F0502020204030203" pitchFamily="34" charset="0"/>
              </a:rPr>
              <a:t>Our team conducts thorough research into global macroeconomic trends, technical indicators, and fundamental factors. We distill this data into concise, comprehensible, and actionable insights, enabling financial advisors to seamlessly integrate these valuable perspectives into their models. This approach ensures that advisors can leverage the benefits of our in-depth research in a practical and easily understandable manner.</a:t>
            </a:r>
          </a:p>
        </p:txBody>
      </p:sp>
      <p:grpSp>
        <p:nvGrpSpPr>
          <p:cNvPr id="11" name="Group 11"/>
          <p:cNvGrpSpPr/>
          <p:nvPr/>
        </p:nvGrpSpPr>
        <p:grpSpPr>
          <a:xfrm>
            <a:off x="5692871" y="628650"/>
            <a:ext cx="2673039" cy="892752"/>
            <a:chOff x="0" y="-114300"/>
            <a:chExt cx="7128103" cy="2380671"/>
          </a:xfrm>
        </p:grpSpPr>
        <p:sp>
          <p:nvSpPr>
            <p:cNvPr id="12" name="TextBox 12"/>
            <p:cNvSpPr txBox="1"/>
            <p:nvPr/>
          </p:nvSpPr>
          <p:spPr>
            <a:xfrm>
              <a:off x="0" y="584201"/>
              <a:ext cx="7128103" cy="1682170"/>
            </a:xfrm>
            <a:prstGeom prst="rect">
              <a:avLst/>
            </a:prstGeom>
          </p:spPr>
          <p:txBody>
            <a:bodyPr lIns="0" tIns="0" rIns="0" bIns="0" rtlCol="0" anchor="t">
              <a:spAutoFit/>
            </a:bodyPr>
            <a:lstStyle/>
            <a:p>
              <a:pPr>
                <a:lnSpc>
                  <a:spcPct val="150000"/>
                </a:lnSpc>
              </a:pPr>
              <a:r>
                <a:rPr lang="en-US" sz="950" dirty="0">
                  <a:latin typeface="Lato" panose="020F0502020204030203" pitchFamily="34" charset="0"/>
                  <a:ea typeface="Lato" panose="020F0502020204030203" pitchFamily="34" charset="0"/>
                  <a:cs typeface="Lato" panose="020F0502020204030203" pitchFamily="34" charset="0"/>
                </a:rPr>
                <a:t>At Modelist, we build upon a strong foundation of evidence-based investing strategies rooted in robust research and market analysis</a:t>
              </a:r>
            </a:p>
          </p:txBody>
        </p:sp>
        <p:sp>
          <p:nvSpPr>
            <p:cNvPr id="13" name="TextBox 13"/>
            <p:cNvSpPr txBox="1"/>
            <p:nvPr/>
          </p:nvSpPr>
          <p:spPr>
            <a:xfrm>
              <a:off x="0" y="-114300"/>
              <a:ext cx="7128103"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Repeatable Process</a:t>
              </a:r>
            </a:p>
          </p:txBody>
        </p:sp>
      </p:grpSp>
      <p:grpSp>
        <p:nvGrpSpPr>
          <p:cNvPr id="14" name="Group 14"/>
          <p:cNvGrpSpPr/>
          <p:nvPr/>
        </p:nvGrpSpPr>
        <p:grpSpPr>
          <a:xfrm>
            <a:off x="5692871" y="3459526"/>
            <a:ext cx="2449697" cy="892752"/>
            <a:chOff x="0" y="-114300"/>
            <a:chExt cx="6532525" cy="2380671"/>
          </a:xfrm>
        </p:grpSpPr>
        <p:sp>
          <p:nvSpPr>
            <p:cNvPr id="15" name="TextBox 15"/>
            <p:cNvSpPr txBox="1"/>
            <p:nvPr/>
          </p:nvSpPr>
          <p:spPr>
            <a:xfrm>
              <a:off x="0" y="584201"/>
              <a:ext cx="6532525" cy="1682170"/>
            </a:xfrm>
            <a:prstGeom prst="rect">
              <a:avLst/>
            </a:prstGeom>
          </p:spPr>
          <p:txBody>
            <a:bodyPr lIns="0" tIns="0" rIns="0" bIns="0" rtlCol="0" anchor="t">
              <a:spAutoFit/>
            </a:bodyPr>
            <a:lstStyle/>
            <a:p>
              <a:pPr>
                <a:lnSpc>
                  <a:spcPct val="150000"/>
                </a:lnSpc>
              </a:pPr>
              <a:r>
                <a:rPr lang="en-US" sz="950" dirty="0">
                  <a:latin typeface="Lato" panose="020F0502020204030203" pitchFamily="34" charset="0"/>
                  <a:ea typeface="Lato" panose="020F0502020204030203" pitchFamily="34" charset="0"/>
                  <a:cs typeface="Lato" panose="020F0502020204030203" pitchFamily="34" charset="0"/>
                </a:rPr>
                <a:t>Trust in your choices and enhance client experiences through research-backed approaches that stand the test of time</a:t>
              </a:r>
            </a:p>
          </p:txBody>
        </p:sp>
        <p:sp>
          <p:nvSpPr>
            <p:cNvPr id="16" name="TextBox 16"/>
            <p:cNvSpPr txBox="1"/>
            <p:nvPr/>
          </p:nvSpPr>
          <p:spPr>
            <a:xfrm>
              <a:off x="0" y="-114300"/>
              <a:ext cx="6532525"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Data-Driven Advantage</a:t>
              </a:r>
            </a:p>
          </p:txBody>
        </p:sp>
      </p:grpSp>
      <p:sp>
        <p:nvSpPr>
          <p:cNvPr id="9" name="Slide Number Placeholder 10">
            <a:extLst>
              <a:ext uri="{FF2B5EF4-FFF2-40B4-BE49-F238E27FC236}">
                <a16:creationId xmlns:a16="http://schemas.microsoft.com/office/drawing/2014/main" id="{C85804E6-B568-88FC-26B9-5470853D2AF9}"/>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664137BE-69B3-E0BA-6603-E326F2540B3B}"/>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pic>
        <p:nvPicPr>
          <p:cNvPr id="19" name="Picture 18" descr="A magnifying glass on a graph&#10;&#10;Description automatically generated">
            <a:extLst>
              <a:ext uri="{FF2B5EF4-FFF2-40B4-BE49-F238E27FC236}">
                <a16:creationId xmlns:a16="http://schemas.microsoft.com/office/drawing/2014/main" id="{635FEFC0-7393-48CB-3784-61BD70A668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1" r="39722"/>
          <a:stretch/>
        </p:blipFill>
        <p:spPr>
          <a:xfrm>
            <a:off x="3949053" y="1635262"/>
            <a:ext cx="1506157" cy="2662146"/>
          </a:xfrm>
          <a:prstGeom prst="rect">
            <a:avLst/>
          </a:prstGeom>
        </p:spPr>
      </p:pic>
    </p:spTree>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1419061" y="1625369"/>
            <a:ext cx="2916815" cy="1327035"/>
            <a:chOff x="0" y="-47625"/>
            <a:chExt cx="7778172" cy="3538758"/>
          </a:xfrm>
        </p:grpSpPr>
        <p:sp>
          <p:nvSpPr>
            <p:cNvPr id="11" name="TextBox 11"/>
            <p:cNvSpPr txBox="1"/>
            <p:nvPr/>
          </p:nvSpPr>
          <p:spPr>
            <a:xfrm>
              <a:off x="0" y="-47625"/>
              <a:ext cx="5907484" cy="497914"/>
            </a:xfrm>
            <a:prstGeom prst="rect">
              <a:avLst/>
            </a:prstGeom>
          </p:spPr>
          <p:txBody>
            <a:bodyPr lIns="0" tIns="0" rIns="0" bIns="0" rtlCol="0" anchor="t">
              <a:spAutoFit/>
            </a:bodyPr>
            <a:lstStyle/>
            <a:p>
              <a:pPr>
                <a:lnSpc>
                  <a:spcPts val="1577"/>
                </a:lnSpc>
              </a:pPr>
              <a:r>
                <a:rPr lang="en-US" sz="1126" u="sng">
                  <a:solidFill>
                    <a:srgbClr val="0C4160"/>
                  </a:solidFill>
                  <a:latin typeface="Lato 1 Bold"/>
                </a:rPr>
                <a:t>Strategic</a:t>
              </a:r>
            </a:p>
          </p:txBody>
        </p:sp>
        <p:sp>
          <p:nvSpPr>
            <p:cNvPr id="12" name="TextBox 12"/>
            <p:cNvSpPr txBox="1"/>
            <p:nvPr/>
          </p:nvSpPr>
          <p:spPr>
            <a:xfrm>
              <a:off x="0" y="684897"/>
              <a:ext cx="7778172" cy="2806236"/>
            </a:xfrm>
            <a:prstGeom prst="rect">
              <a:avLst/>
            </a:prstGeom>
          </p:spPr>
          <p:txBody>
            <a:bodyPr lIns="0" tIns="0" rIns="0" bIns="0" rtlCol="0" anchor="t">
              <a:spAutoFit/>
            </a:bodyPr>
            <a:lstStyle/>
            <a:p>
              <a:pPr>
                <a:lnSpc>
                  <a:spcPts val="974"/>
                </a:lnSpc>
              </a:pPr>
              <a:r>
                <a:rPr lang="en-US" sz="696">
                  <a:solidFill>
                    <a:srgbClr val="000000"/>
                  </a:solidFill>
                  <a:latin typeface="Lato 1"/>
                </a:rPr>
                <a:t>Focuses on long-term investment goals, aligning portfolios with an investor's risk tolerance and time horizon through a stable asset allocation.</a:t>
              </a:r>
            </a:p>
            <a:p>
              <a:pPr>
                <a:lnSpc>
                  <a:spcPts val="835"/>
                </a:lnSpc>
              </a:pPr>
              <a:endParaRPr lang="en-US" sz="696">
                <a:solidFill>
                  <a:srgbClr val="000000"/>
                </a:solidFill>
                <a:latin typeface="Lato 1"/>
              </a:endParaRPr>
            </a:p>
            <a:p>
              <a:pPr marL="171668" lvl="1" indent="-85834">
                <a:lnSpc>
                  <a:spcPts val="1113"/>
                </a:lnSpc>
                <a:buFont typeface="Arial"/>
                <a:buChar char="•"/>
              </a:pPr>
              <a:r>
                <a:rPr lang="en-US" sz="795">
                  <a:solidFill>
                    <a:srgbClr val="000000"/>
                  </a:solidFill>
                  <a:latin typeface="Lato 1"/>
                </a:rPr>
                <a:t>Diversified Equity</a:t>
              </a:r>
            </a:p>
            <a:p>
              <a:pPr marL="171668" lvl="1" indent="-85834">
                <a:lnSpc>
                  <a:spcPts val="1113"/>
                </a:lnSpc>
                <a:buFont typeface="Arial"/>
                <a:buChar char="•"/>
              </a:pPr>
              <a:r>
                <a:rPr lang="en-US" sz="795">
                  <a:solidFill>
                    <a:srgbClr val="000000"/>
                  </a:solidFill>
                  <a:latin typeface="Lato 1"/>
                </a:rPr>
                <a:t>Diversified Fixed Income</a:t>
              </a:r>
            </a:p>
            <a:p>
              <a:pPr marL="171668" lvl="1" indent="-85834">
                <a:lnSpc>
                  <a:spcPts val="1113"/>
                </a:lnSpc>
                <a:buFont typeface="Arial"/>
                <a:buChar char="•"/>
              </a:pPr>
              <a:r>
                <a:rPr lang="en-US" sz="795">
                  <a:solidFill>
                    <a:srgbClr val="000000"/>
                  </a:solidFill>
                  <a:latin typeface="Lato 1"/>
                </a:rPr>
                <a:t>Risk Levels</a:t>
              </a:r>
            </a:p>
            <a:p>
              <a:pPr marL="171668" lvl="1" indent="-85834">
                <a:lnSpc>
                  <a:spcPts val="1113"/>
                </a:lnSpc>
                <a:buFont typeface="Arial"/>
                <a:buChar char="•"/>
              </a:pPr>
              <a:r>
                <a:rPr lang="en-US" sz="795">
                  <a:solidFill>
                    <a:srgbClr val="000000"/>
                  </a:solidFill>
                  <a:latin typeface="Lato 1"/>
                </a:rPr>
                <a:t>Target Date</a:t>
              </a:r>
            </a:p>
            <a:p>
              <a:pPr marL="171668" lvl="1" indent="-85834">
                <a:lnSpc>
                  <a:spcPts val="1113"/>
                </a:lnSpc>
                <a:buFont typeface="Arial"/>
                <a:buChar char="•"/>
              </a:pPr>
              <a:r>
                <a:rPr lang="en-US" sz="795">
                  <a:solidFill>
                    <a:srgbClr val="000000"/>
                  </a:solidFill>
                  <a:latin typeface="Lato 1"/>
                </a:rPr>
                <a:t>Risk Parity</a:t>
              </a:r>
            </a:p>
          </p:txBody>
        </p:sp>
      </p:grpSp>
      <p:grpSp>
        <p:nvGrpSpPr>
          <p:cNvPr id="13" name="Group 13"/>
          <p:cNvGrpSpPr/>
          <p:nvPr/>
        </p:nvGrpSpPr>
        <p:grpSpPr>
          <a:xfrm>
            <a:off x="2625745" y="3120564"/>
            <a:ext cx="2648422" cy="1198796"/>
            <a:chOff x="0" y="-47625"/>
            <a:chExt cx="7062459" cy="3196788"/>
          </a:xfrm>
        </p:grpSpPr>
        <p:sp>
          <p:nvSpPr>
            <p:cNvPr id="14" name="TextBox 14"/>
            <p:cNvSpPr txBox="1"/>
            <p:nvPr/>
          </p:nvSpPr>
          <p:spPr>
            <a:xfrm>
              <a:off x="0" y="-47625"/>
              <a:ext cx="6005387" cy="497914"/>
            </a:xfrm>
            <a:prstGeom prst="rect">
              <a:avLst/>
            </a:prstGeom>
          </p:spPr>
          <p:txBody>
            <a:bodyPr lIns="0" tIns="0" rIns="0" bIns="0" rtlCol="0" anchor="t">
              <a:spAutoFit/>
            </a:bodyPr>
            <a:lstStyle/>
            <a:p>
              <a:pPr>
                <a:lnSpc>
                  <a:spcPts val="1577"/>
                </a:lnSpc>
              </a:pPr>
              <a:r>
                <a:rPr lang="en-US" sz="1126" u="sng">
                  <a:solidFill>
                    <a:srgbClr val="0C4160"/>
                  </a:solidFill>
                  <a:latin typeface="Lato 1 Bold"/>
                </a:rPr>
                <a:t>Specialized</a:t>
              </a:r>
            </a:p>
          </p:txBody>
        </p:sp>
        <p:sp>
          <p:nvSpPr>
            <p:cNvPr id="15" name="TextBox 15"/>
            <p:cNvSpPr txBox="1"/>
            <p:nvPr/>
          </p:nvSpPr>
          <p:spPr>
            <a:xfrm>
              <a:off x="0" y="684900"/>
              <a:ext cx="7062459" cy="2464263"/>
            </a:xfrm>
            <a:prstGeom prst="rect">
              <a:avLst/>
            </a:prstGeom>
          </p:spPr>
          <p:txBody>
            <a:bodyPr lIns="0" tIns="0" rIns="0" bIns="0" rtlCol="0" anchor="t">
              <a:spAutoFit/>
            </a:bodyPr>
            <a:lstStyle/>
            <a:p>
              <a:pPr>
                <a:lnSpc>
                  <a:spcPts val="974"/>
                </a:lnSpc>
              </a:pPr>
              <a:r>
                <a:rPr lang="en-US" sz="696">
                  <a:solidFill>
                    <a:srgbClr val="000000"/>
                  </a:solidFill>
                  <a:latin typeface="Lato 1"/>
                </a:rPr>
                <a:t>Enhances portfolios by incorporating diverse assets and approaches, aiming for tailored objectives beyond traditional risk assessment.</a:t>
              </a:r>
            </a:p>
            <a:p>
              <a:pPr>
                <a:lnSpc>
                  <a:spcPts val="974"/>
                </a:lnSpc>
              </a:pPr>
              <a:endParaRPr lang="en-US" sz="696">
                <a:solidFill>
                  <a:srgbClr val="000000"/>
                </a:solidFill>
                <a:latin typeface="Lato 1"/>
              </a:endParaRPr>
            </a:p>
            <a:p>
              <a:pPr marL="171668" lvl="1" indent="-85834">
                <a:lnSpc>
                  <a:spcPts val="1113"/>
                </a:lnSpc>
                <a:buFont typeface="Arial"/>
                <a:buChar char="•"/>
              </a:pPr>
              <a:r>
                <a:rPr lang="en-US" sz="795">
                  <a:solidFill>
                    <a:srgbClr val="000000"/>
                  </a:solidFill>
                  <a:latin typeface="Lato 1"/>
                </a:rPr>
                <a:t>Alternative Assets</a:t>
              </a:r>
            </a:p>
            <a:p>
              <a:pPr marL="171668" lvl="1" indent="-85834">
                <a:lnSpc>
                  <a:spcPts val="1113"/>
                </a:lnSpc>
                <a:buFont typeface="Arial"/>
                <a:buChar char="•"/>
              </a:pPr>
              <a:r>
                <a:rPr lang="en-US" sz="795">
                  <a:solidFill>
                    <a:srgbClr val="000000"/>
                  </a:solidFill>
                  <a:latin typeface="Lato 1"/>
                </a:rPr>
                <a:t>Geographic Bias</a:t>
              </a:r>
            </a:p>
            <a:p>
              <a:pPr marL="171668" lvl="1" indent="-85834">
                <a:lnSpc>
                  <a:spcPts val="1113"/>
                </a:lnSpc>
                <a:buFont typeface="Arial"/>
                <a:buChar char="•"/>
              </a:pPr>
              <a:r>
                <a:rPr lang="en-US" sz="795">
                  <a:solidFill>
                    <a:srgbClr val="000000"/>
                  </a:solidFill>
                  <a:latin typeface="Lato 1"/>
                </a:rPr>
                <a:t>Enhanced Yield</a:t>
              </a:r>
            </a:p>
          </p:txBody>
        </p:sp>
      </p:grpSp>
      <p:grpSp>
        <p:nvGrpSpPr>
          <p:cNvPr id="16" name="Group 16"/>
          <p:cNvGrpSpPr/>
          <p:nvPr/>
        </p:nvGrpSpPr>
        <p:grpSpPr>
          <a:xfrm>
            <a:off x="5679474" y="1679848"/>
            <a:ext cx="2874758" cy="1750228"/>
            <a:chOff x="0" y="-47625"/>
            <a:chExt cx="7666020" cy="4667272"/>
          </a:xfrm>
        </p:grpSpPr>
        <p:sp>
          <p:nvSpPr>
            <p:cNvPr id="17" name="TextBox 17"/>
            <p:cNvSpPr txBox="1"/>
            <p:nvPr/>
          </p:nvSpPr>
          <p:spPr>
            <a:xfrm>
              <a:off x="0" y="-47625"/>
              <a:ext cx="6959436" cy="497914"/>
            </a:xfrm>
            <a:prstGeom prst="rect">
              <a:avLst/>
            </a:prstGeom>
          </p:spPr>
          <p:txBody>
            <a:bodyPr lIns="0" tIns="0" rIns="0" bIns="0" rtlCol="0" anchor="t">
              <a:spAutoFit/>
            </a:bodyPr>
            <a:lstStyle/>
            <a:p>
              <a:pPr>
                <a:lnSpc>
                  <a:spcPts val="1577"/>
                </a:lnSpc>
              </a:pPr>
              <a:r>
                <a:rPr lang="en-US" sz="1126" u="sng">
                  <a:solidFill>
                    <a:srgbClr val="0C4160"/>
                  </a:solidFill>
                  <a:latin typeface="Lato 1 Bold"/>
                </a:rPr>
                <a:t>Tactical</a:t>
              </a:r>
            </a:p>
          </p:txBody>
        </p:sp>
        <p:sp>
          <p:nvSpPr>
            <p:cNvPr id="18" name="TextBox 18"/>
            <p:cNvSpPr txBox="1"/>
            <p:nvPr/>
          </p:nvSpPr>
          <p:spPr>
            <a:xfrm>
              <a:off x="0" y="684897"/>
              <a:ext cx="6959436" cy="3934750"/>
            </a:xfrm>
            <a:prstGeom prst="rect">
              <a:avLst/>
            </a:prstGeom>
          </p:spPr>
          <p:txBody>
            <a:bodyPr lIns="0" tIns="0" rIns="0" bIns="0" rtlCol="0" anchor="t">
              <a:spAutoFit/>
            </a:bodyPr>
            <a:lstStyle/>
            <a:p>
              <a:pPr>
                <a:lnSpc>
                  <a:spcPts val="974"/>
                </a:lnSpc>
              </a:pPr>
              <a:r>
                <a:rPr lang="en-US" sz="696" dirty="0">
                  <a:solidFill>
                    <a:srgbClr val="000000"/>
                  </a:solidFill>
                  <a:latin typeface="Lato 1"/>
                </a:rPr>
                <a:t>Adopts a more active approach, adjusting the portfolio in response to market opportunities and trends.</a:t>
              </a:r>
            </a:p>
            <a:p>
              <a:pPr>
                <a:lnSpc>
                  <a:spcPts val="835"/>
                </a:lnSpc>
              </a:pPr>
              <a:endParaRPr lang="en-US" sz="696" dirty="0">
                <a:solidFill>
                  <a:srgbClr val="000000"/>
                </a:solidFill>
                <a:latin typeface="Lato 1"/>
              </a:endParaRPr>
            </a:p>
            <a:p>
              <a:pPr marL="171668" lvl="1" indent="-85834">
                <a:lnSpc>
                  <a:spcPts val="1113"/>
                </a:lnSpc>
                <a:buFont typeface="Arial"/>
                <a:buChar char="•"/>
              </a:pPr>
              <a:r>
                <a:rPr lang="en-US" sz="795" dirty="0">
                  <a:solidFill>
                    <a:srgbClr val="000000"/>
                  </a:solidFill>
                  <a:latin typeface="Lato 1"/>
                </a:rPr>
                <a:t>Relative Strength</a:t>
              </a:r>
            </a:p>
            <a:p>
              <a:pPr marL="171668" lvl="1" indent="-85834">
                <a:lnSpc>
                  <a:spcPts val="1113"/>
                </a:lnSpc>
                <a:buFont typeface="Arial"/>
                <a:buChar char="•"/>
              </a:pPr>
              <a:r>
                <a:rPr lang="en-US" sz="795" dirty="0">
                  <a:solidFill>
                    <a:srgbClr val="000000"/>
                  </a:solidFill>
                  <a:latin typeface="Lato 1"/>
                </a:rPr>
                <a:t>Relative Value</a:t>
              </a:r>
            </a:p>
            <a:p>
              <a:pPr marL="171668" lvl="1" indent="-85834">
                <a:lnSpc>
                  <a:spcPts val="1113"/>
                </a:lnSpc>
                <a:buFont typeface="Arial"/>
                <a:buChar char="•"/>
              </a:pPr>
              <a:r>
                <a:rPr lang="en-US" sz="795" dirty="0">
                  <a:solidFill>
                    <a:srgbClr val="000000"/>
                  </a:solidFill>
                  <a:latin typeface="Lato 1"/>
                </a:rPr>
                <a:t>Relative Quality</a:t>
              </a:r>
            </a:p>
            <a:p>
              <a:pPr marL="171668" lvl="1" indent="-85834">
                <a:lnSpc>
                  <a:spcPts val="1113"/>
                </a:lnSpc>
                <a:buFont typeface="Arial"/>
                <a:buChar char="•"/>
              </a:pPr>
              <a:r>
                <a:rPr lang="en-US" sz="795" dirty="0">
                  <a:solidFill>
                    <a:srgbClr val="000000"/>
                  </a:solidFill>
                  <a:latin typeface="Lato 1"/>
                </a:rPr>
                <a:t>Sector Strength</a:t>
              </a:r>
            </a:p>
            <a:p>
              <a:pPr marL="171668" lvl="1" indent="-85834">
                <a:lnSpc>
                  <a:spcPts val="1113"/>
                </a:lnSpc>
                <a:buFont typeface="Arial"/>
                <a:buChar char="•"/>
              </a:pPr>
              <a:r>
                <a:rPr lang="en-US" sz="795" dirty="0">
                  <a:solidFill>
                    <a:srgbClr val="000000"/>
                  </a:solidFill>
                  <a:latin typeface="Lato 1"/>
                </a:rPr>
                <a:t>Factor Strength</a:t>
              </a:r>
            </a:p>
            <a:p>
              <a:pPr>
                <a:lnSpc>
                  <a:spcPts val="1113"/>
                </a:lnSpc>
              </a:pPr>
              <a:endParaRPr lang="en-US" sz="795" dirty="0">
                <a:solidFill>
                  <a:srgbClr val="000000"/>
                </a:solidFill>
                <a:latin typeface="Lato 1"/>
              </a:endParaRPr>
            </a:p>
            <a:p>
              <a:pPr marL="171668" lvl="1" indent="-85834">
                <a:lnSpc>
                  <a:spcPts val="1113"/>
                </a:lnSpc>
                <a:buFont typeface="Arial"/>
                <a:buChar char="•"/>
              </a:pPr>
              <a:r>
                <a:rPr lang="en-US" sz="795" dirty="0">
                  <a:solidFill>
                    <a:srgbClr val="000000"/>
                  </a:solidFill>
                  <a:latin typeface="Lato 1"/>
                </a:rPr>
                <a:t>Credit Management</a:t>
              </a:r>
            </a:p>
            <a:p>
              <a:pPr marL="171668" lvl="1" indent="-85834">
                <a:lnSpc>
                  <a:spcPts val="1113"/>
                </a:lnSpc>
                <a:buFont typeface="Arial"/>
                <a:buChar char="•"/>
              </a:pPr>
              <a:r>
                <a:rPr lang="en-US" sz="795" dirty="0">
                  <a:solidFill>
                    <a:srgbClr val="000000"/>
                  </a:solidFill>
                  <a:latin typeface="Lato 1"/>
                </a:rPr>
                <a:t>Duration Management</a:t>
              </a:r>
            </a:p>
          </p:txBody>
        </p:sp>
        <p:sp>
          <p:nvSpPr>
            <p:cNvPr id="19" name="TextBox 19"/>
            <p:cNvSpPr txBox="1"/>
            <p:nvPr/>
          </p:nvSpPr>
          <p:spPr>
            <a:xfrm>
              <a:off x="3421581" y="1314748"/>
              <a:ext cx="4244439" cy="2498460"/>
            </a:xfrm>
            <a:prstGeom prst="rect">
              <a:avLst/>
            </a:prstGeom>
          </p:spPr>
          <p:txBody>
            <a:bodyPr lIns="0" tIns="0" rIns="0" bIns="0" rtlCol="0" anchor="t">
              <a:spAutoFit/>
            </a:bodyPr>
            <a:lstStyle/>
            <a:p>
              <a:pPr>
                <a:lnSpc>
                  <a:spcPts val="835"/>
                </a:lnSpc>
              </a:pPr>
              <a:endParaRPr sz="900"/>
            </a:p>
            <a:p>
              <a:pPr marL="171668" lvl="1" indent="-85834">
                <a:lnSpc>
                  <a:spcPts val="1113"/>
                </a:lnSpc>
                <a:buFont typeface="Arial"/>
                <a:buChar char="•"/>
              </a:pPr>
              <a:r>
                <a:rPr lang="en-US" sz="795">
                  <a:solidFill>
                    <a:srgbClr val="000000"/>
                  </a:solidFill>
                  <a:latin typeface="Lato 1"/>
                </a:rPr>
                <a:t>Select Macroeconomic</a:t>
              </a:r>
            </a:p>
            <a:p>
              <a:pPr marL="171668" lvl="1" indent="-85834">
                <a:lnSpc>
                  <a:spcPts val="1113"/>
                </a:lnSpc>
                <a:buFont typeface="Arial"/>
                <a:buChar char="•"/>
              </a:pPr>
              <a:r>
                <a:rPr lang="en-US" sz="795">
                  <a:solidFill>
                    <a:srgbClr val="000000"/>
                  </a:solidFill>
                  <a:latin typeface="Lato 1"/>
                </a:rPr>
                <a:t>Leading Economic</a:t>
              </a:r>
            </a:p>
            <a:p>
              <a:pPr marL="171668" lvl="1" indent="-85834">
                <a:lnSpc>
                  <a:spcPts val="1113"/>
                </a:lnSpc>
                <a:buFont typeface="Arial"/>
                <a:buChar char="•"/>
              </a:pPr>
              <a:r>
                <a:rPr lang="en-US" sz="795">
                  <a:solidFill>
                    <a:srgbClr val="000000"/>
                  </a:solidFill>
                  <a:latin typeface="Lato 1"/>
                </a:rPr>
                <a:t>Coincident Economic</a:t>
              </a:r>
            </a:p>
            <a:p>
              <a:pPr marL="171668" lvl="1" indent="-85834">
                <a:lnSpc>
                  <a:spcPts val="1113"/>
                </a:lnSpc>
                <a:buFont typeface="Arial"/>
                <a:buChar char="•"/>
              </a:pPr>
              <a:r>
                <a:rPr lang="en-US" sz="795">
                  <a:solidFill>
                    <a:srgbClr val="000000"/>
                  </a:solidFill>
                  <a:latin typeface="Lato 1"/>
                </a:rPr>
                <a:t>Consumer Sentiment</a:t>
              </a:r>
            </a:p>
            <a:p>
              <a:pPr marL="171668" lvl="1" indent="-85834">
                <a:lnSpc>
                  <a:spcPts val="1113"/>
                </a:lnSpc>
                <a:buFont typeface="Arial"/>
                <a:buChar char="•"/>
              </a:pPr>
              <a:r>
                <a:rPr lang="en-US" sz="795">
                  <a:solidFill>
                    <a:srgbClr val="000000"/>
                  </a:solidFill>
                  <a:latin typeface="Lato 1"/>
                </a:rPr>
                <a:t>Growth Expectations</a:t>
              </a:r>
            </a:p>
            <a:p>
              <a:pPr marL="171668" lvl="1" indent="-85834">
                <a:lnSpc>
                  <a:spcPts val="1113"/>
                </a:lnSpc>
                <a:buFont typeface="Arial"/>
                <a:buChar char="•"/>
              </a:pPr>
              <a:r>
                <a:rPr lang="en-US" sz="795">
                  <a:solidFill>
                    <a:srgbClr val="000000"/>
                  </a:solidFill>
                  <a:latin typeface="Lato 1"/>
                </a:rPr>
                <a:t>Inflation Expectations</a:t>
              </a:r>
            </a:p>
          </p:txBody>
        </p:sp>
      </p:grpSp>
      <p:sp>
        <p:nvSpPr>
          <p:cNvPr id="20" name="AutoShape 20"/>
          <p:cNvSpPr/>
          <p:nvPr/>
        </p:nvSpPr>
        <p:spPr>
          <a:xfrm flipV="1">
            <a:off x="1061321" y="2581275"/>
            <a:ext cx="3510680" cy="779215"/>
          </a:xfrm>
          <a:prstGeom prst="line">
            <a:avLst/>
          </a:prstGeom>
          <a:ln w="28575" cap="flat">
            <a:solidFill>
              <a:srgbClr val="DAD9D6"/>
            </a:solidFill>
            <a:prstDash val="solid"/>
            <a:headEnd type="none" w="sm" len="sm"/>
            <a:tailEnd type="none" w="sm" len="sm"/>
          </a:ln>
        </p:spPr>
        <p:txBody>
          <a:bodyPr/>
          <a:lstStyle/>
          <a:p>
            <a:endParaRPr lang="en-US" sz="900"/>
          </a:p>
        </p:txBody>
      </p:sp>
      <p:sp>
        <p:nvSpPr>
          <p:cNvPr id="21" name="AutoShape 21"/>
          <p:cNvSpPr/>
          <p:nvPr/>
        </p:nvSpPr>
        <p:spPr>
          <a:xfrm flipH="1">
            <a:off x="4572000" y="1813793"/>
            <a:ext cx="702167" cy="767483"/>
          </a:xfrm>
          <a:prstGeom prst="line">
            <a:avLst/>
          </a:prstGeom>
          <a:ln w="28575" cap="flat">
            <a:solidFill>
              <a:srgbClr val="DAD9D6"/>
            </a:solidFill>
            <a:prstDash val="solid"/>
            <a:headEnd type="none" w="sm" len="sm"/>
            <a:tailEnd type="none" w="sm" len="sm"/>
          </a:ln>
        </p:spPr>
        <p:txBody>
          <a:bodyPr/>
          <a:lstStyle/>
          <a:p>
            <a:endParaRPr lang="en-US" sz="900"/>
          </a:p>
        </p:txBody>
      </p:sp>
      <p:sp>
        <p:nvSpPr>
          <p:cNvPr id="22" name="AutoShape 22"/>
          <p:cNvSpPr/>
          <p:nvPr/>
        </p:nvSpPr>
        <p:spPr>
          <a:xfrm flipH="1" flipV="1">
            <a:off x="4566847" y="2578413"/>
            <a:ext cx="1893677" cy="1673474"/>
          </a:xfrm>
          <a:prstGeom prst="line">
            <a:avLst/>
          </a:prstGeom>
          <a:ln w="28575" cap="flat">
            <a:solidFill>
              <a:srgbClr val="DAD9D6"/>
            </a:solidFill>
            <a:prstDash val="solid"/>
            <a:headEnd type="none" w="sm" len="sm"/>
            <a:tailEnd type="none" w="sm" len="sm"/>
          </a:ln>
        </p:spPr>
        <p:txBody>
          <a:bodyPr/>
          <a:lstStyle/>
          <a:p>
            <a:endParaRPr lang="en-US" sz="900"/>
          </a:p>
        </p:txBody>
      </p:sp>
      <p:sp>
        <p:nvSpPr>
          <p:cNvPr id="9" name="TextBox 8">
            <a:extLst>
              <a:ext uri="{FF2B5EF4-FFF2-40B4-BE49-F238E27FC236}">
                <a16:creationId xmlns:a16="http://schemas.microsoft.com/office/drawing/2014/main" id="{62D62EA0-F498-428A-FF24-38E3D7A7EBA6}"/>
              </a:ext>
            </a:extLst>
          </p:cNvPr>
          <p:cNvSpPr txBox="1"/>
          <p:nvPr/>
        </p:nvSpPr>
        <p:spPr>
          <a:xfrm>
            <a:off x="514350" y="495300"/>
            <a:ext cx="5447232" cy="296171"/>
          </a:xfrm>
          <a:prstGeom prst="rect">
            <a:avLst/>
          </a:prstGeom>
        </p:spPr>
        <p:txBody>
          <a:bodyPr lIns="0" tIns="0" rIns="0" bIns="0" rtlCol="0" anchor="t">
            <a:spAutoFit/>
          </a:bodyPr>
          <a:lstStyle/>
          <a:p>
            <a:pPr>
              <a:lnSpc>
                <a:spcPts val="2358"/>
              </a:lnSpc>
              <a:spcBef>
                <a:spcPct val="0"/>
              </a:spcBef>
            </a:pPr>
            <a:r>
              <a:rPr lang="en-US" dirty="0">
                <a:solidFill>
                  <a:srgbClr val="000000"/>
                </a:solidFill>
                <a:latin typeface="Lovelo"/>
              </a:rPr>
              <a:t>Building Investment Models</a:t>
            </a:r>
          </a:p>
        </p:txBody>
      </p:sp>
      <p:sp>
        <p:nvSpPr>
          <p:cNvPr id="23" name="TextBox 11">
            <a:extLst>
              <a:ext uri="{FF2B5EF4-FFF2-40B4-BE49-F238E27FC236}">
                <a16:creationId xmlns:a16="http://schemas.microsoft.com/office/drawing/2014/main" id="{14533037-7F0C-0AAE-62E6-C9D0B597301A}"/>
              </a:ext>
            </a:extLst>
          </p:cNvPr>
          <p:cNvSpPr txBox="1"/>
          <p:nvPr/>
        </p:nvSpPr>
        <p:spPr>
          <a:xfrm>
            <a:off x="514350" y="820587"/>
            <a:ext cx="7943850" cy="227435"/>
          </a:xfrm>
          <a:prstGeom prst="rect">
            <a:avLst/>
          </a:prstGeom>
        </p:spPr>
        <p:txBody>
          <a:bodyPr wrap="square" lIns="0" tIns="0" rIns="0" bIns="0" rtlCol="0" anchor="t">
            <a:spAutoFit/>
          </a:bodyPr>
          <a:lstStyle/>
          <a:p>
            <a:pPr>
              <a:lnSpc>
                <a:spcPts val="2040"/>
              </a:lnSpc>
              <a:spcBef>
                <a:spcPct val="0"/>
              </a:spcBef>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Our team recommends specific investment strategies, considering market trends and the advisor's objectives.</a:t>
            </a:r>
          </a:p>
        </p:txBody>
      </p:sp>
      <p:sp>
        <p:nvSpPr>
          <p:cNvPr id="24" name="TextBox 23">
            <a:extLst>
              <a:ext uri="{FF2B5EF4-FFF2-40B4-BE49-F238E27FC236}">
                <a16:creationId xmlns:a16="http://schemas.microsoft.com/office/drawing/2014/main" id="{66EFA756-4DA9-0A2A-13BB-252CB57EBE87}"/>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74536544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reate a very simple black and white image in the style of the wall street journal of a financial advisor handing over keys to a group of people">
            <a:extLst>
              <a:ext uri="{FF2B5EF4-FFF2-40B4-BE49-F238E27FC236}">
                <a16:creationId xmlns:a16="http://schemas.microsoft.com/office/drawing/2014/main" id="{FC8207E5-7D74-06DE-C17E-3EB4FF6FFD5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0808" y="2343150"/>
            <a:ext cx="1088136" cy="12161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reate a very simple black and white image in the style of the wall street journal of a financial advisor working at a computer">
            <a:extLst>
              <a:ext uri="{FF2B5EF4-FFF2-40B4-BE49-F238E27FC236}">
                <a16:creationId xmlns:a16="http://schemas.microsoft.com/office/drawing/2014/main" id="{5C80CC99-15BA-C094-E102-D9BDC7FB53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31" t="10141" r="20639" b="18967"/>
          <a:stretch/>
        </p:blipFill>
        <p:spPr bwMode="auto">
          <a:xfrm>
            <a:off x="505056" y="2343150"/>
            <a:ext cx="1085689" cy="12192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rot="-5400000">
            <a:off x="1221587" y="1273975"/>
            <a:ext cx="3353402" cy="3356950"/>
            <a:chOff x="0" y="0"/>
            <a:chExt cx="1766401" cy="1768270"/>
          </a:xfrm>
        </p:grpSpPr>
        <p:sp>
          <p:nvSpPr>
            <p:cNvPr id="3" name="Freeform 3"/>
            <p:cNvSpPr/>
            <p:nvPr/>
          </p:nvSpPr>
          <p:spPr>
            <a:xfrm>
              <a:off x="0" y="0"/>
              <a:ext cx="1766401" cy="1768270"/>
            </a:xfrm>
            <a:custGeom>
              <a:avLst/>
              <a:gdLst/>
              <a:ahLst/>
              <a:cxnLst/>
              <a:rect l="l" t="t" r="r" b="b"/>
              <a:pathLst>
                <a:path w="1766401" h="1768270">
                  <a:moveTo>
                    <a:pt x="883200" y="0"/>
                  </a:moveTo>
                  <a:lnTo>
                    <a:pt x="1766401" y="1768270"/>
                  </a:lnTo>
                  <a:lnTo>
                    <a:pt x="0" y="1768270"/>
                  </a:lnTo>
                  <a:lnTo>
                    <a:pt x="883200" y="0"/>
                  </a:lnTo>
                  <a:close/>
                </a:path>
              </a:pathLst>
            </a:custGeom>
            <a:solidFill>
              <a:srgbClr val="68869A">
                <a:alpha val="49804"/>
              </a:srgbClr>
            </a:solidFill>
          </p:spPr>
          <p:txBody>
            <a:bodyPr/>
            <a:lstStyle/>
            <a:p>
              <a:endParaRPr lang="en-US" sz="450"/>
            </a:p>
          </p:txBody>
        </p:sp>
        <p:sp>
          <p:nvSpPr>
            <p:cNvPr id="4" name="TextBox 4"/>
            <p:cNvSpPr txBox="1"/>
            <p:nvPr/>
          </p:nvSpPr>
          <p:spPr>
            <a:xfrm>
              <a:off x="276000" y="773357"/>
              <a:ext cx="1214401" cy="868607"/>
            </a:xfrm>
            <a:prstGeom prst="rect">
              <a:avLst/>
            </a:prstGeom>
          </p:spPr>
          <p:txBody>
            <a:bodyPr lIns="25400" tIns="25400" rIns="25400" bIns="25400" rtlCol="0" anchor="ctr"/>
            <a:lstStyle/>
            <a:p>
              <a:pPr algn="ctr">
                <a:lnSpc>
                  <a:spcPts val="1470"/>
                </a:lnSpc>
              </a:pPr>
              <a:endParaRPr sz="450"/>
            </a:p>
          </p:txBody>
        </p:sp>
      </p:grpSp>
      <p:grpSp>
        <p:nvGrpSpPr>
          <p:cNvPr id="5" name="Group 5"/>
          <p:cNvGrpSpPr/>
          <p:nvPr/>
        </p:nvGrpSpPr>
        <p:grpSpPr>
          <a:xfrm rot="-5400000">
            <a:off x="3490612" y="2357137"/>
            <a:ext cx="3353402" cy="1190625"/>
            <a:chOff x="0" y="0"/>
            <a:chExt cx="1766401" cy="627160"/>
          </a:xfrm>
        </p:grpSpPr>
        <p:sp>
          <p:nvSpPr>
            <p:cNvPr id="6" name="Freeform 6"/>
            <p:cNvSpPr/>
            <p:nvPr/>
          </p:nvSpPr>
          <p:spPr>
            <a:xfrm>
              <a:off x="0" y="0"/>
              <a:ext cx="1766401" cy="627161"/>
            </a:xfrm>
            <a:custGeom>
              <a:avLst/>
              <a:gdLst/>
              <a:ahLst/>
              <a:cxnLst/>
              <a:rect l="l" t="t" r="r" b="b"/>
              <a:pathLst>
                <a:path w="1766401" h="627161">
                  <a:moveTo>
                    <a:pt x="589118" y="608091"/>
                  </a:moveTo>
                  <a:cubicBezTo>
                    <a:pt x="679677" y="619605"/>
                    <a:pt x="782631" y="627161"/>
                    <a:pt x="883676" y="627161"/>
                  </a:cubicBezTo>
                  <a:cubicBezTo>
                    <a:pt x="984724" y="627161"/>
                    <a:pt x="1081958" y="620684"/>
                    <a:pt x="1171562" y="609170"/>
                  </a:cubicBezTo>
                  <a:cubicBezTo>
                    <a:pt x="1173471" y="608810"/>
                    <a:pt x="1175377" y="608810"/>
                    <a:pt x="1177282" y="608451"/>
                  </a:cubicBezTo>
                  <a:cubicBezTo>
                    <a:pt x="1513785" y="562396"/>
                    <a:pt x="1761635" y="440782"/>
                    <a:pt x="1766401" y="302782"/>
                  </a:cubicBezTo>
                  <a:lnTo>
                    <a:pt x="1766401" y="0"/>
                  </a:lnTo>
                  <a:lnTo>
                    <a:pt x="0" y="0"/>
                  </a:lnTo>
                  <a:lnTo>
                    <a:pt x="0" y="302557"/>
                  </a:lnTo>
                  <a:cubicBezTo>
                    <a:pt x="4766" y="441500"/>
                    <a:pt x="248802" y="563116"/>
                    <a:pt x="589118" y="608091"/>
                  </a:cubicBezTo>
                  <a:close/>
                </a:path>
              </a:pathLst>
            </a:custGeom>
            <a:solidFill>
              <a:srgbClr val="68869A">
                <a:alpha val="49804"/>
              </a:srgbClr>
            </a:solidFill>
          </p:spPr>
          <p:txBody>
            <a:bodyPr/>
            <a:lstStyle/>
            <a:p>
              <a:endParaRPr lang="en-US" sz="450"/>
            </a:p>
          </p:txBody>
        </p:sp>
        <p:sp>
          <p:nvSpPr>
            <p:cNvPr id="7" name="TextBox 7"/>
            <p:cNvSpPr txBox="1"/>
            <p:nvPr/>
          </p:nvSpPr>
          <p:spPr>
            <a:xfrm>
              <a:off x="0" y="-47625"/>
              <a:ext cx="1766401" cy="547785"/>
            </a:xfrm>
            <a:prstGeom prst="rect">
              <a:avLst/>
            </a:prstGeom>
          </p:spPr>
          <p:txBody>
            <a:bodyPr lIns="25400" tIns="25400" rIns="25400" bIns="25400" rtlCol="0" anchor="ctr"/>
            <a:lstStyle/>
            <a:p>
              <a:pPr algn="ctr">
                <a:lnSpc>
                  <a:spcPts val="1470"/>
                </a:lnSpc>
              </a:pPr>
              <a:endParaRPr sz="450"/>
            </a:p>
          </p:txBody>
        </p:sp>
      </p:grpSp>
      <p:grpSp>
        <p:nvGrpSpPr>
          <p:cNvPr id="8" name="Group 8"/>
          <p:cNvGrpSpPr/>
          <p:nvPr/>
        </p:nvGrpSpPr>
        <p:grpSpPr>
          <a:xfrm rot="5400000">
            <a:off x="4573773" y="1273974"/>
            <a:ext cx="3353402" cy="3356950"/>
            <a:chOff x="0" y="0"/>
            <a:chExt cx="1766401" cy="1768270"/>
          </a:xfrm>
        </p:grpSpPr>
        <p:sp>
          <p:nvSpPr>
            <p:cNvPr id="9" name="Freeform 9"/>
            <p:cNvSpPr/>
            <p:nvPr/>
          </p:nvSpPr>
          <p:spPr>
            <a:xfrm>
              <a:off x="0" y="0"/>
              <a:ext cx="1766401" cy="1768270"/>
            </a:xfrm>
            <a:custGeom>
              <a:avLst/>
              <a:gdLst/>
              <a:ahLst/>
              <a:cxnLst/>
              <a:rect l="l" t="t" r="r" b="b"/>
              <a:pathLst>
                <a:path w="1766401" h="1768270">
                  <a:moveTo>
                    <a:pt x="883200" y="0"/>
                  </a:moveTo>
                  <a:lnTo>
                    <a:pt x="1766401" y="1768270"/>
                  </a:lnTo>
                  <a:lnTo>
                    <a:pt x="0" y="1768270"/>
                  </a:lnTo>
                  <a:lnTo>
                    <a:pt x="883200" y="0"/>
                  </a:lnTo>
                  <a:close/>
                </a:path>
              </a:pathLst>
            </a:custGeom>
            <a:solidFill>
              <a:srgbClr val="DAD9D6">
                <a:alpha val="49804"/>
              </a:srgbClr>
            </a:solidFill>
          </p:spPr>
          <p:txBody>
            <a:bodyPr/>
            <a:lstStyle/>
            <a:p>
              <a:endParaRPr lang="en-US" sz="450"/>
            </a:p>
          </p:txBody>
        </p:sp>
        <p:sp>
          <p:nvSpPr>
            <p:cNvPr id="10" name="TextBox 10"/>
            <p:cNvSpPr txBox="1"/>
            <p:nvPr/>
          </p:nvSpPr>
          <p:spPr>
            <a:xfrm>
              <a:off x="276000" y="773357"/>
              <a:ext cx="1214401" cy="868607"/>
            </a:xfrm>
            <a:prstGeom prst="rect">
              <a:avLst/>
            </a:prstGeom>
          </p:spPr>
          <p:txBody>
            <a:bodyPr lIns="25400" tIns="25400" rIns="25400" bIns="25400" rtlCol="0" anchor="ctr"/>
            <a:lstStyle/>
            <a:p>
              <a:pPr algn="ctr">
                <a:lnSpc>
                  <a:spcPts val="1470"/>
                </a:lnSpc>
              </a:pPr>
              <a:endParaRPr sz="450"/>
            </a:p>
          </p:txBody>
        </p:sp>
      </p:grpSp>
      <p:grpSp>
        <p:nvGrpSpPr>
          <p:cNvPr id="13" name="Group 13"/>
          <p:cNvGrpSpPr/>
          <p:nvPr/>
        </p:nvGrpSpPr>
        <p:grpSpPr>
          <a:xfrm rot="5400000">
            <a:off x="2307130" y="2357137"/>
            <a:ext cx="3353402" cy="1190625"/>
            <a:chOff x="0" y="0"/>
            <a:chExt cx="1766401" cy="627160"/>
          </a:xfrm>
        </p:grpSpPr>
        <p:sp>
          <p:nvSpPr>
            <p:cNvPr id="14" name="Freeform 14"/>
            <p:cNvSpPr/>
            <p:nvPr/>
          </p:nvSpPr>
          <p:spPr>
            <a:xfrm>
              <a:off x="0" y="0"/>
              <a:ext cx="1766401" cy="627161"/>
            </a:xfrm>
            <a:custGeom>
              <a:avLst/>
              <a:gdLst/>
              <a:ahLst/>
              <a:cxnLst/>
              <a:rect l="l" t="t" r="r" b="b"/>
              <a:pathLst>
                <a:path w="1766401" h="627161">
                  <a:moveTo>
                    <a:pt x="589118" y="608091"/>
                  </a:moveTo>
                  <a:cubicBezTo>
                    <a:pt x="679677" y="619605"/>
                    <a:pt x="782631" y="627161"/>
                    <a:pt x="883676" y="627161"/>
                  </a:cubicBezTo>
                  <a:cubicBezTo>
                    <a:pt x="984724" y="627161"/>
                    <a:pt x="1081958" y="620684"/>
                    <a:pt x="1171562" y="609170"/>
                  </a:cubicBezTo>
                  <a:cubicBezTo>
                    <a:pt x="1173471" y="608810"/>
                    <a:pt x="1175377" y="608810"/>
                    <a:pt x="1177282" y="608451"/>
                  </a:cubicBezTo>
                  <a:cubicBezTo>
                    <a:pt x="1513785" y="562396"/>
                    <a:pt x="1761635" y="440782"/>
                    <a:pt x="1766401" y="302782"/>
                  </a:cubicBezTo>
                  <a:lnTo>
                    <a:pt x="1766401" y="0"/>
                  </a:lnTo>
                  <a:lnTo>
                    <a:pt x="0" y="0"/>
                  </a:lnTo>
                  <a:lnTo>
                    <a:pt x="0" y="302557"/>
                  </a:lnTo>
                  <a:cubicBezTo>
                    <a:pt x="4766" y="441500"/>
                    <a:pt x="248802" y="563116"/>
                    <a:pt x="589118" y="608091"/>
                  </a:cubicBezTo>
                  <a:close/>
                </a:path>
              </a:pathLst>
            </a:custGeom>
            <a:solidFill>
              <a:srgbClr val="DAD9D6">
                <a:alpha val="49804"/>
              </a:srgbClr>
            </a:solidFill>
          </p:spPr>
          <p:txBody>
            <a:bodyPr/>
            <a:lstStyle/>
            <a:p>
              <a:endParaRPr lang="en-US" sz="450"/>
            </a:p>
          </p:txBody>
        </p:sp>
        <p:sp>
          <p:nvSpPr>
            <p:cNvPr id="15" name="TextBox 15"/>
            <p:cNvSpPr txBox="1"/>
            <p:nvPr/>
          </p:nvSpPr>
          <p:spPr>
            <a:xfrm>
              <a:off x="0" y="-47625"/>
              <a:ext cx="1766401" cy="547785"/>
            </a:xfrm>
            <a:prstGeom prst="rect">
              <a:avLst/>
            </a:prstGeom>
          </p:spPr>
          <p:txBody>
            <a:bodyPr lIns="25400" tIns="25400" rIns="25400" bIns="25400" rtlCol="0" anchor="ctr"/>
            <a:lstStyle/>
            <a:p>
              <a:pPr algn="ctr">
                <a:lnSpc>
                  <a:spcPts val="1470"/>
                </a:lnSpc>
              </a:pPr>
              <a:endParaRPr sz="450"/>
            </a:p>
          </p:txBody>
        </p:sp>
      </p:grpSp>
      <p:sp>
        <p:nvSpPr>
          <p:cNvPr id="16" name="Freeform 16"/>
          <p:cNvSpPr/>
          <p:nvPr/>
        </p:nvSpPr>
        <p:spPr>
          <a:xfrm>
            <a:off x="3673936" y="1896922"/>
            <a:ext cx="1805654" cy="1805654"/>
          </a:xfrm>
          <a:custGeom>
            <a:avLst/>
            <a:gdLst/>
            <a:ahLst/>
            <a:cxnLst/>
            <a:rect l="l" t="t" r="r" b="b"/>
            <a:pathLst>
              <a:path w="3611307" h="3611307">
                <a:moveTo>
                  <a:pt x="0" y="0"/>
                </a:moveTo>
                <a:lnTo>
                  <a:pt x="3611306" y="0"/>
                </a:lnTo>
                <a:lnTo>
                  <a:pt x="3611306" y="3611307"/>
                </a:lnTo>
                <a:lnTo>
                  <a:pt x="0" y="3611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450"/>
          </a:p>
        </p:txBody>
      </p:sp>
      <p:sp>
        <p:nvSpPr>
          <p:cNvPr id="17" name="TextBox 17"/>
          <p:cNvSpPr txBox="1"/>
          <p:nvPr/>
        </p:nvSpPr>
        <p:spPr>
          <a:xfrm>
            <a:off x="1219813" y="1073183"/>
            <a:ext cx="1780706" cy="3370153"/>
          </a:xfrm>
          <a:prstGeom prst="rect">
            <a:avLst/>
          </a:prstGeom>
        </p:spPr>
        <p:txBody>
          <a:bodyPr lIns="0" tIns="0" rIns="0" bIns="0" rtlCol="0" anchor="t">
            <a:spAutoFit/>
          </a:bodyPr>
          <a:lstStyle/>
          <a:p>
            <a:pPr algn="ctr">
              <a:lnSpc>
                <a:spcPts val="1820"/>
              </a:lnSpc>
            </a:pPr>
            <a:r>
              <a:rPr lang="en-US" sz="1300" b="1" u="sng" dirty="0">
                <a:solidFill>
                  <a:srgbClr val="000000"/>
                </a:solidFill>
                <a:latin typeface="+mj-lt"/>
              </a:rPr>
              <a:t>Do It Yourself</a:t>
            </a:r>
          </a:p>
          <a:p>
            <a:pPr algn="ctr"/>
            <a:endParaRPr lang="en-US" sz="1200" u="sng" dirty="0">
              <a:solidFill>
                <a:srgbClr val="000000"/>
              </a:solidFill>
              <a:latin typeface="Lato 1 Bold"/>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Value to Clients</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Your Brand</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Customized</a:t>
            </a: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Not Your Expertise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Lacks Compliance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High Cost (Time/Staff)</a:t>
            </a: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19" name="TextBox 19"/>
          <p:cNvSpPr txBox="1"/>
          <p:nvPr/>
        </p:nvSpPr>
        <p:spPr>
          <a:xfrm>
            <a:off x="6143481" y="1073183"/>
            <a:ext cx="1780706" cy="3535070"/>
          </a:xfrm>
          <a:prstGeom prst="rect">
            <a:avLst/>
          </a:prstGeom>
        </p:spPr>
        <p:txBody>
          <a:bodyPr lIns="0" tIns="0" rIns="0" bIns="0" rtlCol="0" anchor="t">
            <a:spAutoFit/>
          </a:bodyPr>
          <a:lstStyle/>
          <a:p>
            <a:pPr algn="ctr">
              <a:lnSpc>
                <a:spcPts val="1820"/>
              </a:lnSpc>
            </a:pPr>
            <a:r>
              <a:rPr lang="en-US" sz="1300" b="1" u="sng" dirty="0">
                <a:solidFill>
                  <a:srgbClr val="000000"/>
                </a:solidFill>
                <a:latin typeface="+mj-lt"/>
              </a:rPr>
              <a:t>Outsource</a:t>
            </a:r>
          </a:p>
          <a:p>
            <a:pPr algn="ctr">
              <a:lnSpc>
                <a:spcPts val="1820"/>
              </a:lnSpc>
            </a:pPr>
            <a:endParaRPr lang="en-US" sz="1300" u="sng" dirty="0">
              <a:solidFill>
                <a:srgbClr val="000000"/>
              </a:solidFill>
              <a:latin typeface="Lato 1 Bold"/>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Deep Expertise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Consistent Experience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Compliance</a:t>
            </a: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Lacks Transparency</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Limited Control</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Selling Someone Else</a:t>
            </a:r>
          </a:p>
        </p:txBody>
      </p:sp>
      <p:sp>
        <p:nvSpPr>
          <p:cNvPr id="20" name="Slide Number Placeholder 10">
            <a:extLst>
              <a:ext uri="{FF2B5EF4-FFF2-40B4-BE49-F238E27FC236}">
                <a16:creationId xmlns:a16="http://schemas.microsoft.com/office/drawing/2014/main" id="{F8190322-CCCB-A353-8F2D-78539F2A800D}"/>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1" name="TextBox 4">
            <a:extLst>
              <a:ext uri="{FF2B5EF4-FFF2-40B4-BE49-F238E27FC236}">
                <a16:creationId xmlns:a16="http://schemas.microsoft.com/office/drawing/2014/main" id="{0F9A8578-7274-E335-43C2-8FF6997992D7}"/>
              </a:ext>
            </a:extLst>
          </p:cNvPr>
          <p:cNvSpPr txBox="1"/>
          <p:nvPr/>
        </p:nvSpPr>
        <p:spPr>
          <a:xfrm>
            <a:off x="514350" y="209362"/>
            <a:ext cx="5505450" cy="488532"/>
          </a:xfrm>
          <a:prstGeom prst="rect">
            <a:avLst/>
          </a:prstGeom>
        </p:spPr>
        <p:txBody>
          <a:bodyPr wrap="square" lIns="0" tIns="0" rIns="0" bIns="0" rtlCol="0" anchor="t">
            <a:spAutoFit/>
          </a:bodyPr>
          <a:lstStyle/>
          <a:p>
            <a:pPr>
              <a:lnSpc>
                <a:spcPts val="4440"/>
              </a:lnSpc>
            </a:pPr>
            <a:r>
              <a:rPr lang="en-US" dirty="0">
                <a:solidFill>
                  <a:srgbClr val="000000"/>
                </a:solidFill>
                <a:latin typeface="Lovelo"/>
              </a:rPr>
              <a:t>Modelist Fills the Industry Blind Spot</a:t>
            </a:r>
          </a:p>
        </p:txBody>
      </p:sp>
      <p:sp>
        <p:nvSpPr>
          <p:cNvPr id="12" name="TextBox 11">
            <a:extLst>
              <a:ext uri="{FF2B5EF4-FFF2-40B4-BE49-F238E27FC236}">
                <a16:creationId xmlns:a16="http://schemas.microsoft.com/office/drawing/2014/main" id="{E9D37F73-547F-FFC5-3DE9-AADA0ACE12B4}"/>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992782010"/>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a:spLocks noChangeAspect="1"/>
          </p:cNvSpPr>
          <p:nvPr/>
        </p:nvSpPr>
        <p:spPr>
          <a:xfrm>
            <a:off x="400692" y="1898094"/>
            <a:ext cx="3525964" cy="2286000"/>
          </a:xfrm>
          <a:custGeom>
            <a:avLst/>
            <a:gdLst/>
            <a:ahLst/>
            <a:cxnLst/>
            <a:rect l="l" t="t" r="r" b="b"/>
            <a:pathLst>
              <a:path w="7739941" h="5018062">
                <a:moveTo>
                  <a:pt x="0" y="0"/>
                </a:moveTo>
                <a:lnTo>
                  <a:pt x="7739941" y="0"/>
                </a:lnTo>
                <a:lnTo>
                  <a:pt x="7739941" y="5018062"/>
                </a:lnTo>
                <a:lnTo>
                  <a:pt x="0" y="5018062"/>
                </a:lnTo>
                <a:lnTo>
                  <a:pt x="0" y="0"/>
                </a:lnTo>
                <a:close/>
              </a:path>
            </a:pathLst>
          </a:custGeom>
          <a:blipFill>
            <a:blip r:embed="rId2"/>
            <a:stretch>
              <a:fillRect/>
            </a:stretch>
          </a:blipFill>
        </p:spPr>
        <p:txBody>
          <a:bodyPr/>
          <a:lstStyle/>
          <a:p>
            <a:endParaRPr lang="en-US" sz="900"/>
          </a:p>
        </p:txBody>
      </p:sp>
      <p:sp>
        <p:nvSpPr>
          <p:cNvPr id="4" name="Freeform 4"/>
          <p:cNvSpPr>
            <a:spLocks noChangeAspect="1"/>
          </p:cNvSpPr>
          <p:nvPr/>
        </p:nvSpPr>
        <p:spPr>
          <a:xfrm>
            <a:off x="5217346" y="1898094"/>
            <a:ext cx="3525964" cy="2286000"/>
          </a:xfrm>
          <a:custGeom>
            <a:avLst/>
            <a:gdLst/>
            <a:ahLst/>
            <a:cxnLst/>
            <a:rect l="l" t="t" r="r" b="b"/>
            <a:pathLst>
              <a:path w="7739941" h="5018062">
                <a:moveTo>
                  <a:pt x="0" y="0"/>
                </a:moveTo>
                <a:lnTo>
                  <a:pt x="7739941" y="0"/>
                </a:lnTo>
                <a:lnTo>
                  <a:pt x="7739941" y="5018062"/>
                </a:lnTo>
                <a:lnTo>
                  <a:pt x="0" y="5018062"/>
                </a:lnTo>
                <a:lnTo>
                  <a:pt x="0" y="0"/>
                </a:lnTo>
                <a:close/>
              </a:path>
            </a:pathLst>
          </a:custGeom>
          <a:blipFill>
            <a:blip r:embed="rId3"/>
            <a:stretch>
              <a:fillRect/>
            </a:stretch>
          </a:blipFill>
        </p:spPr>
        <p:txBody>
          <a:bodyPr/>
          <a:lstStyle/>
          <a:p>
            <a:endParaRPr lang="en-US" sz="900"/>
          </a:p>
        </p:txBody>
      </p:sp>
      <p:grpSp>
        <p:nvGrpSpPr>
          <p:cNvPr id="5" name="Group 5"/>
          <p:cNvGrpSpPr/>
          <p:nvPr/>
        </p:nvGrpSpPr>
        <p:grpSpPr>
          <a:xfrm>
            <a:off x="5741387" y="2989914"/>
            <a:ext cx="200579" cy="192774"/>
            <a:chOff x="0" y="0"/>
            <a:chExt cx="105655" cy="101543"/>
          </a:xfrm>
        </p:grpSpPr>
        <p:sp>
          <p:nvSpPr>
            <p:cNvPr id="6" name="Freeform 6"/>
            <p:cNvSpPr/>
            <p:nvPr/>
          </p:nvSpPr>
          <p:spPr>
            <a:xfrm>
              <a:off x="0" y="0"/>
              <a:ext cx="105655" cy="101543"/>
            </a:xfrm>
            <a:custGeom>
              <a:avLst/>
              <a:gdLst/>
              <a:ahLst/>
              <a:cxnLst/>
              <a:rect l="l" t="t" r="r" b="b"/>
              <a:pathLst>
                <a:path w="105655" h="101543">
                  <a:moveTo>
                    <a:pt x="0" y="0"/>
                  </a:moveTo>
                  <a:lnTo>
                    <a:pt x="105655" y="0"/>
                  </a:lnTo>
                  <a:lnTo>
                    <a:pt x="105655" y="101543"/>
                  </a:lnTo>
                  <a:lnTo>
                    <a:pt x="0" y="101543"/>
                  </a:lnTo>
                  <a:close/>
                </a:path>
              </a:pathLst>
            </a:custGeom>
            <a:solidFill>
              <a:srgbClr val="FFFFFF"/>
            </a:solidFill>
          </p:spPr>
          <p:txBody>
            <a:bodyPr/>
            <a:lstStyle/>
            <a:p>
              <a:endParaRPr lang="en-US" sz="900"/>
            </a:p>
          </p:txBody>
        </p:sp>
        <p:sp>
          <p:nvSpPr>
            <p:cNvPr id="7" name="TextBox 7"/>
            <p:cNvSpPr txBox="1"/>
            <p:nvPr/>
          </p:nvSpPr>
          <p:spPr>
            <a:xfrm>
              <a:off x="0" y="-47625"/>
              <a:ext cx="105655" cy="149168"/>
            </a:xfrm>
            <a:prstGeom prst="rect">
              <a:avLst/>
            </a:prstGeom>
          </p:spPr>
          <p:txBody>
            <a:bodyPr lIns="25400" tIns="25400" rIns="25400" bIns="25400" rtlCol="0" anchor="ctr"/>
            <a:lstStyle/>
            <a:p>
              <a:pPr algn="ctr">
                <a:lnSpc>
                  <a:spcPts val="1470"/>
                </a:lnSpc>
              </a:pPr>
              <a:endParaRPr sz="900"/>
            </a:p>
          </p:txBody>
        </p:sp>
      </p:grpSp>
      <p:sp>
        <p:nvSpPr>
          <p:cNvPr id="8" name="TextBox 8"/>
          <p:cNvSpPr txBox="1"/>
          <p:nvPr/>
        </p:nvSpPr>
        <p:spPr>
          <a:xfrm>
            <a:off x="514350" y="495300"/>
            <a:ext cx="5447232" cy="296171"/>
          </a:xfrm>
          <a:prstGeom prst="rect">
            <a:avLst/>
          </a:prstGeom>
        </p:spPr>
        <p:txBody>
          <a:bodyPr lIns="0" tIns="0" rIns="0" bIns="0" rtlCol="0" anchor="t">
            <a:spAutoFit/>
          </a:bodyPr>
          <a:lstStyle/>
          <a:p>
            <a:pPr>
              <a:lnSpc>
                <a:spcPts val="2358"/>
              </a:lnSpc>
              <a:spcBef>
                <a:spcPct val="0"/>
              </a:spcBef>
            </a:pPr>
            <a:r>
              <a:rPr lang="en-US" dirty="0">
                <a:solidFill>
                  <a:srgbClr val="000000"/>
                </a:solidFill>
                <a:latin typeface="Lovelo"/>
              </a:rPr>
              <a:t>Building Investment Models</a:t>
            </a:r>
          </a:p>
        </p:txBody>
      </p:sp>
      <p:sp>
        <p:nvSpPr>
          <p:cNvPr id="11" name="TextBox 11"/>
          <p:cNvSpPr txBox="1"/>
          <p:nvPr/>
        </p:nvSpPr>
        <p:spPr>
          <a:xfrm>
            <a:off x="514350" y="820587"/>
            <a:ext cx="7943850" cy="227435"/>
          </a:xfrm>
          <a:prstGeom prst="rect">
            <a:avLst/>
          </a:prstGeom>
        </p:spPr>
        <p:txBody>
          <a:bodyPr wrap="square" lIns="0" tIns="0" rIns="0" bIns="0" rtlCol="0" anchor="t">
            <a:spAutoFit/>
          </a:bodyPr>
          <a:lstStyle/>
          <a:p>
            <a:pPr>
              <a:lnSpc>
                <a:spcPts val="2040"/>
              </a:lnSpc>
              <a:spcBef>
                <a:spcPct val="0"/>
              </a:spcBef>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We skillfully blend various investment strategies into a unified, cohesive design that aligns with your clients' needs.</a:t>
            </a:r>
          </a:p>
        </p:txBody>
      </p:sp>
      <p:sp>
        <p:nvSpPr>
          <p:cNvPr id="15" name="TextBox 15"/>
          <p:cNvSpPr txBox="1"/>
          <p:nvPr/>
        </p:nvSpPr>
        <p:spPr>
          <a:xfrm>
            <a:off x="1595091" y="1479101"/>
            <a:ext cx="1011883" cy="163763"/>
          </a:xfrm>
          <a:prstGeom prst="rect">
            <a:avLst/>
          </a:prstGeom>
        </p:spPr>
        <p:txBody>
          <a:bodyPr lIns="0" tIns="0" rIns="0" bIns="0" rtlCol="0" anchor="t">
            <a:spAutoFit/>
          </a:bodyPr>
          <a:lstStyle/>
          <a:p>
            <a:pPr algn="ctr">
              <a:lnSpc>
                <a:spcPts val="1400"/>
              </a:lnSpc>
            </a:pPr>
            <a:r>
              <a:rPr lang="en-US" sz="999" u="sng" dirty="0">
                <a:solidFill>
                  <a:srgbClr val="000000"/>
                </a:solidFill>
                <a:latin typeface="Lato" panose="020F0502020204030203" pitchFamily="34" charset="0"/>
                <a:ea typeface="Lato" panose="020F0502020204030203" pitchFamily="34" charset="0"/>
                <a:cs typeface="Lato" panose="020F0502020204030203" pitchFamily="34" charset="0"/>
              </a:rPr>
              <a:t>Diversified Model</a:t>
            </a:r>
          </a:p>
        </p:txBody>
      </p:sp>
      <p:sp>
        <p:nvSpPr>
          <p:cNvPr id="16" name="TextBox 16"/>
          <p:cNvSpPr txBox="1"/>
          <p:nvPr/>
        </p:nvSpPr>
        <p:spPr>
          <a:xfrm>
            <a:off x="5995844" y="1479101"/>
            <a:ext cx="2094235" cy="163763"/>
          </a:xfrm>
          <a:prstGeom prst="rect">
            <a:avLst/>
          </a:prstGeom>
        </p:spPr>
        <p:txBody>
          <a:bodyPr lIns="0" tIns="0" rIns="0" bIns="0" rtlCol="0" anchor="t">
            <a:spAutoFit/>
          </a:bodyPr>
          <a:lstStyle/>
          <a:p>
            <a:pPr algn="ctr">
              <a:lnSpc>
                <a:spcPts val="1400"/>
              </a:lnSpc>
            </a:pPr>
            <a:r>
              <a:rPr lang="en-US" sz="999" u="sng" dirty="0">
                <a:solidFill>
                  <a:srgbClr val="000000"/>
                </a:solidFill>
                <a:latin typeface="Lato" panose="020F0502020204030203" pitchFamily="34" charset="0"/>
                <a:ea typeface="Lato" panose="020F0502020204030203" pitchFamily="34" charset="0"/>
                <a:cs typeface="Lato" panose="020F0502020204030203" pitchFamily="34" charset="0"/>
              </a:rPr>
              <a:t>Model with added Tactical Strategies</a:t>
            </a:r>
          </a:p>
        </p:txBody>
      </p:sp>
      <p:sp>
        <p:nvSpPr>
          <p:cNvPr id="17" name="Slide Number Placeholder 10">
            <a:extLst>
              <a:ext uri="{FF2B5EF4-FFF2-40B4-BE49-F238E27FC236}">
                <a16:creationId xmlns:a16="http://schemas.microsoft.com/office/drawing/2014/main" id="{7A4BF32F-A71C-C401-664E-8DF5C3912128}"/>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0" name="AutoShape 15">
            <a:extLst>
              <a:ext uri="{FF2B5EF4-FFF2-40B4-BE49-F238E27FC236}">
                <a16:creationId xmlns:a16="http://schemas.microsoft.com/office/drawing/2014/main" id="{95153660-45EB-E4F4-0892-97CB2D412FB8}"/>
              </a:ext>
            </a:extLst>
          </p:cNvPr>
          <p:cNvSpPr/>
          <p:nvPr/>
        </p:nvSpPr>
        <p:spPr>
          <a:xfrm>
            <a:off x="4203350" y="1962150"/>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1" name="TextBox 41">
            <a:extLst>
              <a:ext uri="{FF2B5EF4-FFF2-40B4-BE49-F238E27FC236}">
                <a16:creationId xmlns:a16="http://schemas.microsoft.com/office/drawing/2014/main" id="{764DB270-8FFD-8DCC-2BD0-330F7069E5C9}"/>
              </a:ext>
            </a:extLst>
          </p:cNvPr>
          <p:cNvSpPr txBox="1"/>
          <p:nvPr/>
        </p:nvSpPr>
        <p:spPr>
          <a:xfrm>
            <a:off x="4272447" y="1987953"/>
            <a:ext cx="840913" cy="243656"/>
          </a:xfrm>
          <a:prstGeom prst="rect">
            <a:avLst/>
          </a:prstGeom>
        </p:spPr>
        <p:txBody>
          <a:bodyPr lIns="0" tIns="0" rIns="0" bIns="0" rtlCol="0" anchor="t">
            <a:spAutoFit/>
          </a:bodyPr>
          <a:lstStyle/>
          <a:p>
            <a:pPr algn="ctr">
              <a:lnSpc>
                <a:spcPts val="987"/>
              </a:lnSpc>
            </a:pPr>
            <a:r>
              <a:rPr lang="en-US" sz="705" dirty="0">
                <a:solidFill>
                  <a:srgbClr val="000000"/>
                </a:solidFill>
                <a:latin typeface="Lato 1"/>
              </a:rPr>
              <a:t>Coincident Economic Indicators</a:t>
            </a:r>
          </a:p>
        </p:txBody>
      </p:sp>
      <p:sp>
        <p:nvSpPr>
          <p:cNvPr id="23" name="Plus Sign 22">
            <a:extLst>
              <a:ext uri="{FF2B5EF4-FFF2-40B4-BE49-F238E27FC236}">
                <a16:creationId xmlns:a16="http://schemas.microsoft.com/office/drawing/2014/main" id="{64C206DC-CB40-ACD2-0113-4CC78BC600C2}"/>
              </a:ext>
            </a:extLst>
          </p:cNvPr>
          <p:cNvSpPr/>
          <p:nvPr/>
        </p:nvSpPr>
        <p:spPr>
          <a:xfrm>
            <a:off x="3895676" y="2005048"/>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utoShape 23">
            <a:extLst>
              <a:ext uri="{FF2B5EF4-FFF2-40B4-BE49-F238E27FC236}">
                <a16:creationId xmlns:a16="http://schemas.microsoft.com/office/drawing/2014/main" id="{84764715-F1B9-7026-7DBD-3EC2F8BBB768}"/>
              </a:ext>
            </a:extLst>
          </p:cNvPr>
          <p:cNvSpPr/>
          <p:nvPr/>
        </p:nvSpPr>
        <p:spPr>
          <a:xfrm>
            <a:off x="4203350" y="2517379"/>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5" name="TextBox 50">
            <a:extLst>
              <a:ext uri="{FF2B5EF4-FFF2-40B4-BE49-F238E27FC236}">
                <a16:creationId xmlns:a16="http://schemas.microsoft.com/office/drawing/2014/main" id="{1C2F6119-B2F9-614A-959D-B8DFA7B67C28}"/>
              </a:ext>
            </a:extLst>
          </p:cNvPr>
          <p:cNvSpPr txBox="1"/>
          <p:nvPr/>
        </p:nvSpPr>
        <p:spPr>
          <a:xfrm>
            <a:off x="4272447" y="2545419"/>
            <a:ext cx="840913" cy="243656"/>
          </a:xfrm>
          <a:prstGeom prst="rect">
            <a:avLst/>
          </a:prstGeom>
        </p:spPr>
        <p:txBody>
          <a:bodyPr lIns="0" tIns="0" rIns="0" bIns="0" rtlCol="0" anchor="t">
            <a:spAutoFit/>
          </a:bodyPr>
          <a:lstStyle/>
          <a:p>
            <a:pPr algn="ctr">
              <a:lnSpc>
                <a:spcPts val="987"/>
              </a:lnSpc>
            </a:pPr>
            <a:r>
              <a:rPr lang="en-US" sz="705">
                <a:solidFill>
                  <a:srgbClr val="000000"/>
                </a:solidFill>
                <a:latin typeface="Lato 1"/>
              </a:rPr>
              <a:t>Duration Management</a:t>
            </a:r>
          </a:p>
        </p:txBody>
      </p:sp>
      <p:sp>
        <p:nvSpPr>
          <p:cNvPr id="26" name="AutoShape 24">
            <a:extLst>
              <a:ext uri="{FF2B5EF4-FFF2-40B4-BE49-F238E27FC236}">
                <a16:creationId xmlns:a16="http://schemas.microsoft.com/office/drawing/2014/main" id="{95AEA69C-0AED-972A-4AA1-815A0EC68A0F}"/>
              </a:ext>
            </a:extLst>
          </p:cNvPr>
          <p:cNvSpPr/>
          <p:nvPr/>
        </p:nvSpPr>
        <p:spPr>
          <a:xfrm>
            <a:off x="4203350" y="3072608"/>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7" name="TextBox 52">
            <a:extLst>
              <a:ext uri="{FF2B5EF4-FFF2-40B4-BE49-F238E27FC236}">
                <a16:creationId xmlns:a16="http://schemas.microsoft.com/office/drawing/2014/main" id="{0824367B-0A19-40AD-E954-771B6DFA9E52}"/>
              </a:ext>
            </a:extLst>
          </p:cNvPr>
          <p:cNvSpPr txBox="1"/>
          <p:nvPr/>
        </p:nvSpPr>
        <p:spPr>
          <a:xfrm>
            <a:off x="4272447" y="3100647"/>
            <a:ext cx="840913" cy="243656"/>
          </a:xfrm>
          <a:prstGeom prst="rect">
            <a:avLst/>
          </a:prstGeom>
        </p:spPr>
        <p:txBody>
          <a:bodyPr lIns="0" tIns="0" rIns="0" bIns="0" rtlCol="0" anchor="t">
            <a:spAutoFit/>
          </a:bodyPr>
          <a:lstStyle/>
          <a:p>
            <a:pPr algn="ctr">
              <a:lnSpc>
                <a:spcPts val="987"/>
              </a:lnSpc>
            </a:pPr>
            <a:r>
              <a:rPr lang="en-US" sz="705">
                <a:solidFill>
                  <a:srgbClr val="000000"/>
                </a:solidFill>
                <a:latin typeface="Lato 1"/>
              </a:rPr>
              <a:t>Asset Class Relative Strength</a:t>
            </a:r>
          </a:p>
        </p:txBody>
      </p:sp>
      <p:sp>
        <p:nvSpPr>
          <p:cNvPr id="28" name="Plus Sign 27">
            <a:extLst>
              <a:ext uri="{FF2B5EF4-FFF2-40B4-BE49-F238E27FC236}">
                <a16:creationId xmlns:a16="http://schemas.microsoft.com/office/drawing/2014/main" id="{0C0748C6-C609-2060-EE9A-986B261502D7}"/>
              </a:ext>
            </a:extLst>
          </p:cNvPr>
          <p:cNvSpPr/>
          <p:nvPr/>
        </p:nvSpPr>
        <p:spPr>
          <a:xfrm>
            <a:off x="3886200" y="2560277"/>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C0997380-6BF5-6B03-9633-E14EEE076AA1}"/>
              </a:ext>
            </a:extLst>
          </p:cNvPr>
          <p:cNvSpPr/>
          <p:nvPr/>
        </p:nvSpPr>
        <p:spPr>
          <a:xfrm>
            <a:off x="3893303" y="3129595"/>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4199212-DBF6-4B1D-D6B8-AFABD1E0660B}"/>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2524604964"/>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utoShape 46">
            <a:extLst>
              <a:ext uri="{FF2B5EF4-FFF2-40B4-BE49-F238E27FC236}">
                <a16:creationId xmlns:a16="http://schemas.microsoft.com/office/drawing/2014/main" id="{C189A23F-496B-526C-AF09-049E175210CC}"/>
              </a:ext>
            </a:extLst>
          </p:cNvPr>
          <p:cNvSpPr/>
          <p:nvPr/>
        </p:nvSpPr>
        <p:spPr>
          <a:xfrm flipH="1" flipV="1">
            <a:off x="5258622" y="2742708"/>
            <a:ext cx="1336667" cy="10645"/>
          </a:xfrm>
          <a:prstGeom prst="line">
            <a:avLst/>
          </a:prstGeom>
          <a:ln w="38100" cap="flat">
            <a:solidFill>
              <a:schemeClr val="accent3"/>
            </a:solidFill>
            <a:prstDash val="solid"/>
            <a:headEnd type="none" w="sm" len="sm"/>
            <a:tailEnd type="none" w="sm" len="sm"/>
          </a:ln>
        </p:spPr>
        <p:txBody>
          <a:bodyPr/>
          <a:lstStyle/>
          <a:p>
            <a:endParaRPr lang="en-US" sz="450"/>
          </a:p>
        </p:txBody>
      </p:sp>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Personalized models for the fiduciary advisor</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8" name="AutoShape 2">
            <a:extLst>
              <a:ext uri="{FF2B5EF4-FFF2-40B4-BE49-F238E27FC236}">
                <a16:creationId xmlns:a16="http://schemas.microsoft.com/office/drawing/2014/main" id="{6BF9FC75-924C-650D-135D-61CE747D0A9A}"/>
              </a:ext>
            </a:extLst>
          </p:cNvPr>
          <p:cNvSpPr/>
          <p:nvPr/>
        </p:nvSpPr>
        <p:spPr>
          <a:xfrm>
            <a:off x="2336814" y="1633105"/>
            <a:ext cx="1447881" cy="750335"/>
          </a:xfrm>
          <a:prstGeom prst="line">
            <a:avLst/>
          </a:prstGeom>
          <a:ln w="38100" cap="flat">
            <a:solidFill>
              <a:schemeClr val="tx1"/>
            </a:solidFill>
            <a:prstDash val="solid"/>
            <a:headEnd type="none" w="sm" len="sm"/>
            <a:tailEnd type="none" w="sm" len="sm"/>
          </a:ln>
        </p:spPr>
        <p:txBody>
          <a:bodyPr/>
          <a:lstStyle/>
          <a:p>
            <a:endParaRPr lang="en-US" sz="450"/>
          </a:p>
        </p:txBody>
      </p:sp>
      <p:sp>
        <p:nvSpPr>
          <p:cNvPr id="59" name="AutoShape 3">
            <a:extLst>
              <a:ext uri="{FF2B5EF4-FFF2-40B4-BE49-F238E27FC236}">
                <a16:creationId xmlns:a16="http://schemas.microsoft.com/office/drawing/2014/main" id="{C44323B9-4FED-E796-476F-CBE77636008A}"/>
              </a:ext>
            </a:extLst>
          </p:cNvPr>
          <p:cNvSpPr/>
          <p:nvPr/>
        </p:nvSpPr>
        <p:spPr>
          <a:xfrm flipH="1">
            <a:off x="2333090" y="3109568"/>
            <a:ext cx="1455598" cy="774730"/>
          </a:xfrm>
          <a:prstGeom prst="line">
            <a:avLst/>
          </a:prstGeom>
          <a:ln w="38100" cap="flat">
            <a:solidFill>
              <a:srgbClr val="000000"/>
            </a:solidFill>
            <a:prstDash val="solid"/>
            <a:headEnd type="none" w="sm" len="sm"/>
            <a:tailEnd type="none" w="sm" len="sm"/>
          </a:ln>
        </p:spPr>
        <p:txBody>
          <a:bodyPr/>
          <a:lstStyle/>
          <a:p>
            <a:endParaRPr lang="en-US" sz="450"/>
          </a:p>
        </p:txBody>
      </p:sp>
      <p:grpSp>
        <p:nvGrpSpPr>
          <p:cNvPr id="60" name="Group 4">
            <a:extLst>
              <a:ext uri="{FF2B5EF4-FFF2-40B4-BE49-F238E27FC236}">
                <a16:creationId xmlns:a16="http://schemas.microsoft.com/office/drawing/2014/main" id="{8DA08159-29B7-A257-2B1F-83E7329025A3}"/>
              </a:ext>
            </a:extLst>
          </p:cNvPr>
          <p:cNvGrpSpPr/>
          <p:nvPr/>
        </p:nvGrpSpPr>
        <p:grpSpPr>
          <a:xfrm>
            <a:off x="2617801" y="1490964"/>
            <a:ext cx="1079492" cy="1079492"/>
            <a:chOff x="0" y="0"/>
            <a:chExt cx="812800" cy="812800"/>
          </a:xfrm>
        </p:grpSpPr>
        <p:sp>
          <p:nvSpPr>
            <p:cNvPr id="61" name="Freeform 5">
              <a:extLst>
                <a:ext uri="{FF2B5EF4-FFF2-40B4-BE49-F238E27FC236}">
                  <a16:creationId xmlns:a16="http://schemas.microsoft.com/office/drawing/2014/main" id="{CF6620BD-25A0-F232-9F0D-D2BD547A28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sz="450"/>
            </a:p>
          </p:txBody>
        </p:sp>
        <p:sp>
          <p:nvSpPr>
            <p:cNvPr id="62" name="TextBox 6">
              <a:extLst>
                <a:ext uri="{FF2B5EF4-FFF2-40B4-BE49-F238E27FC236}">
                  <a16:creationId xmlns:a16="http://schemas.microsoft.com/office/drawing/2014/main" id="{336BF586-DCE2-0B6A-7445-1C9104A55158}"/>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Modelist Resources</a:t>
              </a:r>
            </a:p>
          </p:txBody>
        </p:sp>
      </p:grpSp>
      <p:grpSp>
        <p:nvGrpSpPr>
          <p:cNvPr id="63" name="Group 7">
            <a:extLst>
              <a:ext uri="{FF2B5EF4-FFF2-40B4-BE49-F238E27FC236}">
                <a16:creationId xmlns:a16="http://schemas.microsoft.com/office/drawing/2014/main" id="{82CFCA2D-6654-F651-9C3F-4CE23EA6CA20}"/>
              </a:ext>
            </a:extLst>
          </p:cNvPr>
          <p:cNvGrpSpPr/>
          <p:nvPr/>
        </p:nvGrpSpPr>
        <p:grpSpPr>
          <a:xfrm>
            <a:off x="2617801" y="3072525"/>
            <a:ext cx="1079492" cy="1079492"/>
            <a:chOff x="0" y="0"/>
            <a:chExt cx="812800" cy="812800"/>
          </a:xfrm>
        </p:grpSpPr>
        <p:sp>
          <p:nvSpPr>
            <p:cNvPr id="64" name="Freeform 8">
              <a:extLst>
                <a:ext uri="{FF2B5EF4-FFF2-40B4-BE49-F238E27FC236}">
                  <a16:creationId xmlns:a16="http://schemas.microsoft.com/office/drawing/2014/main" id="{165BA97D-A88A-EDCD-0090-50EB8D0677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sz="450"/>
            </a:p>
          </p:txBody>
        </p:sp>
        <p:sp>
          <p:nvSpPr>
            <p:cNvPr id="65" name="TextBox 9">
              <a:extLst>
                <a:ext uri="{FF2B5EF4-FFF2-40B4-BE49-F238E27FC236}">
                  <a16:creationId xmlns:a16="http://schemas.microsoft.com/office/drawing/2014/main" id="{04E0CBBF-2F22-8CBC-F42B-F2F010F92B72}"/>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Your</a:t>
              </a:r>
            </a:p>
            <a:p>
              <a:pPr algn="ctr">
                <a:lnSpc>
                  <a:spcPts val="1500"/>
                </a:lnSpc>
              </a:pPr>
              <a:r>
                <a:rPr lang="en-US" sz="1000" dirty="0">
                  <a:solidFill>
                    <a:srgbClr val="FFFFFF"/>
                  </a:solidFill>
                  <a:latin typeface="Lato"/>
                </a:rPr>
                <a:t>Brand</a:t>
              </a:r>
            </a:p>
          </p:txBody>
        </p:sp>
      </p:grpSp>
      <p:grpSp>
        <p:nvGrpSpPr>
          <p:cNvPr id="66" name="Group 10">
            <a:extLst>
              <a:ext uri="{FF2B5EF4-FFF2-40B4-BE49-F238E27FC236}">
                <a16:creationId xmlns:a16="http://schemas.microsoft.com/office/drawing/2014/main" id="{48787F82-F9E9-45CF-96DF-518EC8DA15AE}"/>
              </a:ext>
            </a:extLst>
          </p:cNvPr>
          <p:cNvGrpSpPr/>
          <p:nvPr/>
        </p:nvGrpSpPr>
        <p:grpSpPr>
          <a:xfrm>
            <a:off x="5382448" y="2202963"/>
            <a:ext cx="1079492" cy="1079492"/>
            <a:chOff x="0" y="0"/>
            <a:chExt cx="812800" cy="812800"/>
          </a:xfrm>
        </p:grpSpPr>
        <p:sp>
          <p:nvSpPr>
            <p:cNvPr id="67" name="Freeform 11">
              <a:extLst>
                <a:ext uri="{FF2B5EF4-FFF2-40B4-BE49-F238E27FC236}">
                  <a16:creationId xmlns:a16="http://schemas.microsoft.com/office/drawing/2014/main" id="{F26CFE2C-3706-5FC3-93FF-7BCBF918A2F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4160"/>
            </a:solidFill>
          </p:spPr>
          <p:txBody>
            <a:bodyPr/>
            <a:lstStyle/>
            <a:p>
              <a:endParaRPr lang="en-US" sz="450"/>
            </a:p>
          </p:txBody>
        </p:sp>
        <p:sp>
          <p:nvSpPr>
            <p:cNvPr id="68" name="TextBox 12">
              <a:extLst>
                <a:ext uri="{FF2B5EF4-FFF2-40B4-BE49-F238E27FC236}">
                  <a16:creationId xmlns:a16="http://schemas.microsoft.com/office/drawing/2014/main" id="{FC01E780-49A6-EB75-7910-EB6B73B0F1B2}"/>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Advisor</a:t>
              </a:r>
            </a:p>
            <a:p>
              <a:pPr algn="ctr">
                <a:lnSpc>
                  <a:spcPts val="1500"/>
                </a:lnSpc>
              </a:pPr>
              <a:r>
                <a:rPr lang="en-US" sz="1000" dirty="0">
                  <a:solidFill>
                    <a:srgbClr val="FFFFFF"/>
                  </a:solidFill>
                  <a:latin typeface="Lato"/>
                </a:rPr>
                <a:t>Model Portfolios</a:t>
              </a:r>
            </a:p>
          </p:txBody>
        </p:sp>
      </p:grpSp>
      <p:sp>
        <p:nvSpPr>
          <p:cNvPr id="69" name="TextBox 13">
            <a:extLst>
              <a:ext uri="{FF2B5EF4-FFF2-40B4-BE49-F238E27FC236}">
                <a16:creationId xmlns:a16="http://schemas.microsoft.com/office/drawing/2014/main" id="{E3906A39-3742-62A4-EB47-DBD2D6D2E474}"/>
              </a:ext>
            </a:extLst>
          </p:cNvPr>
          <p:cNvSpPr txBox="1"/>
          <p:nvPr/>
        </p:nvSpPr>
        <p:spPr>
          <a:xfrm>
            <a:off x="472103" y="1627148"/>
            <a:ext cx="1199384"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Fully Transparent</a:t>
            </a:r>
          </a:p>
        </p:txBody>
      </p:sp>
      <p:sp>
        <p:nvSpPr>
          <p:cNvPr id="70" name="TextBox 14">
            <a:extLst>
              <a:ext uri="{FF2B5EF4-FFF2-40B4-BE49-F238E27FC236}">
                <a16:creationId xmlns:a16="http://schemas.microsoft.com/office/drawing/2014/main" id="{6DB1E31B-F347-9A5C-FF73-5C2A4654A3B2}"/>
              </a:ext>
            </a:extLst>
          </p:cNvPr>
          <p:cNvSpPr txBox="1"/>
          <p:nvPr/>
        </p:nvSpPr>
        <p:spPr>
          <a:xfrm>
            <a:off x="228602" y="2023565"/>
            <a:ext cx="1442885"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Frequent Content</a:t>
            </a:r>
          </a:p>
        </p:txBody>
      </p:sp>
      <p:sp>
        <p:nvSpPr>
          <p:cNvPr id="71" name="TextBox 15">
            <a:extLst>
              <a:ext uri="{FF2B5EF4-FFF2-40B4-BE49-F238E27FC236}">
                <a16:creationId xmlns:a16="http://schemas.microsoft.com/office/drawing/2014/main" id="{05B57EC4-7B1D-5D28-72E2-1BADCD9F64C4}"/>
              </a:ext>
            </a:extLst>
          </p:cNvPr>
          <p:cNvSpPr txBox="1"/>
          <p:nvPr/>
        </p:nvSpPr>
        <p:spPr>
          <a:xfrm>
            <a:off x="503436" y="1221133"/>
            <a:ext cx="116805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Over 30 Strategies</a:t>
            </a:r>
          </a:p>
        </p:txBody>
      </p:sp>
      <p:sp>
        <p:nvSpPr>
          <p:cNvPr id="72" name="TextBox 16">
            <a:extLst>
              <a:ext uri="{FF2B5EF4-FFF2-40B4-BE49-F238E27FC236}">
                <a16:creationId xmlns:a16="http://schemas.microsoft.com/office/drawing/2014/main" id="{84105B5A-DB42-B54B-1676-5BD66703797D}"/>
              </a:ext>
            </a:extLst>
          </p:cNvPr>
          <p:cNvSpPr txBox="1"/>
          <p:nvPr/>
        </p:nvSpPr>
        <p:spPr>
          <a:xfrm>
            <a:off x="687513" y="2429580"/>
            <a:ext cx="983974" cy="171585"/>
          </a:xfrm>
          <a:prstGeom prst="rect">
            <a:avLst/>
          </a:prstGeom>
        </p:spPr>
        <p:txBody>
          <a:bodyPr lIns="0" tIns="0" rIns="0" bIns="0" rtlCol="0" anchor="t">
            <a:spAutoFit/>
          </a:bodyPr>
          <a:lstStyle/>
          <a:p>
            <a:pPr algn="r">
              <a:lnSpc>
                <a:spcPts val="1500"/>
              </a:lnSpc>
            </a:pPr>
            <a:r>
              <a:rPr lang="en-US" sz="1000" dirty="0">
                <a:solidFill>
                  <a:srgbClr val="000000"/>
                </a:solidFill>
                <a:latin typeface="Lato"/>
              </a:rPr>
              <a:t>Fully Customized</a:t>
            </a:r>
          </a:p>
        </p:txBody>
      </p:sp>
      <p:sp>
        <p:nvSpPr>
          <p:cNvPr id="73" name="TextBox 17">
            <a:extLst>
              <a:ext uri="{FF2B5EF4-FFF2-40B4-BE49-F238E27FC236}">
                <a16:creationId xmlns:a16="http://schemas.microsoft.com/office/drawing/2014/main" id="{DA1465F7-41C4-5A9F-44C8-5DBD1B1F9A67}"/>
              </a:ext>
            </a:extLst>
          </p:cNvPr>
          <p:cNvSpPr txBox="1"/>
          <p:nvPr/>
        </p:nvSpPr>
        <p:spPr>
          <a:xfrm>
            <a:off x="7245626" y="2434963"/>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Credibility</a:t>
            </a:r>
          </a:p>
        </p:txBody>
      </p:sp>
      <p:sp>
        <p:nvSpPr>
          <p:cNvPr id="74" name="TextBox 18">
            <a:extLst>
              <a:ext uri="{FF2B5EF4-FFF2-40B4-BE49-F238E27FC236}">
                <a16:creationId xmlns:a16="http://schemas.microsoft.com/office/drawing/2014/main" id="{B2A84D73-BE17-FA64-BDC8-A00B39576B09}"/>
              </a:ext>
            </a:extLst>
          </p:cNvPr>
          <p:cNvSpPr txBox="1"/>
          <p:nvPr/>
        </p:nvSpPr>
        <p:spPr>
          <a:xfrm>
            <a:off x="7245626" y="2831380"/>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Communication</a:t>
            </a:r>
          </a:p>
        </p:txBody>
      </p:sp>
      <p:sp>
        <p:nvSpPr>
          <p:cNvPr id="75" name="TextBox 19">
            <a:extLst>
              <a:ext uri="{FF2B5EF4-FFF2-40B4-BE49-F238E27FC236}">
                <a16:creationId xmlns:a16="http://schemas.microsoft.com/office/drawing/2014/main" id="{F138945E-0855-9F94-5614-926F28D64FFA}"/>
              </a:ext>
            </a:extLst>
          </p:cNvPr>
          <p:cNvSpPr txBox="1"/>
          <p:nvPr/>
        </p:nvSpPr>
        <p:spPr>
          <a:xfrm>
            <a:off x="7245626" y="2028948"/>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Competence</a:t>
            </a:r>
          </a:p>
        </p:txBody>
      </p:sp>
      <p:sp>
        <p:nvSpPr>
          <p:cNvPr id="76" name="TextBox 20">
            <a:extLst>
              <a:ext uri="{FF2B5EF4-FFF2-40B4-BE49-F238E27FC236}">
                <a16:creationId xmlns:a16="http://schemas.microsoft.com/office/drawing/2014/main" id="{CCD68857-0E46-94E8-F277-D4AF7CDBE58E}"/>
              </a:ext>
            </a:extLst>
          </p:cNvPr>
          <p:cNvSpPr txBox="1"/>
          <p:nvPr/>
        </p:nvSpPr>
        <p:spPr>
          <a:xfrm>
            <a:off x="7245626" y="3237395"/>
            <a:ext cx="983974" cy="363946"/>
          </a:xfrm>
          <a:prstGeom prst="rect">
            <a:avLst/>
          </a:prstGeom>
        </p:spPr>
        <p:txBody>
          <a:bodyPr lIns="0" tIns="0" rIns="0" bIns="0" rtlCol="0" anchor="t">
            <a:spAutoFit/>
          </a:bodyPr>
          <a:lstStyle/>
          <a:p>
            <a:pPr>
              <a:lnSpc>
                <a:spcPts val="1500"/>
              </a:lnSpc>
            </a:pPr>
            <a:r>
              <a:rPr lang="en-US" sz="1000" dirty="0">
                <a:solidFill>
                  <a:srgbClr val="000000"/>
                </a:solidFill>
                <a:latin typeface="Lato"/>
              </a:rPr>
              <a:t>Compliant</a:t>
            </a:r>
          </a:p>
          <a:p>
            <a:pPr>
              <a:lnSpc>
                <a:spcPts val="1500"/>
              </a:lnSpc>
            </a:pPr>
            <a:endParaRPr lang="en-US" sz="1000" dirty="0">
              <a:solidFill>
                <a:srgbClr val="000000"/>
              </a:solidFill>
              <a:latin typeface="Lato"/>
            </a:endParaRPr>
          </a:p>
        </p:txBody>
      </p:sp>
      <p:grpSp>
        <p:nvGrpSpPr>
          <p:cNvPr id="80" name="Group 24">
            <a:extLst>
              <a:ext uri="{FF2B5EF4-FFF2-40B4-BE49-F238E27FC236}">
                <a16:creationId xmlns:a16="http://schemas.microsoft.com/office/drawing/2014/main" id="{97FE7F0E-0D31-8B40-16FD-1C78477D69B5}"/>
              </a:ext>
            </a:extLst>
          </p:cNvPr>
          <p:cNvGrpSpPr/>
          <p:nvPr/>
        </p:nvGrpSpPr>
        <p:grpSpPr>
          <a:xfrm>
            <a:off x="1946031" y="1318764"/>
            <a:ext cx="389195" cy="1227498"/>
            <a:chOff x="0" y="0"/>
            <a:chExt cx="1037854" cy="3273327"/>
          </a:xfrm>
        </p:grpSpPr>
        <p:sp>
          <p:nvSpPr>
            <p:cNvPr id="81" name="AutoShape 25">
              <a:extLst>
                <a:ext uri="{FF2B5EF4-FFF2-40B4-BE49-F238E27FC236}">
                  <a16:creationId xmlns:a16="http://schemas.microsoft.com/office/drawing/2014/main" id="{9D1CB574-119B-C333-661A-C62D8EB165C2}"/>
                </a:ext>
              </a:extLst>
            </p:cNvPr>
            <p:cNvSpPr/>
            <p:nvPr/>
          </p:nvSpPr>
          <p:spPr>
            <a:xfrm rot="5400000">
              <a:off x="-624210" y="1611263"/>
              <a:ext cx="3273327" cy="0"/>
            </a:xfrm>
            <a:prstGeom prst="line">
              <a:avLst/>
            </a:prstGeom>
            <a:ln w="50800" cap="flat">
              <a:solidFill>
                <a:srgbClr val="000000"/>
              </a:solidFill>
              <a:prstDash val="solid"/>
              <a:headEnd type="none" w="sm" len="sm"/>
              <a:tailEnd type="none" w="sm" len="sm"/>
            </a:ln>
          </p:spPr>
          <p:txBody>
            <a:bodyPr/>
            <a:lstStyle/>
            <a:p>
              <a:endParaRPr lang="en-US" sz="450"/>
            </a:p>
          </p:txBody>
        </p:sp>
        <p:sp>
          <p:nvSpPr>
            <p:cNvPr id="82" name="AutoShape 26">
              <a:extLst>
                <a:ext uri="{FF2B5EF4-FFF2-40B4-BE49-F238E27FC236}">
                  <a16:creationId xmlns:a16="http://schemas.microsoft.com/office/drawing/2014/main" id="{6F693188-7FDC-AAC9-621B-8B78741E5309}"/>
                </a:ext>
              </a:extLst>
            </p:cNvPr>
            <p:cNvSpPr/>
            <p:nvPr/>
          </p:nvSpPr>
          <p:spPr>
            <a:xfrm>
              <a:off x="0" y="2139819"/>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3" name="AutoShape 27">
              <a:extLst>
                <a:ext uri="{FF2B5EF4-FFF2-40B4-BE49-F238E27FC236}">
                  <a16:creationId xmlns:a16="http://schemas.microsoft.com/office/drawing/2014/main" id="{8F2A46BE-2D6B-9788-C50C-90E6025CFAC6}"/>
                </a:ext>
              </a:extLst>
            </p:cNvPr>
            <p:cNvSpPr/>
            <p:nvPr/>
          </p:nvSpPr>
          <p:spPr>
            <a:xfrm>
              <a:off x="0" y="0"/>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4" name="AutoShape 28">
              <a:extLst>
                <a:ext uri="{FF2B5EF4-FFF2-40B4-BE49-F238E27FC236}">
                  <a16:creationId xmlns:a16="http://schemas.microsoft.com/office/drawing/2014/main" id="{E08F0043-D153-51AE-95DE-8FADFA8EE410}"/>
                </a:ext>
              </a:extLst>
            </p:cNvPr>
            <p:cNvSpPr/>
            <p:nvPr/>
          </p:nvSpPr>
          <p:spPr>
            <a:xfrm>
              <a:off x="0" y="3222527"/>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5" name="AutoShape 29">
              <a:extLst>
                <a:ext uri="{FF2B5EF4-FFF2-40B4-BE49-F238E27FC236}">
                  <a16:creationId xmlns:a16="http://schemas.microsoft.com/office/drawing/2014/main" id="{F9AC72CE-61EB-478F-C78B-5F20191C39CA}"/>
                </a:ext>
              </a:extLst>
            </p:cNvPr>
            <p:cNvSpPr/>
            <p:nvPr/>
          </p:nvSpPr>
          <p:spPr>
            <a:xfrm>
              <a:off x="0" y="1082708"/>
              <a:ext cx="987054" cy="0"/>
            </a:xfrm>
            <a:prstGeom prst="line">
              <a:avLst/>
            </a:prstGeom>
            <a:ln w="50800" cap="flat">
              <a:solidFill>
                <a:srgbClr val="000000"/>
              </a:solidFill>
              <a:prstDash val="solid"/>
              <a:headEnd type="oval" w="lg" len="lg"/>
              <a:tailEnd type="none" w="sm" len="sm"/>
            </a:ln>
          </p:spPr>
          <p:txBody>
            <a:bodyPr/>
            <a:lstStyle/>
            <a:p>
              <a:endParaRPr lang="en-US" sz="450"/>
            </a:p>
          </p:txBody>
        </p:sp>
      </p:grpSp>
      <p:sp>
        <p:nvSpPr>
          <p:cNvPr id="86" name="TextBox 30">
            <a:extLst>
              <a:ext uri="{FF2B5EF4-FFF2-40B4-BE49-F238E27FC236}">
                <a16:creationId xmlns:a16="http://schemas.microsoft.com/office/drawing/2014/main" id="{3503DF55-E942-EF93-6F9A-91A8B73C9216}"/>
              </a:ext>
            </a:extLst>
          </p:cNvPr>
          <p:cNvSpPr txBox="1"/>
          <p:nvPr/>
        </p:nvSpPr>
        <p:spPr>
          <a:xfrm>
            <a:off x="381003" y="3291206"/>
            <a:ext cx="128877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Brand Optics</a:t>
            </a:r>
          </a:p>
        </p:txBody>
      </p:sp>
      <p:sp>
        <p:nvSpPr>
          <p:cNvPr id="87" name="TextBox 31">
            <a:extLst>
              <a:ext uri="{FF2B5EF4-FFF2-40B4-BE49-F238E27FC236}">
                <a16:creationId xmlns:a16="http://schemas.microsoft.com/office/drawing/2014/main" id="{2D0F444C-EA8E-83A6-F82B-B481A845FD70}"/>
              </a:ext>
            </a:extLst>
          </p:cNvPr>
          <p:cNvSpPr txBox="1"/>
          <p:nvPr/>
        </p:nvSpPr>
        <p:spPr>
          <a:xfrm>
            <a:off x="381003" y="3687623"/>
            <a:ext cx="128877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Process Control</a:t>
            </a:r>
          </a:p>
        </p:txBody>
      </p:sp>
      <p:sp>
        <p:nvSpPr>
          <p:cNvPr id="88" name="TextBox 32">
            <a:extLst>
              <a:ext uri="{FF2B5EF4-FFF2-40B4-BE49-F238E27FC236}">
                <a16:creationId xmlns:a16="http://schemas.microsoft.com/office/drawing/2014/main" id="{4401FFDC-63E3-16DB-F6FA-2CEFE4483718}"/>
              </a:ext>
            </a:extLst>
          </p:cNvPr>
          <p:cNvSpPr txBox="1"/>
          <p:nvPr/>
        </p:nvSpPr>
        <p:spPr>
          <a:xfrm>
            <a:off x="503436" y="2885191"/>
            <a:ext cx="1166338"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Narrative Continuity</a:t>
            </a:r>
          </a:p>
        </p:txBody>
      </p:sp>
      <p:sp>
        <p:nvSpPr>
          <p:cNvPr id="89" name="TextBox 33">
            <a:extLst>
              <a:ext uri="{FF2B5EF4-FFF2-40B4-BE49-F238E27FC236}">
                <a16:creationId xmlns:a16="http://schemas.microsoft.com/office/drawing/2014/main" id="{9F32E310-2EF9-B5CD-A8E9-19A2EFF6D132}"/>
              </a:ext>
            </a:extLst>
          </p:cNvPr>
          <p:cNvSpPr txBox="1"/>
          <p:nvPr/>
        </p:nvSpPr>
        <p:spPr>
          <a:xfrm>
            <a:off x="457201" y="4093638"/>
            <a:ext cx="1212573"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Fund Preferences</a:t>
            </a:r>
          </a:p>
        </p:txBody>
      </p:sp>
      <p:grpSp>
        <p:nvGrpSpPr>
          <p:cNvPr id="90" name="Group 34">
            <a:extLst>
              <a:ext uri="{FF2B5EF4-FFF2-40B4-BE49-F238E27FC236}">
                <a16:creationId xmlns:a16="http://schemas.microsoft.com/office/drawing/2014/main" id="{EE785DA6-2C19-205F-FE7A-CF62BE893491}"/>
              </a:ext>
            </a:extLst>
          </p:cNvPr>
          <p:cNvGrpSpPr/>
          <p:nvPr/>
        </p:nvGrpSpPr>
        <p:grpSpPr>
          <a:xfrm>
            <a:off x="1944318" y="2982822"/>
            <a:ext cx="389195" cy="1227498"/>
            <a:chOff x="0" y="0"/>
            <a:chExt cx="1037854" cy="3273327"/>
          </a:xfrm>
        </p:grpSpPr>
        <p:sp>
          <p:nvSpPr>
            <p:cNvPr id="91" name="AutoShape 35">
              <a:extLst>
                <a:ext uri="{FF2B5EF4-FFF2-40B4-BE49-F238E27FC236}">
                  <a16:creationId xmlns:a16="http://schemas.microsoft.com/office/drawing/2014/main" id="{1D75286A-7112-1183-2844-68EF0B6DD493}"/>
                </a:ext>
              </a:extLst>
            </p:cNvPr>
            <p:cNvSpPr/>
            <p:nvPr/>
          </p:nvSpPr>
          <p:spPr>
            <a:xfrm rot="5400000">
              <a:off x="-624210" y="1611263"/>
              <a:ext cx="3273327" cy="0"/>
            </a:xfrm>
            <a:prstGeom prst="line">
              <a:avLst/>
            </a:prstGeom>
            <a:ln w="50800" cap="flat">
              <a:solidFill>
                <a:srgbClr val="000000"/>
              </a:solidFill>
              <a:prstDash val="solid"/>
              <a:headEnd type="none" w="sm" len="sm"/>
              <a:tailEnd type="none" w="sm" len="sm"/>
            </a:ln>
          </p:spPr>
          <p:txBody>
            <a:bodyPr/>
            <a:lstStyle/>
            <a:p>
              <a:endParaRPr lang="en-US" sz="450"/>
            </a:p>
          </p:txBody>
        </p:sp>
        <p:sp>
          <p:nvSpPr>
            <p:cNvPr id="92" name="AutoShape 36">
              <a:extLst>
                <a:ext uri="{FF2B5EF4-FFF2-40B4-BE49-F238E27FC236}">
                  <a16:creationId xmlns:a16="http://schemas.microsoft.com/office/drawing/2014/main" id="{48C22569-7FE0-FCA8-9BBC-106DD9ADA957}"/>
                </a:ext>
              </a:extLst>
            </p:cNvPr>
            <p:cNvSpPr/>
            <p:nvPr/>
          </p:nvSpPr>
          <p:spPr>
            <a:xfrm>
              <a:off x="0" y="2139819"/>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3" name="AutoShape 37">
              <a:extLst>
                <a:ext uri="{FF2B5EF4-FFF2-40B4-BE49-F238E27FC236}">
                  <a16:creationId xmlns:a16="http://schemas.microsoft.com/office/drawing/2014/main" id="{2F06C0E5-3D5E-BEA1-91CF-455D6023D467}"/>
                </a:ext>
              </a:extLst>
            </p:cNvPr>
            <p:cNvSpPr/>
            <p:nvPr/>
          </p:nvSpPr>
          <p:spPr>
            <a:xfrm>
              <a:off x="0" y="0"/>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4" name="AutoShape 38">
              <a:extLst>
                <a:ext uri="{FF2B5EF4-FFF2-40B4-BE49-F238E27FC236}">
                  <a16:creationId xmlns:a16="http://schemas.microsoft.com/office/drawing/2014/main" id="{B00A4408-8918-2B27-71DD-FC4CF9D266AC}"/>
                </a:ext>
              </a:extLst>
            </p:cNvPr>
            <p:cNvSpPr/>
            <p:nvPr/>
          </p:nvSpPr>
          <p:spPr>
            <a:xfrm>
              <a:off x="0" y="3222527"/>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5" name="AutoShape 39">
              <a:extLst>
                <a:ext uri="{FF2B5EF4-FFF2-40B4-BE49-F238E27FC236}">
                  <a16:creationId xmlns:a16="http://schemas.microsoft.com/office/drawing/2014/main" id="{0DC7C1D9-0665-59C3-99C1-420F660AADB9}"/>
                </a:ext>
              </a:extLst>
            </p:cNvPr>
            <p:cNvSpPr/>
            <p:nvPr/>
          </p:nvSpPr>
          <p:spPr>
            <a:xfrm>
              <a:off x="0" y="1082708"/>
              <a:ext cx="987054" cy="0"/>
            </a:xfrm>
            <a:prstGeom prst="line">
              <a:avLst/>
            </a:prstGeom>
            <a:ln w="50800" cap="flat">
              <a:solidFill>
                <a:srgbClr val="000000"/>
              </a:solidFill>
              <a:prstDash val="solid"/>
              <a:headEnd type="oval" w="lg" len="lg"/>
              <a:tailEnd type="none" w="sm" len="sm"/>
            </a:ln>
          </p:spPr>
          <p:txBody>
            <a:bodyPr/>
            <a:lstStyle/>
            <a:p>
              <a:endParaRPr lang="en-US" sz="450"/>
            </a:p>
          </p:txBody>
        </p:sp>
      </p:grpSp>
      <p:grpSp>
        <p:nvGrpSpPr>
          <p:cNvPr id="96" name="Group 40">
            <a:extLst>
              <a:ext uri="{FF2B5EF4-FFF2-40B4-BE49-F238E27FC236}">
                <a16:creationId xmlns:a16="http://schemas.microsoft.com/office/drawing/2014/main" id="{D58E6028-109E-0D03-DEAE-0DD0F99255BC}"/>
              </a:ext>
            </a:extLst>
          </p:cNvPr>
          <p:cNvGrpSpPr/>
          <p:nvPr/>
        </p:nvGrpSpPr>
        <p:grpSpPr>
          <a:xfrm rot="-10800000">
            <a:off x="6585765" y="2126579"/>
            <a:ext cx="389195" cy="1227498"/>
            <a:chOff x="0" y="0"/>
            <a:chExt cx="1037854" cy="3273327"/>
          </a:xfrm>
        </p:grpSpPr>
        <p:sp>
          <p:nvSpPr>
            <p:cNvPr id="97" name="AutoShape 41">
              <a:extLst>
                <a:ext uri="{FF2B5EF4-FFF2-40B4-BE49-F238E27FC236}">
                  <a16:creationId xmlns:a16="http://schemas.microsoft.com/office/drawing/2014/main" id="{188B79E5-0C60-09F2-A124-F24342CCCE15}"/>
                </a:ext>
              </a:extLst>
            </p:cNvPr>
            <p:cNvSpPr/>
            <p:nvPr/>
          </p:nvSpPr>
          <p:spPr>
            <a:xfrm rot="5400000">
              <a:off x="-624210" y="1611263"/>
              <a:ext cx="3273327" cy="0"/>
            </a:xfrm>
            <a:prstGeom prst="line">
              <a:avLst/>
            </a:prstGeom>
            <a:ln w="50800" cap="flat">
              <a:solidFill>
                <a:srgbClr val="0C4160"/>
              </a:solidFill>
              <a:prstDash val="solid"/>
              <a:headEnd type="none" w="sm" len="sm"/>
              <a:tailEnd type="none" w="sm" len="sm"/>
            </a:ln>
          </p:spPr>
          <p:txBody>
            <a:bodyPr/>
            <a:lstStyle/>
            <a:p>
              <a:endParaRPr lang="en-US" sz="450"/>
            </a:p>
          </p:txBody>
        </p:sp>
        <p:sp>
          <p:nvSpPr>
            <p:cNvPr id="98" name="AutoShape 42">
              <a:extLst>
                <a:ext uri="{FF2B5EF4-FFF2-40B4-BE49-F238E27FC236}">
                  <a16:creationId xmlns:a16="http://schemas.microsoft.com/office/drawing/2014/main" id="{D7B06ED4-6F72-F4B6-5199-05D0CA196B64}"/>
                </a:ext>
              </a:extLst>
            </p:cNvPr>
            <p:cNvSpPr/>
            <p:nvPr/>
          </p:nvSpPr>
          <p:spPr>
            <a:xfrm>
              <a:off x="0" y="2139819"/>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99" name="AutoShape 43">
              <a:extLst>
                <a:ext uri="{FF2B5EF4-FFF2-40B4-BE49-F238E27FC236}">
                  <a16:creationId xmlns:a16="http://schemas.microsoft.com/office/drawing/2014/main" id="{CAA89B8D-6CDD-6047-313A-BF81B8685D8F}"/>
                </a:ext>
              </a:extLst>
            </p:cNvPr>
            <p:cNvSpPr/>
            <p:nvPr/>
          </p:nvSpPr>
          <p:spPr>
            <a:xfrm>
              <a:off x="0" y="0"/>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100" name="AutoShape 44">
              <a:extLst>
                <a:ext uri="{FF2B5EF4-FFF2-40B4-BE49-F238E27FC236}">
                  <a16:creationId xmlns:a16="http://schemas.microsoft.com/office/drawing/2014/main" id="{C299D553-21F7-BB9B-3EC3-863FEE34AE1B}"/>
                </a:ext>
              </a:extLst>
            </p:cNvPr>
            <p:cNvSpPr/>
            <p:nvPr/>
          </p:nvSpPr>
          <p:spPr>
            <a:xfrm>
              <a:off x="0" y="3222527"/>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101" name="AutoShape 45">
              <a:extLst>
                <a:ext uri="{FF2B5EF4-FFF2-40B4-BE49-F238E27FC236}">
                  <a16:creationId xmlns:a16="http://schemas.microsoft.com/office/drawing/2014/main" id="{0BD83154-9115-4F4A-2C98-A77961DB6A74}"/>
                </a:ext>
              </a:extLst>
            </p:cNvPr>
            <p:cNvSpPr/>
            <p:nvPr/>
          </p:nvSpPr>
          <p:spPr>
            <a:xfrm>
              <a:off x="0" y="1082708"/>
              <a:ext cx="987054" cy="0"/>
            </a:xfrm>
            <a:prstGeom prst="line">
              <a:avLst/>
            </a:prstGeom>
            <a:ln w="50800" cap="flat">
              <a:solidFill>
                <a:srgbClr val="0C4160"/>
              </a:solidFill>
              <a:prstDash val="solid"/>
              <a:headEnd type="oval" w="lg" len="lg"/>
              <a:tailEnd type="none" w="sm" len="sm"/>
            </a:ln>
          </p:spPr>
          <p:txBody>
            <a:bodyPr/>
            <a:lstStyle/>
            <a:p>
              <a:endParaRPr lang="en-US" sz="450"/>
            </a:p>
          </p:txBody>
        </p:sp>
      </p:grpSp>
      <p:grpSp>
        <p:nvGrpSpPr>
          <p:cNvPr id="77" name="Group 21">
            <a:extLst>
              <a:ext uri="{FF2B5EF4-FFF2-40B4-BE49-F238E27FC236}">
                <a16:creationId xmlns:a16="http://schemas.microsoft.com/office/drawing/2014/main" id="{59E856D4-8AE3-EBED-30D3-34CDE7305DB8}"/>
              </a:ext>
            </a:extLst>
          </p:cNvPr>
          <p:cNvGrpSpPr/>
          <p:nvPr/>
        </p:nvGrpSpPr>
        <p:grpSpPr>
          <a:xfrm>
            <a:off x="3697293" y="1962044"/>
            <a:ext cx="1561330" cy="1561330"/>
            <a:chOff x="0" y="0"/>
            <a:chExt cx="811242" cy="811242"/>
          </a:xfrm>
        </p:grpSpPr>
        <p:sp>
          <p:nvSpPr>
            <p:cNvPr id="78" name="Freeform 22">
              <a:extLst>
                <a:ext uri="{FF2B5EF4-FFF2-40B4-BE49-F238E27FC236}">
                  <a16:creationId xmlns:a16="http://schemas.microsoft.com/office/drawing/2014/main" id="{BBDB42C7-D29B-ECDC-B2D9-6A4B8027F74C}"/>
                </a:ext>
              </a:extLst>
            </p:cNvPr>
            <p:cNvSpPr/>
            <p:nvPr/>
          </p:nvSpPr>
          <p:spPr>
            <a:xfrm>
              <a:off x="0" y="0"/>
              <a:ext cx="811242" cy="811242"/>
            </a:xfrm>
            <a:custGeom>
              <a:avLst/>
              <a:gdLst/>
              <a:ahLst/>
              <a:cxnLst/>
              <a:rect l="l" t="t" r="r" b="b"/>
              <a:pathLst>
                <a:path w="811242" h="811242">
                  <a:moveTo>
                    <a:pt x="405621" y="0"/>
                  </a:moveTo>
                  <a:cubicBezTo>
                    <a:pt x="181603" y="0"/>
                    <a:pt x="0" y="181603"/>
                    <a:pt x="0" y="405621"/>
                  </a:cubicBezTo>
                  <a:cubicBezTo>
                    <a:pt x="0" y="629639"/>
                    <a:pt x="181603" y="811242"/>
                    <a:pt x="405621" y="811242"/>
                  </a:cubicBezTo>
                  <a:cubicBezTo>
                    <a:pt x="629639" y="811242"/>
                    <a:pt x="811242" y="629639"/>
                    <a:pt x="811242" y="405621"/>
                  </a:cubicBezTo>
                  <a:cubicBezTo>
                    <a:pt x="811242" y="181603"/>
                    <a:pt x="629639" y="0"/>
                    <a:pt x="405621" y="0"/>
                  </a:cubicBezTo>
                  <a:close/>
                </a:path>
              </a:pathLst>
            </a:custGeom>
            <a:solidFill>
              <a:srgbClr val="FFFFFF"/>
            </a:solidFill>
            <a:ln w="66675" cap="sq">
              <a:solidFill>
                <a:srgbClr val="68869A"/>
              </a:solidFill>
              <a:prstDash val="solid"/>
              <a:miter/>
            </a:ln>
          </p:spPr>
          <p:txBody>
            <a:bodyPr/>
            <a:lstStyle/>
            <a:p>
              <a:endParaRPr lang="en-US" sz="450"/>
            </a:p>
          </p:txBody>
        </p:sp>
        <p:sp>
          <p:nvSpPr>
            <p:cNvPr id="79" name="TextBox 23">
              <a:extLst>
                <a:ext uri="{FF2B5EF4-FFF2-40B4-BE49-F238E27FC236}">
                  <a16:creationId xmlns:a16="http://schemas.microsoft.com/office/drawing/2014/main" id="{BA0E2570-8D38-FB5F-273A-60F11789C157}"/>
                </a:ext>
              </a:extLst>
            </p:cNvPr>
            <p:cNvSpPr txBox="1"/>
            <p:nvPr/>
          </p:nvSpPr>
          <p:spPr>
            <a:xfrm>
              <a:off x="76054" y="47479"/>
              <a:ext cx="659134" cy="687709"/>
            </a:xfrm>
            <a:prstGeom prst="rect">
              <a:avLst/>
            </a:prstGeom>
          </p:spPr>
          <p:txBody>
            <a:bodyPr lIns="25400" tIns="25400" rIns="25400" bIns="25400" rtlCol="0" anchor="ctr"/>
            <a:lstStyle/>
            <a:p>
              <a:pPr algn="ctr">
                <a:lnSpc>
                  <a:spcPts val="1677"/>
                </a:lnSpc>
                <a:spcBef>
                  <a:spcPct val="0"/>
                </a:spcBef>
              </a:pPr>
              <a:endParaRPr sz="450"/>
            </a:p>
          </p:txBody>
        </p:sp>
      </p:grpSp>
      <p:sp>
        <p:nvSpPr>
          <p:cNvPr id="103" name="Freeform 16">
            <a:extLst>
              <a:ext uri="{FF2B5EF4-FFF2-40B4-BE49-F238E27FC236}">
                <a16:creationId xmlns:a16="http://schemas.microsoft.com/office/drawing/2014/main" id="{16595C66-4E37-52FC-BAA5-3F457EF1CCC1}"/>
              </a:ext>
            </a:extLst>
          </p:cNvPr>
          <p:cNvSpPr>
            <a:spLocks noChangeAspect="1"/>
          </p:cNvSpPr>
          <p:nvPr/>
        </p:nvSpPr>
        <p:spPr>
          <a:xfrm>
            <a:off x="3804349" y="2064052"/>
            <a:ext cx="1371600" cy="1371600"/>
          </a:xfrm>
          <a:custGeom>
            <a:avLst/>
            <a:gdLst/>
            <a:ahLst/>
            <a:cxnLst/>
            <a:rect l="l" t="t" r="r" b="b"/>
            <a:pathLst>
              <a:path w="3611307" h="3611307">
                <a:moveTo>
                  <a:pt x="0" y="0"/>
                </a:moveTo>
                <a:lnTo>
                  <a:pt x="3611306" y="0"/>
                </a:lnTo>
                <a:lnTo>
                  <a:pt x="3611306" y="3611307"/>
                </a:lnTo>
                <a:lnTo>
                  <a:pt x="0" y="3611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450"/>
          </a:p>
        </p:txBody>
      </p:sp>
      <p:sp>
        <p:nvSpPr>
          <p:cNvPr id="2" name="TextBox 1">
            <a:extLst>
              <a:ext uri="{FF2B5EF4-FFF2-40B4-BE49-F238E27FC236}">
                <a16:creationId xmlns:a16="http://schemas.microsoft.com/office/drawing/2014/main" id="{0E29E4BA-2A31-A6BE-2BD8-A49374F73A83}"/>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639679082"/>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Questions &amp;</a:t>
            </a:r>
          </a:p>
          <a:p>
            <a:r>
              <a:rPr lang="en-US" sz="4000" dirty="0">
                <a:solidFill>
                  <a:srgbClr val="000000"/>
                </a:solidFill>
                <a:latin typeface="Lovelo"/>
              </a:rPr>
              <a:t>And answers</a:t>
            </a:r>
          </a:p>
        </p:txBody>
      </p:sp>
      <p:sp>
        <p:nvSpPr>
          <p:cNvPr id="3" name="Slide Number Placeholder 10">
            <a:extLst>
              <a:ext uri="{FF2B5EF4-FFF2-40B4-BE49-F238E27FC236}">
                <a16:creationId xmlns:a16="http://schemas.microsoft.com/office/drawing/2014/main" id="{C387E81A-1A5A-3C48-E82A-D84C9FA3A1DB}"/>
              </a:ext>
            </a:extLst>
          </p:cNvPr>
          <p:cNvSpPr txBox="1">
            <a:spLocks/>
          </p:cNvSpPr>
          <p:nvPr/>
        </p:nvSpPr>
        <p:spPr>
          <a:xfrm>
            <a:off x="8192885" y="4746073"/>
            <a:ext cx="436761" cy="1825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00" smtClean="0">
                <a:solidFill>
                  <a:schemeClr val="tx1"/>
                </a:solidFill>
                <a:latin typeface="Lato" panose="020F0502020204030203" pitchFamily="34" charset="0"/>
                <a:ea typeface="Lato" panose="020F0502020204030203" pitchFamily="34" charset="0"/>
                <a:cs typeface="Lato" panose="020F0502020204030203" pitchFamily="34" charset="0"/>
              </a:rPr>
              <a:pPr/>
              <a:t>32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48B81518-04CA-73C0-0AE4-B91ED933EAC8}"/>
              </a:ext>
            </a:extLst>
          </p:cNvPr>
          <p:cNvPicPr>
            <a:picLocks/>
          </p:cNvPicPr>
          <p:nvPr/>
        </p:nvPicPr>
        <p:blipFill rotWithShape="1">
          <a:blip r:embed="rId2"/>
          <a:srcRect t="35381" b="7887"/>
          <a:stretch/>
        </p:blipFill>
        <p:spPr>
          <a:xfrm>
            <a:off x="4114800" y="2276856"/>
            <a:ext cx="3886200" cy="2286000"/>
          </a:xfrm>
          <a:prstGeom prst="rect">
            <a:avLst/>
          </a:prstGeom>
        </p:spPr>
      </p:pic>
      <p:sp>
        <p:nvSpPr>
          <p:cNvPr id="2" name="AutoShape 2"/>
          <p:cNvSpPr/>
          <p:nvPr/>
        </p:nvSpPr>
        <p:spPr>
          <a:xfrm>
            <a:off x="514355" y="2276638"/>
            <a:ext cx="8115292" cy="217"/>
          </a:xfrm>
          <a:prstGeom prst="line">
            <a:avLst/>
          </a:prstGeom>
          <a:ln w="9525" cap="flat">
            <a:solidFill>
              <a:srgbClr val="000000"/>
            </a:solidFill>
            <a:prstDash val="solid"/>
            <a:headEnd type="none" w="sm" len="sm"/>
            <a:tailEnd type="none" w="sm" len="sm"/>
          </a:ln>
        </p:spPr>
        <p:txBody>
          <a:bodyPr/>
          <a:lstStyle/>
          <a:p>
            <a:endParaRPr lang="en-US"/>
          </a:p>
        </p:txBody>
      </p:sp>
      <p:sp>
        <p:nvSpPr>
          <p:cNvPr id="6" name="TextBox 5">
            <a:extLst>
              <a:ext uri="{FF2B5EF4-FFF2-40B4-BE49-F238E27FC236}">
                <a16:creationId xmlns:a16="http://schemas.microsoft.com/office/drawing/2014/main" id="{AB585CA6-3F86-D9C0-DC11-ACF949A899BC}"/>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81183545"/>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52777" y="-66675"/>
            <a:ext cx="4004037" cy="4695825"/>
            <a:chOff x="0" y="0"/>
            <a:chExt cx="1470846" cy="1724968"/>
          </a:xfrm>
        </p:grpSpPr>
        <p:sp>
          <p:nvSpPr>
            <p:cNvPr id="3" name="Freeform 3"/>
            <p:cNvSpPr/>
            <p:nvPr/>
          </p:nvSpPr>
          <p:spPr>
            <a:xfrm>
              <a:off x="0" y="0"/>
              <a:ext cx="1470846" cy="1724968"/>
            </a:xfrm>
            <a:custGeom>
              <a:avLst/>
              <a:gdLst/>
              <a:ahLst/>
              <a:cxnLst/>
              <a:rect l="l" t="t" r="r" b="b"/>
              <a:pathLst>
                <a:path w="1470846" h="1724968">
                  <a:moveTo>
                    <a:pt x="0" y="0"/>
                  </a:moveTo>
                  <a:lnTo>
                    <a:pt x="1470846" y="0"/>
                  </a:lnTo>
                  <a:lnTo>
                    <a:pt x="1470846" y="1724968"/>
                  </a:lnTo>
                  <a:lnTo>
                    <a:pt x="0" y="1724968"/>
                  </a:lnTo>
                  <a:close/>
                </a:path>
              </a:pathLst>
            </a:custGeom>
            <a:solidFill>
              <a:srgbClr val="F9F9F9"/>
            </a:solidFill>
          </p:spPr>
          <p:txBody>
            <a:bodyPr/>
            <a:lstStyle/>
            <a:p>
              <a:endParaRPr lang="en-US" sz="450"/>
            </a:p>
          </p:txBody>
        </p:sp>
      </p:grpSp>
      <p:grpSp>
        <p:nvGrpSpPr>
          <p:cNvPr id="5" name="Group 5"/>
          <p:cNvGrpSpPr/>
          <p:nvPr/>
        </p:nvGrpSpPr>
        <p:grpSpPr>
          <a:xfrm>
            <a:off x="514350" y="510778"/>
            <a:ext cx="2617506" cy="853863"/>
            <a:chOff x="0" y="-9525"/>
            <a:chExt cx="6980017" cy="2276966"/>
          </a:xfrm>
        </p:grpSpPr>
        <p:sp>
          <p:nvSpPr>
            <p:cNvPr id="6" name="TextBox 6"/>
            <p:cNvSpPr txBox="1"/>
            <p:nvPr/>
          </p:nvSpPr>
          <p:spPr>
            <a:xfrm>
              <a:off x="0" y="-9525"/>
              <a:ext cx="6980017" cy="1333698"/>
            </a:xfrm>
            <a:prstGeom prst="rect">
              <a:avLst/>
            </a:prstGeom>
          </p:spPr>
          <p:txBody>
            <a:bodyPr lIns="0" tIns="0" rIns="0" bIns="0" rtlCol="0" anchor="t">
              <a:spAutoFit/>
            </a:bodyPr>
            <a:lstStyle/>
            <a:p>
              <a:pPr>
                <a:lnSpc>
                  <a:spcPts val="3900"/>
                </a:lnSpc>
              </a:pPr>
              <a:r>
                <a:rPr lang="en-US" sz="3250" dirty="0">
                  <a:latin typeface="Lovelo"/>
                </a:rPr>
                <a:t>Learn More</a:t>
              </a:r>
            </a:p>
          </p:txBody>
        </p:sp>
        <p:sp>
          <p:nvSpPr>
            <p:cNvPr id="7" name="TextBox 7"/>
            <p:cNvSpPr txBox="1"/>
            <p:nvPr/>
          </p:nvSpPr>
          <p:spPr>
            <a:xfrm>
              <a:off x="0" y="1652399"/>
              <a:ext cx="6980017" cy="615042"/>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Elevate Your Business with Modelist</a:t>
              </a:r>
            </a:p>
          </p:txBody>
        </p:sp>
      </p:grpSp>
      <p:grpSp>
        <p:nvGrpSpPr>
          <p:cNvPr id="8" name="Group 8"/>
          <p:cNvGrpSpPr/>
          <p:nvPr/>
        </p:nvGrpSpPr>
        <p:grpSpPr>
          <a:xfrm>
            <a:off x="5669111" y="469583"/>
            <a:ext cx="2960540" cy="1024044"/>
            <a:chOff x="0" y="-114300"/>
            <a:chExt cx="7894772" cy="2730781"/>
          </a:xfrm>
        </p:grpSpPr>
        <p:sp>
          <p:nvSpPr>
            <p:cNvPr id="9" name="TextBox 9"/>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Modelist empowers you with tailored investment models, evidence-based strategies, and comprehensive support.</a:t>
              </a:r>
            </a:p>
          </p:txBody>
        </p:sp>
        <p:sp>
          <p:nvSpPr>
            <p:cNvPr id="10" name="TextBox 10"/>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Unlock Opportunities</a:t>
              </a:r>
            </a:p>
          </p:txBody>
        </p:sp>
      </p:grpSp>
      <p:grpSp>
        <p:nvGrpSpPr>
          <p:cNvPr id="11" name="Group 11"/>
          <p:cNvGrpSpPr/>
          <p:nvPr/>
        </p:nvGrpSpPr>
        <p:grpSpPr>
          <a:xfrm>
            <a:off x="5669111" y="1798368"/>
            <a:ext cx="2960540" cy="1024044"/>
            <a:chOff x="0" y="-114300"/>
            <a:chExt cx="7894772" cy="2730781"/>
          </a:xfrm>
        </p:grpSpPr>
        <p:sp>
          <p:nvSpPr>
            <p:cNvPr id="12" name="TextBox 12"/>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Dive deeper into the advantages that Modelist offers and discover how it can transform your advisory approach.</a:t>
              </a:r>
            </a:p>
          </p:txBody>
        </p:sp>
        <p:sp>
          <p:nvSpPr>
            <p:cNvPr id="13" name="TextBox 13"/>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Explore Further</a:t>
              </a:r>
            </a:p>
          </p:txBody>
        </p:sp>
      </p:grpSp>
      <p:grpSp>
        <p:nvGrpSpPr>
          <p:cNvPr id="14" name="Group 14"/>
          <p:cNvGrpSpPr/>
          <p:nvPr/>
        </p:nvGrpSpPr>
        <p:grpSpPr>
          <a:xfrm>
            <a:off x="5669111" y="3127153"/>
            <a:ext cx="2960540" cy="1024044"/>
            <a:chOff x="0" y="-114300"/>
            <a:chExt cx="7894772" cy="2730781"/>
          </a:xfrm>
        </p:grpSpPr>
        <p:sp>
          <p:nvSpPr>
            <p:cNvPr id="15" name="TextBox 15"/>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a:latin typeface="Lato" panose="020F0502020204030203" pitchFamily="34" charset="0"/>
                  <a:ea typeface="Lato" panose="020F0502020204030203" pitchFamily="34" charset="0"/>
                  <a:cs typeface="Lato" panose="020F0502020204030203" pitchFamily="34" charset="0"/>
                </a:rPr>
                <a:t>Elevate your advisory business by partnering with Modelist. Join us today and experience the difference for yourself.</a:t>
              </a:r>
            </a:p>
          </p:txBody>
        </p:sp>
        <p:sp>
          <p:nvSpPr>
            <p:cNvPr id="16" name="TextBox 16"/>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Take Action</a:t>
              </a:r>
            </a:p>
          </p:txBody>
        </p:sp>
      </p:grpSp>
      <p:grpSp>
        <p:nvGrpSpPr>
          <p:cNvPr id="18" name="Group 18"/>
          <p:cNvGrpSpPr/>
          <p:nvPr/>
        </p:nvGrpSpPr>
        <p:grpSpPr>
          <a:xfrm>
            <a:off x="514350" y="3274989"/>
            <a:ext cx="2521730" cy="1041959"/>
            <a:chOff x="0" y="-57149"/>
            <a:chExt cx="6724612" cy="2778558"/>
          </a:xfrm>
        </p:grpSpPr>
        <p:sp>
          <p:nvSpPr>
            <p:cNvPr id="19" name="TextBox 19"/>
            <p:cNvSpPr txBox="1"/>
            <p:nvPr/>
          </p:nvSpPr>
          <p:spPr>
            <a:xfrm>
              <a:off x="0" y="-57149"/>
              <a:ext cx="6724612" cy="588027"/>
            </a:xfrm>
            <a:prstGeom prst="rect">
              <a:avLst/>
            </a:prstGeom>
          </p:spPr>
          <p:txBody>
            <a:bodyPr lIns="0" tIns="0" rIns="0" bIns="0" rtlCol="0" anchor="t">
              <a:spAutoFit/>
            </a:bodyPr>
            <a:lstStyle/>
            <a:p>
              <a:pPr>
                <a:lnSpc>
                  <a:spcPts val="1935"/>
                </a:lnSpc>
                <a:spcBef>
                  <a:spcPct val="0"/>
                </a:spcBef>
              </a:pPr>
              <a:r>
                <a:rPr lang="en-US" sz="1382" dirty="0">
                  <a:latin typeface="Lato" panose="020F0502020204030203" pitchFamily="34" charset="0"/>
                  <a:ea typeface="Lato" panose="020F0502020204030203" pitchFamily="34" charset="0"/>
                  <a:cs typeface="Lato" panose="020F0502020204030203" pitchFamily="34" charset="0"/>
                </a:rPr>
                <a:t>612-887-9897</a:t>
              </a:r>
            </a:p>
          </p:txBody>
        </p:sp>
        <p:sp>
          <p:nvSpPr>
            <p:cNvPr id="20" name="TextBox 20"/>
            <p:cNvSpPr txBox="1"/>
            <p:nvPr/>
          </p:nvSpPr>
          <p:spPr>
            <a:xfrm>
              <a:off x="0" y="1038115"/>
              <a:ext cx="6724612" cy="588027"/>
            </a:xfrm>
            <a:prstGeom prst="rect">
              <a:avLst/>
            </a:prstGeom>
          </p:spPr>
          <p:txBody>
            <a:bodyPr lIns="0" tIns="0" rIns="0" bIns="0" rtlCol="0" anchor="t">
              <a:spAutoFit/>
            </a:bodyPr>
            <a:lstStyle/>
            <a:p>
              <a:pPr>
                <a:lnSpc>
                  <a:spcPts val="1935"/>
                </a:lnSpc>
                <a:spcBef>
                  <a:spcPct val="0"/>
                </a:spcBef>
              </a:pPr>
              <a:r>
                <a:rPr lang="en-US" sz="1382">
                  <a:latin typeface="Lato" panose="020F0502020204030203" pitchFamily="34" charset="0"/>
                  <a:ea typeface="Lato" panose="020F0502020204030203" pitchFamily="34" charset="0"/>
                  <a:cs typeface="Lato" panose="020F0502020204030203" pitchFamily="34" charset="0"/>
                </a:rPr>
                <a:t>hello@modelist.me</a:t>
              </a:r>
            </a:p>
          </p:txBody>
        </p:sp>
        <p:sp>
          <p:nvSpPr>
            <p:cNvPr id="21" name="TextBox 21"/>
            <p:cNvSpPr txBox="1"/>
            <p:nvPr/>
          </p:nvSpPr>
          <p:spPr>
            <a:xfrm>
              <a:off x="0" y="2133382"/>
              <a:ext cx="6724612" cy="588027"/>
            </a:xfrm>
            <a:prstGeom prst="rect">
              <a:avLst/>
            </a:prstGeom>
          </p:spPr>
          <p:txBody>
            <a:bodyPr lIns="0" tIns="0" rIns="0" bIns="0" rtlCol="0" anchor="t">
              <a:spAutoFit/>
            </a:bodyPr>
            <a:lstStyle/>
            <a:p>
              <a:pPr>
                <a:lnSpc>
                  <a:spcPts val="1935"/>
                </a:lnSpc>
                <a:spcBef>
                  <a:spcPct val="0"/>
                </a:spcBef>
              </a:pPr>
              <a:r>
                <a:rPr lang="en-US" sz="1382">
                  <a:latin typeface="Lato" panose="020F0502020204030203" pitchFamily="34" charset="0"/>
                  <a:ea typeface="Lato" panose="020F0502020204030203" pitchFamily="34" charset="0"/>
                  <a:cs typeface="Lato" panose="020F0502020204030203" pitchFamily="34" charset="0"/>
                </a:rPr>
                <a:t>www.modelist.me</a:t>
              </a:r>
            </a:p>
          </p:txBody>
        </p:sp>
      </p:grpSp>
      <p:sp>
        <p:nvSpPr>
          <p:cNvPr id="17" name="Slide Number Placeholder 10">
            <a:extLst>
              <a:ext uri="{FF2B5EF4-FFF2-40B4-BE49-F238E27FC236}">
                <a16:creationId xmlns:a16="http://schemas.microsoft.com/office/drawing/2014/main" id="{7B1E516F-A74D-C6D1-EAFC-B96CE2EFE717}"/>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122" name="Picture 2" descr="create a black and white image in the style of the wall street journal of a the back of a man walking through an opening in a brick wall with light shining through">
            <a:extLst>
              <a:ext uri="{FF2B5EF4-FFF2-40B4-BE49-F238E27FC236}">
                <a16:creationId xmlns:a16="http://schemas.microsoft.com/office/drawing/2014/main" id="{0FBCC0DB-EE63-D3C0-FF4B-9852368FDF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32" r="30072"/>
          <a:stretch/>
        </p:blipFill>
        <p:spPr bwMode="auto">
          <a:xfrm>
            <a:off x="3301893" y="1"/>
            <a:ext cx="1950884" cy="4629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908DFC-5A8B-506B-CB77-0C1D43B93631}"/>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62C5AA-2183-92AC-FE26-42555F106426}"/>
              </a:ext>
            </a:extLst>
          </p:cNvPr>
          <p:cNvSpPr txBox="1"/>
          <p:nvPr/>
        </p:nvSpPr>
        <p:spPr>
          <a:xfrm>
            <a:off x="503436" y="895350"/>
            <a:ext cx="8115300" cy="415498"/>
          </a:xfrm>
          <a:prstGeom prst="rect">
            <a:avLst/>
          </a:prstGeom>
          <a:noFill/>
        </p:spPr>
        <p:txBody>
          <a:bodyPr wrap="square" rtlCol="0">
            <a:spAutoFit/>
          </a:bodyPr>
          <a:lstStyle/>
          <a:p>
            <a:pPr algn="just"/>
            <a:r>
              <a:rPr lang="en-US" sz="700" dirty="0">
                <a:latin typeface="Lato" panose="020F0502020204030203" pitchFamily="34" charset="0"/>
                <a:ea typeface="Lato" panose="020F0502020204030203" pitchFamily="34" charset="0"/>
                <a:cs typeface="Lato" panose="020F0502020204030203" pitchFamily="34" charset="0"/>
              </a:rPr>
              <a:t>Modelist Inc. is a registered investment adviser. Information presented is for educational purposes only and does not intend to make an offer or solicitation for the sale or purchase of any specific securities, investments, or investment strategies.  Investments involve risk and, unless otherwise stated, are not guaranteed.  Be sure to first consult with a qualified financial adviser and/or tax professional before implementing any strategy discussed herein. Past performance is not indicative of future performance.</a:t>
            </a:r>
          </a:p>
        </p:txBody>
      </p:sp>
      <p:sp>
        <p:nvSpPr>
          <p:cNvPr id="3" name="Slide Number Placeholder 2">
            <a:extLst>
              <a:ext uri="{FF2B5EF4-FFF2-40B4-BE49-F238E27FC236}">
                <a16:creationId xmlns:a16="http://schemas.microsoft.com/office/drawing/2014/main" id="{F42F61E5-07F2-7D6F-D93A-D0ADC90D9F67}"/>
              </a:ext>
            </a:extLst>
          </p:cNvPr>
          <p:cNvSpPr>
            <a:spLocks noGrp="1"/>
          </p:cNvSpPr>
          <p:nvPr>
            <p:ph type="sldNum" sz="quarter" idx="12"/>
          </p:nvPr>
        </p:nvSpPr>
        <p:spPr/>
        <p:txBody>
          <a:bodyPr/>
          <a:lstStyle/>
          <a:p>
            <a:fld id="{B6F15528-21DE-4FAA-801E-634DDDAF4B2B}" type="slidenum">
              <a:rPr lang="en-US" smtClean="0"/>
              <a:pPr/>
              <a:t>34</a:t>
            </a:fld>
            <a:endParaRPr lang="en-US"/>
          </a:p>
        </p:txBody>
      </p:sp>
      <p:sp>
        <p:nvSpPr>
          <p:cNvPr id="4" name="TextBox 3">
            <a:extLst>
              <a:ext uri="{FF2B5EF4-FFF2-40B4-BE49-F238E27FC236}">
                <a16:creationId xmlns:a16="http://schemas.microsoft.com/office/drawing/2014/main" id="{771EEB0B-DEEA-3100-5B11-71E3D3E1FBA6}"/>
              </a:ext>
            </a:extLst>
          </p:cNvPr>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Disclosures</a:t>
            </a:r>
          </a:p>
        </p:txBody>
      </p:sp>
    </p:spTree>
    <p:extLst>
      <p:ext uri="{BB962C8B-B14F-4D97-AF65-F5344CB8AC3E}">
        <p14:creationId xmlns:p14="http://schemas.microsoft.com/office/powerpoint/2010/main" val="39006393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514132BD-B8CE-ACA7-71A2-55E1F02C7CB2}"/>
              </a:ext>
            </a:extLst>
          </p:cNvPr>
          <p:cNvGrpSpPr/>
          <p:nvPr/>
        </p:nvGrpSpPr>
        <p:grpSpPr>
          <a:xfrm>
            <a:off x="516122" y="922861"/>
            <a:ext cx="1499267" cy="1344089"/>
            <a:chOff x="0" y="0"/>
            <a:chExt cx="1379207" cy="1236456"/>
          </a:xfrm>
        </p:grpSpPr>
        <p:sp>
          <p:nvSpPr>
            <p:cNvPr id="13" name="Freeform 15">
              <a:extLst>
                <a:ext uri="{FF2B5EF4-FFF2-40B4-BE49-F238E27FC236}">
                  <a16:creationId xmlns:a16="http://schemas.microsoft.com/office/drawing/2014/main" id="{C72B199C-B601-91F2-C03F-DB0D15282F53}"/>
                </a:ext>
              </a:extLst>
            </p:cNvPr>
            <p:cNvSpPr/>
            <p:nvPr/>
          </p:nvSpPr>
          <p:spPr>
            <a:xfrm>
              <a:off x="0" y="0"/>
              <a:ext cx="1379207" cy="1236456"/>
            </a:xfrm>
            <a:custGeom>
              <a:avLst/>
              <a:gdLst/>
              <a:ahLst/>
              <a:cxnLst/>
              <a:rect l="l" t="t" r="r" b="b"/>
              <a:pathLst>
                <a:path w="1379207" h="1236456">
                  <a:moveTo>
                    <a:pt x="0" y="0"/>
                  </a:moveTo>
                  <a:lnTo>
                    <a:pt x="1379207" y="0"/>
                  </a:lnTo>
                  <a:lnTo>
                    <a:pt x="1379207" y="1236456"/>
                  </a:lnTo>
                  <a:lnTo>
                    <a:pt x="0" y="1236456"/>
                  </a:lnTo>
                  <a:close/>
                </a:path>
              </a:pathLst>
            </a:custGeom>
            <a:solidFill>
              <a:srgbClr val="000000">
                <a:alpha val="0"/>
              </a:srgbClr>
            </a:solidFill>
            <a:ln w="9525" cap="sq">
              <a:solidFill>
                <a:srgbClr val="2B2C30"/>
              </a:solidFill>
              <a:prstDash val="solid"/>
              <a:miter/>
            </a:ln>
          </p:spPr>
          <p:txBody>
            <a:bodyPr/>
            <a:lstStyle/>
            <a:p>
              <a:endParaRPr lang="en-US" sz="450"/>
            </a:p>
          </p:txBody>
        </p:sp>
        <p:sp>
          <p:nvSpPr>
            <p:cNvPr id="14" name="TextBox 16">
              <a:extLst>
                <a:ext uri="{FF2B5EF4-FFF2-40B4-BE49-F238E27FC236}">
                  <a16:creationId xmlns:a16="http://schemas.microsoft.com/office/drawing/2014/main" id="{464638B9-A4BC-2079-6E84-9AB869534D87}"/>
                </a:ext>
              </a:extLst>
            </p:cNvPr>
            <p:cNvSpPr txBox="1"/>
            <p:nvPr/>
          </p:nvSpPr>
          <p:spPr>
            <a:xfrm>
              <a:off x="0" y="-28575"/>
              <a:ext cx="1379207" cy="1265031"/>
            </a:xfrm>
            <a:prstGeom prst="rect">
              <a:avLst/>
            </a:prstGeom>
          </p:spPr>
          <p:txBody>
            <a:bodyPr lIns="34290" tIns="34290" rIns="34290" bIns="34290" rtlCol="0" anchor="ctr"/>
            <a:lstStyle/>
            <a:p>
              <a:pPr algn="ctr">
                <a:lnSpc>
                  <a:spcPts val="945"/>
                </a:lnSpc>
              </a:pPr>
              <a:endParaRPr sz="450"/>
            </a:p>
          </p:txBody>
        </p:sp>
      </p:grpSp>
      <p:sp>
        <p:nvSpPr>
          <p:cNvPr id="3" name="AutoShape 3"/>
          <p:cNvSpPr/>
          <p:nvPr/>
        </p:nvSpPr>
        <p:spPr>
          <a:xfrm>
            <a:off x="4572000" y="0"/>
            <a:ext cx="4572000" cy="5143500"/>
          </a:xfrm>
          <a:prstGeom prst="rect">
            <a:avLst/>
          </a:prstGeom>
          <a:solidFill>
            <a:srgbClr val="EDEDED"/>
          </a:solidFill>
        </p:spPr>
        <p:txBody>
          <a:bodyPr/>
          <a:lstStyle/>
          <a:p>
            <a:endParaRPr lang="en-US" sz="450"/>
          </a:p>
        </p:txBody>
      </p:sp>
      <p:grpSp>
        <p:nvGrpSpPr>
          <p:cNvPr id="15" name="Group 14">
            <a:extLst>
              <a:ext uri="{FF2B5EF4-FFF2-40B4-BE49-F238E27FC236}">
                <a16:creationId xmlns:a16="http://schemas.microsoft.com/office/drawing/2014/main" id="{815031D2-7E59-8478-E056-D2E2D3603D05}"/>
              </a:ext>
            </a:extLst>
          </p:cNvPr>
          <p:cNvGrpSpPr/>
          <p:nvPr/>
        </p:nvGrpSpPr>
        <p:grpSpPr>
          <a:xfrm>
            <a:off x="4837371" y="922861"/>
            <a:ext cx="1499267" cy="1344089"/>
            <a:chOff x="0" y="0"/>
            <a:chExt cx="1379207" cy="1236456"/>
          </a:xfrm>
        </p:grpSpPr>
        <p:sp>
          <p:nvSpPr>
            <p:cNvPr id="16" name="Freeform 15">
              <a:extLst>
                <a:ext uri="{FF2B5EF4-FFF2-40B4-BE49-F238E27FC236}">
                  <a16:creationId xmlns:a16="http://schemas.microsoft.com/office/drawing/2014/main" id="{BE1C439D-6A78-669C-5168-B4C7E7CAD0A1}"/>
                </a:ext>
              </a:extLst>
            </p:cNvPr>
            <p:cNvSpPr/>
            <p:nvPr/>
          </p:nvSpPr>
          <p:spPr>
            <a:xfrm>
              <a:off x="0" y="0"/>
              <a:ext cx="1379207" cy="1236456"/>
            </a:xfrm>
            <a:custGeom>
              <a:avLst/>
              <a:gdLst/>
              <a:ahLst/>
              <a:cxnLst/>
              <a:rect l="l" t="t" r="r" b="b"/>
              <a:pathLst>
                <a:path w="1379207" h="1236456">
                  <a:moveTo>
                    <a:pt x="0" y="0"/>
                  </a:moveTo>
                  <a:lnTo>
                    <a:pt x="1379207" y="0"/>
                  </a:lnTo>
                  <a:lnTo>
                    <a:pt x="1379207" y="1236456"/>
                  </a:lnTo>
                  <a:lnTo>
                    <a:pt x="0" y="1236456"/>
                  </a:lnTo>
                  <a:close/>
                </a:path>
              </a:pathLst>
            </a:custGeom>
            <a:solidFill>
              <a:srgbClr val="000000">
                <a:alpha val="0"/>
              </a:srgbClr>
            </a:solidFill>
            <a:ln w="9525" cap="sq">
              <a:solidFill>
                <a:srgbClr val="2B2C30"/>
              </a:solidFill>
              <a:prstDash val="solid"/>
              <a:miter/>
            </a:ln>
          </p:spPr>
          <p:txBody>
            <a:bodyPr/>
            <a:lstStyle/>
            <a:p>
              <a:endParaRPr lang="en-US" sz="450"/>
            </a:p>
          </p:txBody>
        </p:sp>
        <p:sp>
          <p:nvSpPr>
            <p:cNvPr id="17" name="TextBox 16">
              <a:extLst>
                <a:ext uri="{FF2B5EF4-FFF2-40B4-BE49-F238E27FC236}">
                  <a16:creationId xmlns:a16="http://schemas.microsoft.com/office/drawing/2014/main" id="{E5BC5933-B01A-8D66-67C0-0217650FC538}"/>
                </a:ext>
              </a:extLst>
            </p:cNvPr>
            <p:cNvSpPr txBox="1"/>
            <p:nvPr/>
          </p:nvSpPr>
          <p:spPr>
            <a:xfrm>
              <a:off x="0" y="-28575"/>
              <a:ext cx="1379207" cy="1265031"/>
            </a:xfrm>
            <a:prstGeom prst="rect">
              <a:avLst/>
            </a:prstGeom>
          </p:spPr>
          <p:txBody>
            <a:bodyPr lIns="34290" tIns="34290" rIns="34290" bIns="34290" rtlCol="0" anchor="ctr"/>
            <a:lstStyle/>
            <a:p>
              <a:pPr algn="ctr">
                <a:lnSpc>
                  <a:spcPts val="945"/>
                </a:lnSpc>
              </a:pPr>
              <a:endParaRPr sz="450"/>
            </a:p>
          </p:txBody>
        </p:sp>
      </p:grpSp>
      <p:sp>
        <p:nvSpPr>
          <p:cNvPr id="2" name="Freeform 2"/>
          <p:cNvSpPr>
            <a:spLocks noChangeAspect="1"/>
          </p:cNvSpPr>
          <p:nvPr/>
        </p:nvSpPr>
        <p:spPr>
          <a:xfrm>
            <a:off x="749195" y="895350"/>
            <a:ext cx="1033122" cy="1371600"/>
          </a:xfrm>
          <a:custGeom>
            <a:avLst/>
            <a:gdLst/>
            <a:ahLst/>
            <a:cxnLst/>
            <a:rect l="l" t="t" r="r" b="b"/>
            <a:pathLst>
              <a:path w="3730821" h="4953136">
                <a:moveTo>
                  <a:pt x="0" y="0"/>
                </a:moveTo>
                <a:lnTo>
                  <a:pt x="3730821" y="0"/>
                </a:lnTo>
                <a:lnTo>
                  <a:pt x="3730821" y="4953136"/>
                </a:lnTo>
                <a:lnTo>
                  <a:pt x="0" y="4953136"/>
                </a:lnTo>
                <a:lnTo>
                  <a:pt x="0" y="0"/>
                </a:lnTo>
                <a:close/>
              </a:path>
            </a:pathLst>
          </a:custGeom>
          <a:blipFill>
            <a:blip r:embed="rId2"/>
            <a:stretch>
              <a:fillRect l="-3067" r="-3067"/>
            </a:stretch>
          </a:blipFill>
        </p:spPr>
        <p:txBody>
          <a:bodyPr/>
          <a:lstStyle/>
          <a:p>
            <a:endParaRPr lang="en-US" sz="450"/>
          </a:p>
        </p:txBody>
      </p:sp>
      <p:sp>
        <p:nvSpPr>
          <p:cNvPr id="4" name="TextBox 4"/>
          <p:cNvSpPr txBox="1"/>
          <p:nvPr/>
        </p:nvSpPr>
        <p:spPr>
          <a:xfrm>
            <a:off x="514350" y="209362"/>
            <a:ext cx="3067050" cy="488532"/>
          </a:xfrm>
          <a:prstGeom prst="rect">
            <a:avLst/>
          </a:prstGeom>
        </p:spPr>
        <p:txBody>
          <a:bodyPr wrap="square" lIns="0" tIns="0" rIns="0" bIns="0" rtlCol="0" anchor="t">
            <a:spAutoFit/>
          </a:bodyPr>
          <a:lstStyle/>
          <a:p>
            <a:pPr>
              <a:lnSpc>
                <a:spcPts val="4440"/>
              </a:lnSpc>
            </a:pPr>
            <a:r>
              <a:rPr lang="en-US" dirty="0">
                <a:solidFill>
                  <a:srgbClr val="000000"/>
                </a:solidFill>
                <a:latin typeface="Lovelo"/>
              </a:rPr>
              <a:t>Our TEAM</a:t>
            </a:r>
          </a:p>
        </p:txBody>
      </p:sp>
      <p:grpSp>
        <p:nvGrpSpPr>
          <p:cNvPr id="6" name="Group 6"/>
          <p:cNvGrpSpPr/>
          <p:nvPr/>
        </p:nvGrpSpPr>
        <p:grpSpPr>
          <a:xfrm>
            <a:off x="381000" y="1047750"/>
            <a:ext cx="3962400" cy="3412557"/>
            <a:chOff x="-9772209" y="1422400"/>
            <a:chExt cx="10566401" cy="9100151"/>
          </a:xfrm>
        </p:grpSpPr>
        <p:sp>
          <p:nvSpPr>
            <p:cNvPr id="7" name="TextBox 7"/>
            <p:cNvSpPr txBox="1"/>
            <p:nvPr/>
          </p:nvSpPr>
          <p:spPr>
            <a:xfrm>
              <a:off x="-5820158" y="1422400"/>
              <a:ext cx="5903150" cy="1795877"/>
            </a:xfrm>
            <a:prstGeom prst="rect">
              <a:avLst/>
            </a:prstGeom>
          </p:spPr>
          <p:txBody>
            <a:bodyPr lIns="0" tIns="0" rIns="0" bIns="0" rtlCol="0" anchor="t">
              <a:spAutoFit/>
            </a:bodyPr>
            <a:lstStyle/>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Joe Mallen</a:t>
              </a:r>
            </a:p>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CEO</a:t>
              </a:r>
            </a:p>
          </p:txBody>
        </p:sp>
        <p:sp>
          <p:nvSpPr>
            <p:cNvPr id="8" name="TextBox 8"/>
            <p:cNvSpPr txBox="1"/>
            <p:nvPr/>
          </p:nvSpPr>
          <p:spPr>
            <a:xfrm>
              <a:off x="-9772209" y="5102093"/>
              <a:ext cx="10566401" cy="5420458"/>
            </a:xfrm>
            <a:prstGeom prst="rect">
              <a:avLst/>
            </a:prstGeom>
          </p:spPr>
          <p:txBody>
            <a:bodyPr wrap="square" lIns="0" tIns="0" rIns="0" bIns="0" rtlCol="0" anchor="t">
              <a:spAutoFit/>
            </a:bodyPr>
            <a:lstStyle/>
            <a:p>
              <a:pPr algn="ctr">
                <a:lnSpc>
                  <a:spcPts val="1625"/>
                </a:lnSpc>
              </a:pPr>
              <a:r>
                <a:rPr lang="en-US" sz="1100" b="1" dirty="0">
                  <a:solidFill>
                    <a:srgbClr val="000000"/>
                  </a:solidFill>
                  <a:latin typeface="Lato" panose="020F0502020204030203" pitchFamily="34" charset="0"/>
                  <a:ea typeface="Lato" panose="020F0502020204030203" pitchFamily="34" charset="0"/>
                  <a:cs typeface="Lato" panose="020F0502020204030203" pitchFamily="34" charset="0"/>
                </a:rPr>
                <a:t>MSc from London Business School</a:t>
              </a:r>
            </a:p>
            <a:p>
              <a:pPr algn="ctr">
                <a:lnSpc>
                  <a:spcPts val="1625"/>
                </a:lnSpc>
              </a:pPr>
              <a:r>
                <a:rPr lang="en-US" sz="1100" b="1" dirty="0">
                  <a:solidFill>
                    <a:srgbClr val="000000"/>
                  </a:solidFill>
                  <a:latin typeface="Lato" panose="020F0502020204030203" pitchFamily="34" charset="0"/>
                  <a:ea typeface="Lato" panose="020F0502020204030203" pitchFamily="34" charset="0"/>
                  <a:cs typeface="Lato" panose="020F0502020204030203" pitchFamily="34" charset="0"/>
                </a:rPr>
                <a:t>BSB from University of Minnesota</a:t>
              </a:r>
            </a:p>
            <a:p>
              <a:pPr algn="ctr">
                <a:lnSpc>
                  <a:spcPts val="1625"/>
                </a:lnSpc>
              </a:pPr>
              <a:endParaRPr lang="en-US" sz="1100" dirty="0">
                <a:solidFill>
                  <a:srgbClr val="000000"/>
                </a:solidFill>
                <a:latin typeface="Lato 1 Bold"/>
              </a:endParaRPr>
            </a:p>
            <a:p>
              <a:pPr algn="ctr">
                <a:lnSpc>
                  <a:spcPts val="1625"/>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Joe has garnered a significant following among financial advisors, recognized for his insightful market analysis and expertise. He's a source for financial media, quoted by CNBC, Bloomberg, The Wall Street Journal, Barron's, Reuters, MarketWatch, and Yahoo. His thought leadership extends to appearances on prominent industry platforms, including Animal Spirits, The Sherman Show, and TD Ameritrade.</a:t>
              </a:r>
            </a:p>
          </p:txBody>
        </p:sp>
      </p:grpSp>
      <p:sp>
        <p:nvSpPr>
          <p:cNvPr id="9" name="Freeform 2">
            <a:extLst>
              <a:ext uri="{FF2B5EF4-FFF2-40B4-BE49-F238E27FC236}">
                <a16:creationId xmlns:a16="http://schemas.microsoft.com/office/drawing/2014/main" id="{D683BF66-5690-4DD2-1995-ADF122CA1D2A}"/>
              </a:ext>
            </a:extLst>
          </p:cNvPr>
          <p:cNvSpPr>
            <a:spLocks noChangeAspect="1"/>
          </p:cNvSpPr>
          <p:nvPr/>
        </p:nvSpPr>
        <p:spPr>
          <a:xfrm>
            <a:off x="5037854" y="895351"/>
            <a:ext cx="1098302" cy="1371600"/>
          </a:xfrm>
          <a:custGeom>
            <a:avLst/>
            <a:gdLst/>
            <a:ahLst/>
            <a:cxnLst/>
            <a:rect l="l" t="t" r="r" b="b"/>
            <a:pathLst>
              <a:path w="3964973" h="4951603">
                <a:moveTo>
                  <a:pt x="0" y="0"/>
                </a:moveTo>
                <a:lnTo>
                  <a:pt x="3964973" y="0"/>
                </a:lnTo>
                <a:lnTo>
                  <a:pt x="3964973" y="4951603"/>
                </a:lnTo>
                <a:lnTo>
                  <a:pt x="0" y="4951603"/>
                </a:lnTo>
                <a:lnTo>
                  <a:pt x="0" y="0"/>
                </a:lnTo>
                <a:close/>
              </a:path>
            </a:pathLst>
          </a:custGeom>
          <a:blipFill>
            <a:blip r:embed="rId3"/>
            <a:stretch>
              <a:fillRect t="-23" b="-23"/>
            </a:stretch>
          </a:blipFill>
        </p:spPr>
        <p:txBody>
          <a:bodyPr/>
          <a:lstStyle/>
          <a:p>
            <a:endParaRPr lang="en-US" sz="450"/>
          </a:p>
        </p:txBody>
      </p:sp>
      <p:sp>
        <p:nvSpPr>
          <p:cNvPr id="10" name="TextBox 7">
            <a:extLst>
              <a:ext uri="{FF2B5EF4-FFF2-40B4-BE49-F238E27FC236}">
                <a16:creationId xmlns:a16="http://schemas.microsoft.com/office/drawing/2014/main" id="{349BCAAD-562C-B446-D3FB-225A32362D38}"/>
              </a:ext>
            </a:extLst>
          </p:cNvPr>
          <p:cNvSpPr txBox="1"/>
          <p:nvPr/>
        </p:nvSpPr>
        <p:spPr>
          <a:xfrm>
            <a:off x="6414972" y="1047750"/>
            <a:ext cx="2213681" cy="673454"/>
          </a:xfrm>
          <a:prstGeom prst="rect">
            <a:avLst/>
          </a:prstGeom>
        </p:spPr>
        <p:txBody>
          <a:bodyPr lIns="0" tIns="0" rIns="0" bIns="0" rtlCol="0" anchor="t">
            <a:spAutoFit/>
          </a:bodyPr>
          <a:lstStyle/>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Kent Peterson, PhD</a:t>
            </a:r>
          </a:p>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CIO</a:t>
            </a:r>
          </a:p>
        </p:txBody>
      </p:sp>
      <p:sp>
        <p:nvSpPr>
          <p:cNvPr id="11" name="TextBox 8">
            <a:extLst>
              <a:ext uri="{FF2B5EF4-FFF2-40B4-BE49-F238E27FC236}">
                <a16:creationId xmlns:a16="http://schemas.microsoft.com/office/drawing/2014/main" id="{FD465A3A-9295-FCAB-AD69-841FA322C78A}"/>
              </a:ext>
            </a:extLst>
          </p:cNvPr>
          <p:cNvSpPr txBox="1"/>
          <p:nvPr/>
        </p:nvSpPr>
        <p:spPr>
          <a:xfrm>
            <a:off x="4819650" y="2427635"/>
            <a:ext cx="4019550" cy="2035622"/>
          </a:xfrm>
          <a:prstGeom prst="rect">
            <a:avLst/>
          </a:prstGeom>
        </p:spPr>
        <p:txBody>
          <a:bodyPr wrap="square" lIns="0" tIns="0" rIns="0" bIns="0" rtlCol="0" anchor="t">
            <a:spAutoFit/>
          </a:bodyPr>
          <a:lstStyle/>
          <a:p>
            <a:pPr algn="ctr">
              <a:lnSpc>
                <a:spcPts val="1625"/>
              </a:lnSpc>
            </a:pPr>
            <a:r>
              <a:rPr lang="en-US" sz="1200" b="1" dirty="0">
                <a:solidFill>
                  <a:srgbClr val="000000"/>
                </a:solidFill>
                <a:latin typeface="Lato" panose="020F0502020204030203" pitchFamily="34" charset="0"/>
                <a:ea typeface="Lato" panose="020F0502020204030203" pitchFamily="34" charset="0"/>
                <a:cs typeface="Lato" panose="020F0502020204030203" pitchFamily="34" charset="0"/>
              </a:rPr>
              <a:t>PhD from Princeton University</a:t>
            </a:r>
          </a:p>
          <a:p>
            <a:pPr algn="ctr">
              <a:lnSpc>
                <a:spcPts val="1625"/>
              </a:lnSpc>
            </a:pPr>
            <a:r>
              <a:rPr lang="en-US" sz="1200" b="1" dirty="0">
                <a:solidFill>
                  <a:srgbClr val="000000"/>
                </a:solidFill>
                <a:latin typeface="Lato" panose="020F0502020204030203" pitchFamily="34" charset="0"/>
                <a:ea typeface="Lato" panose="020F0502020204030203" pitchFamily="34" charset="0"/>
                <a:cs typeface="Lato" panose="020F0502020204030203" pitchFamily="34" charset="0"/>
              </a:rPr>
              <a:t>BA from Cornell University</a:t>
            </a:r>
          </a:p>
          <a:p>
            <a:pPr algn="ctr">
              <a:lnSpc>
                <a:spcPts val="1625"/>
              </a:lnSpc>
            </a:pPr>
            <a:endParaRPr lang="en-US" sz="1200" dirty="0">
              <a:solidFill>
                <a:srgbClr val="000000"/>
              </a:solidFill>
              <a:latin typeface="Lato 1 Bold"/>
            </a:endParaRPr>
          </a:p>
          <a:p>
            <a:pPr algn="ctr">
              <a:lnSpc>
                <a:spcPts val="1625"/>
              </a:lnSpc>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Kent has spent much of his career between Wall Street and London, excelling in global macro research for some of the world's top investment firms. He started his career at Bridgewater Associates and was recently Head of Global Market Solutions at Santander. His expertise in identifying economic trends has distinguished him as a leading strategist in the finance sector.</a:t>
            </a:r>
          </a:p>
        </p:txBody>
      </p:sp>
      <p:sp>
        <p:nvSpPr>
          <p:cNvPr id="5" name="Slide Number Placeholder 10">
            <a:extLst>
              <a:ext uri="{FF2B5EF4-FFF2-40B4-BE49-F238E27FC236}">
                <a16:creationId xmlns:a16="http://schemas.microsoft.com/office/drawing/2014/main" id="{3931F0D5-E24D-727B-18B9-F92F49AE81A1}"/>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8" name="TextBox 17">
            <a:extLst>
              <a:ext uri="{FF2B5EF4-FFF2-40B4-BE49-F238E27FC236}">
                <a16:creationId xmlns:a16="http://schemas.microsoft.com/office/drawing/2014/main" id="{8A17DF33-FF86-6FA0-94D2-EF3F3E7BC51C}"/>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Quick recap</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5</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421DC6B9-0A02-C601-76A1-EA4A8370D13F}"/>
              </a:ext>
            </a:extLst>
          </p:cNvPr>
          <p:cNvSpPr txBox="1"/>
          <p:nvPr/>
        </p:nvSpPr>
        <p:spPr>
          <a:xfrm>
            <a:off x="503436" y="1225732"/>
            <a:ext cx="4220964" cy="3139321"/>
          </a:xfrm>
          <a:prstGeom prst="rect">
            <a:avLst/>
          </a:prstGeom>
          <a:noFill/>
        </p:spPr>
        <p:txBody>
          <a:bodyPr wrap="square" rtlCol="0">
            <a:spAutoFit/>
          </a:bodyPr>
          <a:lstStyle/>
          <a:p>
            <a:r>
              <a:rPr lang="en-US" sz="900" dirty="0"/>
              <a:t>Despite peaking mid-month, US stocks continued their annual march to new highs in June, with all three headline indexes rising. The Nasdaq led the way, up over 6%, followed by the S&amp;P 500, which closed almost 3.6% higher. At mid-year, both indexes are now safely up in double digits, thanks to the tech giants and the AI narrative of a better world ahead. In contrast, the Dow and the rest of the US market are in positive territory but show more middling single-digit gains. Overseas, the story is similar. Global developed stocks fell in June, pulled down by French political chaos, though they remain positive year-to-date. Meanwhile, EM equities had a positive June, rising over 3%, bringing year-to-date returns above their developed market counterparts.</a:t>
            </a:r>
          </a:p>
          <a:p>
            <a:endParaRPr lang="en-US" sz="900" dirty="0"/>
          </a:p>
          <a:p>
            <a:r>
              <a:rPr lang="en-US" sz="900" dirty="0"/>
              <a:t>Signs of economic weakness and negative consumer surveys helped lower yields on Treasuries from 9 to 12 basis points, producing positive bond returns in what has been a rocky and ultimately sideways market for bond investors not in T-bills.</a:t>
            </a:r>
          </a:p>
          <a:p>
            <a:endParaRPr lang="en-US" sz="900" dirty="0"/>
          </a:p>
          <a:p>
            <a:r>
              <a:rPr lang="en-US" sz="900" dirty="0"/>
              <a:t>In other markets, the US dollar moved upward, mostly against a falling Japanese yen, while the VIX and gold barely budged. By contrast, crude oil had a strong June, climbing 4.81% to close at $81.54 a barrel. Most other major commodities, notably copper and grains, experienced large sell-offs, bringing broader commodity indexes back to earth. Finally, Bitcoin traded at the lower end of the range it has been in since late March.</a:t>
            </a:r>
          </a:p>
        </p:txBody>
      </p:sp>
      <p:pic>
        <p:nvPicPr>
          <p:cNvPr id="5" name="Picture 4">
            <a:extLst>
              <a:ext uri="{FF2B5EF4-FFF2-40B4-BE49-F238E27FC236}">
                <a16:creationId xmlns:a16="http://schemas.microsoft.com/office/drawing/2014/main" id="{A9C86DCA-E53F-8190-FC9E-CC7077BC981E}"/>
              </a:ext>
            </a:extLst>
          </p:cNvPr>
          <p:cNvPicPr/>
          <p:nvPr/>
        </p:nvPicPr>
        <p:blipFill>
          <a:blip r:embed="rId3"/>
          <a:stretch>
            <a:fillRect/>
          </a:stretch>
        </p:blipFill>
        <p:spPr>
          <a:xfrm>
            <a:off x="6684963" y="534988"/>
            <a:ext cx="1933575" cy="200025"/>
          </a:xfrm>
          <a:prstGeom prst="rect">
            <a:avLst/>
          </a:prstGeom>
        </p:spPr>
      </p:pic>
      <p:sp>
        <p:nvSpPr>
          <p:cNvPr id="9" name="TextBox 8">
            <a:extLst>
              <a:ext uri="{FF2B5EF4-FFF2-40B4-BE49-F238E27FC236}">
                <a16:creationId xmlns:a16="http://schemas.microsoft.com/office/drawing/2014/main" id="{02BD44A6-1B62-6D76-C9FD-B8B8EC23506C}"/>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6" name="Picture 5">
            <a:extLst>
              <a:ext uri="{FF2B5EF4-FFF2-40B4-BE49-F238E27FC236}">
                <a16:creationId xmlns:a16="http://schemas.microsoft.com/office/drawing/2014/main" id="{7BC28EF6-4885-A222-7C5D-5EF5C1FCA3C9}"/>
              </a:ext>
            </a:extLst>
          </p:cNvPr>
          <p:cNvPicPr/>
          <p:nvPr/>
        </p:nvPicPr>
        <p:blipFill>
          <a:blip r:embed="rId4"/>
          <a:stretch>
            <a:fillRect/>
          </a:stretch>
        </p:blipFill>
        <p:spPr>
          <a:xfrm>
            <a:off x="4941888" y="1055688"/>
            <a:ext cx="3676650" cy="2924175"/>
          </a:xfrm>
          <a:prstGeom prst="rect">
            <a:avLst/>
          </a:prstGeom>
        </p:spPr>
      </p:pic>
    </p:spTree>
    <p:extLst>
      <p:ext uri="{BB962C8B-B14F-4D97-AF65-F5344CB8AC3E}">
        <p14:creationId xmlns:p14="http://schemas.microsoft.com/office/powerpoint/2010/main" val="4150429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99637"/>
            <a:ext cx="8115297" cy="0"/>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80586"/>
            <a:ext cx="8126210" cy="9627"/>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15" name="Picture 14">
            <a:extLst>
              <a:ext uri="{FF2B5EF4-FFF2-40B4-BE49-F238E27FC236}">
                <a16:creationId xmlns:a16="http://schemas.microsoft.com/office/drawing/2014/main" id="{05D99271-BFDB-E01B-0F8A-6821D2E3A537}"/>
              </a:ext>
            </a:extLst>
          </p:cNvPr>
          <p:cNvPicPr/>
          <p:nvPr/>
        </p:nvPicPr>
        <p:blipFill>
          <a:blip r:embed="rId3"/>
          <a:stretch>
            <a:fillRect/>
          </a:stretch>
        </p:blipFill>
        <p:spPr>
          <a:xfrm>
            <a:off x="6684963" y="534988"/>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3920926" cy="2629711"/>
            <a:chOff x="0" y="-66675"/>
            <a:chExt cx="6910862" cy="7012559"/>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3" cy="614869"/>
            </a:xfrm>
            <a:prstGeom prst="rect">
              <a:avLst/>
            </a:prstGeom>
          </p:spPr>
          <p:txBody>
            <a:bodyPr lIns="0" tIns="0" rIns="0" bIns="0" rtlCol="0" anchor="t">
              <a:spAutoFit/>
            </a:bodyPr>
            <a:lstStyle/>
            <a:p>
              <a:pPr>
                <a:lnSpc>
                  <a:spcPts val="1960"/>
                </a:lnSpc>
              </a:pPr>
              <a:r>
                <a:rPr lang="en-US" sz="1400" dirty="0">
                  <a:latin typeface="Lato"/>
                </a:rPr>
                <a:t>How Inflation is Masking America's Retail Decline</a:t>
              </a:r>
            </a:p>
          </p:txBody>
        </p:sp>
        <p:sp>
          <p:nvSpPr>
            <p:cNvPr id="12" name="TextBox 8">
              <a:extLst>
                <a:ext uri="{FF2B5EF4-FFF2-40B4-BE49-F238E27FC236}">
                  <a16:creationId xmlns:a16="http://schemas.microsoft.com/office/drawing/2014/main" id="{5C8484E0-B2CE-CC84-A79C-B236102B0883}"/>
                </a:ext>
              </a:extLst>
            </p:cNvPr>
            <p:cNvSpPr txBox="1"/>
            <p:nvPr/>
          </p:nvSpPr>
          <p:spPr>
            <a:xfrm>
              <a:off x="0" y="764023"/>
              <a:ext cx="6910862" cy="6181861"/>
            </a:xfrm>
            <a:prstGeom prst="rect">
              <a:avLst/>
            </a:prstGeom>
          </p:spPr>
          <p:txBody>
            <a:bodyPr wrap="square" lIns="0" tIns="0" rIns="0" bIns="0" rtlCol="0" anchor="t">
              <a:spAutoFit/>
            </a:bodyPr>
            <a:lstStyle/>
            <a:p>
              <a:pPr>
                <a:lnSpc>
                  <a:spcPts val="1330"/>
                </a:lnSpc>
              </a:pPr>
              <a:r>
                <a:rPr lang="en-US" sz="949" dirty="0">
                  <a:solidFill>
                    <a:srgbClr val="000000"/>
                  </a:solidFill>
                  <a:latin typeface="Lato"/>
                </a:rPr>
                <a:t>One of the big fundamental economic stories of June was the anemic pace of Retail Sales, which came in below forecast and also saw prior months revised downward. Retail Sales growth, however, consists of two separate measures thrown together. Sales growth is a combination of the number of units sold as well as changes in the prices for each unit that was sold. The dark blue line in the chart is the headline Retail Sales Index you hear about on the news. It's been growing pretty nicely for the last few years. The lower line is the measure of US retail sales when you remove the changes in prices, and only look at the growth in the volume of goods, aka Real Retail Sales. What it's telling you is that Americans have been slowly buying less and less stuff since March of 2021, and that almost all of US Retail Sales growth has come from inflation. Put simply, Americans are buying less than they were, but paying more for fewer items.</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1</a:t>
            </a:r>
          </a:p>
        </p:txBody>
      </p:sp>
      <p:pic>
        <p:nvPicPr>
          <p:cNvPr id="14" name="Picture 13">
            <a:extLst>
              <a:ext uri="{FF2B5EF4-FFF2-40B4-BE49-F238E27FC236}">
                <a16:creationId xmlns:a16="http://schemas.microsoft.com/office/drawing/2014/main" id="{D0CF75B1-B6B0-E61F-77F5-A3BD12D743AE}"/>
              </a:ext>
            </a:extLst>
          </p:cNvPr>
          <p:cNvPicPr>
            <a:picLocks noChangeAspect="1"/>
          </p:cNvPicPr>
          <p:nvPr/>
        </p:nvPicPr>
        <p:blipFill>
          <a:blip r:embed="rId4"/>
          <a:stretch>
            <a:fillRect/>
          </a:stretch>
        </p:blipFill>
        <p:spPr>
          <a:xfrm>
            <a:off x="4497285" y="1187162"/>
            <a:ext cx="4121253" cy="3042168"/>
          </a:xfrm>
          <a:prstGeom prst="rect">
            <a:avLst/>
          </a:prstGeom>
        </p:spPr>
      </p:pic>
    </p:spTree>
    <p:extLst>
      <p:ext uri="{BB962C8B-B14F-4D97-AF65-F5344CB8AC3E}">
        <p14:creationId xmlns:p14="http://schemas.microsoft.com/office/powerpoint/2010/main" val="284381478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18" name="Picture 17">
            <a:extLst>
              <a:ext uri="{FF2B5EF4-FFF2-40B4-BE49-F238E27FC236}">
                <a16:creationId xmlns:a16="http://schemas.microsoft.com/office/drawing/2014/main" id="{7305DD4A-4FEE-0346-B274-0496BA9F12DA}"/>
              </a:ext>
            </a:extLst>
          </p:cNvPr>
          <p:cNvPicPr/>
          <p:nvPr/>
        </p:nvPicPr>
        <p:blipFill>
          <a:blip r:embed="rId3"/>
          <a:stretch>
            <a:fillRect/>
          </a:stretch>
        </p:blipFill>
        <p:spPr>
          <a:xfrm>
            <a:off x="6684963" y="534988"/>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3" y="1712856"/>
            <a:ext cx="4510719" cy="2673382"/>
            <a:chOff x="0" y="-66675"/>
            <a:chExt cx="6878247" cy="7129021"/>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0" cy="614869"/>
            </a:xfrm>
            <a:prstGeom prst="rect">
              <a:avLst/>
            </a:prstGeom>
          </p:spPr>
          <p:txBody>
            <a:bodyPr lIns="0" tIns="0" rIns="0" bIns="0" rtlCol="0" anchor="t">
              <a:spAutoFit/>
            </a:bodyPr>
            <a:lstStyle/>
            <a:p>
              <a:pPr>
                <a:lnSpc>
                  <a:spcPts val="1960"/>
                </a:lnSpc>
              </a:pPr>
              <a:r>
                <a:rPr lang="en-US" sz="1400" dirty="0">
                  <a:solidFill>
                    <a:srgbClr val="000000"/>
                  </a:solidFill>
                  <a:latin typeface="Lato"/>
                </a:rPr>
                <a:t>Wall Street's Diet Plan: Shedding Stocks, Gaining Value</a:t>
              </a:r>
              <a:endParaRPr lang="en-US" sz="1400" dirty="0">
                <a:solidFill>
                  <a:schemeClr val="accent2"/>
                </a:solidFill>
                <a:latin typeface="Lato"/>
              </a:endParaRPr>
            </a:p>
          </p:txBody>
        </p:sp>
        <p:sp>
          <p:nvSpPr>
            <p:cNvPr id="12" name="TextBox 8">
              <a:extLst>
                <a:ext uri="{FF2B5EF4-FFF2-40B4-BE49-F238E27FC236}">
                  <a16:creationId xmlns:a16="http://schemas.microsoft.com/office/drawing/2014/main" id="{5C8484E0-B2CE-CC84-A79C-B236102B0883}"/>
                </a:ext>
              </a:extLst>
            </p:cNvPr>
            <p:cNvSpPr txBox="1"/>
            <p:nvPr/>
          </p:nvSpPr>
          <p:spPr>
            <a:xfrm>
              <a:off x="16388" y="880480"/>
              <a:ext cx="6861859" cy="6181866"/>
            </a:xfrm>
            <a:prstGeom prst="rect">
              <a:avLst/>
            </a:prstGeom>
          </p:spPr>
          <p:txBody>
            <a:bodyPr lIns="0" tIns="0" rIns="0" bIns="0" rtlCol="0" anchor="t">
              <a:spAutoFit/>
            </a:bodyPr>
            <a:lstStyle/>
            <a:p>
              <a:pPr>
                <a:lnSpc>
                  <a:spcPts val="1330"/>
                </a:lnSpc>
              </a:pPr>
              <a:r>
                <a:rPr lang="en-US" sz="949" dirty="0">
                  <a:solidFill>
                    <a:srgbClr val="000000"/>
                  </a:solidFill>
                  <a:latin typeface="Lato"/>
                </a:rPr>
                <a:t>While we hear constant news about how Fed cuts and the AI productivity miracle are driving this bull market, one overlooked factor is how good old supply and demand may be affecting price action. It makes the news that private equity is frozen by higher rates and unable to cash out in a dead IPO market, but the shrinking number of companies available to trade is probably also an important factor driving prices upward. The number of issues on the two major US exchanges peaked in March 2022 at 9,723 and has declined 10% to 8,682 as of the end of May. This is the largest percentage decline in the number of stocks trading on major exchanges since 2012, and the largest two-year decline in the total number of issues since January 2009 at the peak of the financial crisis. Time will tell whether this continues, or whether an eventual decline in US rates reopens the IPO gates to new issuance. The number of securities skyrocketed above historic norms from 2018-2021. From a low of 5,500 securities in 2013, we had added over 4,000 new stocks to the public markets by 2022. Sometimes, like now, a pause may do equities some good.</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2</a:t>
            </a:r>
          </a:p>
        </p:txBody>
      </p:sp>
      <p:pic>
        <p:nvPicPr>
          <p:cNvPr id="17" name="Picture 16">
            <a:extLst>
              <a:ext uri="{FF2B5EF4-FFF2-40B4-BE49-F238E27FC236}">
                <a16:creationId xmlns:a16="http://schemas.microsoft.com/office/drawing/2014/main" id="{3ECA6E63-1755-0EB3-0CE3-2E448D16C518}"/>
              </a:ext>
            </a:extLst>
          </p:cNvPr>
          <p:cNvPicPr>
            <a:picLocks noChangeAspect="1"/>
          </p:cNvPicPr>
          <p:nvPr/>
        </p:nvPicPr>
        <p:blipFill>
          <a:blip r:embed="rId4"/>
          <a:stretch>
            <a:fillRect/>
          </a:stretch>
        </p:blipFill>
        <p:spPr>
          <a:xfrm>
            <a:off x="5181600" y="1176474"/>
            <a:ext cx="3609145" cy="3200677"/>
          </a:xfrm>
          <a:prstGeom prst="rect">
            <a:avLst/>
          </a:prstGeom>
        </p:spPr>
      </p:pic>
    </p:spTree>
    <p:extLst>
      <p:ext uri="{BB962C8B-B14F-4D97-AF65-F5344CB8AC3E}">
        <p14:creationId xmlns:p14="http://schemas.microsoft.com/office/powerpoint/2010/main" val="343897431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15" name="Picture 14">
            <a:extLst>
              <a:ext uri="{FF2B5EF4-FFF2-40B4-BE49-F238E27FC236}">
                <a16:creationId xmlns:a16="http://schemas.microsoft.com/office/drawing/2014/main" id="{B034C9E0-BB81-62A3-11C3-9A1499B1B7B5}"/>
              </a:ext>
            </a:extLst>
          </p:cNvPr>
          <p:cNvPicPr/>
          <p:nvPr/>
        </p:nvPicPr>
        <p:blipFill>
          <a:blip r:embed="rId3"/>
          <a:stretch>
            <a:fillRect/>
          </a:stretch>
        </p:blipFill>
        <p:spPr>
          <a:xfrm>
            <a:off x="6684963" y="534988"/>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4454326" cy="2326042"/>
            <a:chOff x="0" y="-66675"/>
            <a:chExt cx="6861860" cy="6202778"/>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0" cy="614869"/>
            </a:xfrm>
            <a:prstGeom prst="rect">
              <a:avLst/>
            </a:prstGeom>
          </p:spPr>
          <p:txBody>
            <a:bodyPr lIns="0" tIns="0" rIns="0" bIns="0" rtlCol="0" anchor="t">
              <a:spAutoFit/>
            </a:bodyPr>
            <a:lstStyle/>
            <a:p>
              <a:pPr>
                <a:lnSpc>
                  <a:spcPts val="1960"/>
                </a:lnSpc>
              </a:pPr>
              <a:r>
                <a:rPr lang="en-US" sz="1400" dirty="0">
                  <a:solidFill>
                    <a:srgbClr val="000000"/>
                  </a:solidFill>
                  <a:latin typeface="Lato"/>
                </a:rPr>
                <a:t>Sell in May and Go Away?</a:t>
              </a:r>
            </a:p>
          </p:txBody>
        </p:sp>
        <p:sp>
          <p:nvSpPr>
            <p:cNvPr id="12" name="TextBox 8">
              <a:extLst>
                <a:ext uri="{FF2B5EF4-FFF2-40B4-BE49-F238E27FC236}">
                  <a16:creationId xmlns:a16="http://schemas.microsoft.com/office/drawing/2014/main" id="{5C8484E0-B2CE-CC84-A79C-B236102B0883}"/>
                </a:ext>
              </a:extLst>
            </p:cNvPr>
            <p:cNvSpPr txBox="1"/>
            <p:nvPr/>
          </p:nvSpPr>
          <p:spPr>
            <a:xfrm>
              <a:off x="0" y="801309"/>
              <a:ext cx="6392318" cy="5334794"/>
            </a:xfrm>
            <a:prstGeom prst="rect">
              <a:avLst/>
            </a:prstGeom>
          </p:spPr>
          <p:txBody>
            <a:bodyPr wrap="square" lIns="0" tIns="0" rIns="0" bIns="0" rtlCol="0" anchor="t">
              <a:spAutoFit/>
            </a:bodyPr>
            <a:lstStyle/>
            <a:p>
              <a:r>
                <a:rPr lang="en-US" sz="1000" dirty="0"/>
                <a:t>The market adage "Sell in May and go away" suggests investors avoid the summer months due to inferior returns. We analyzed S&amp;P 500 total returns since 1989 to test this theory. Our findings show that historically, the four-month summer period had the worst performance, though May and June exceeded average returns. October-December proved the most profitable, while September consistently underperformed. Recent data from the past decade challenges this wisdom. While August and September remain weak, the May-August period outperformed January-April. However, we caution against making investment decisions based on this analysis due to limited sample size and underlying logic. For instance, December investments have been profitable since 1989 but were previously unfavorable. This seasonal pattern is an interesting observation, but we don't recommend acting on it for practical investment strategies.</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3</a:t>
            </a:r>
          </a:p>
        </p:txBody>
      </p:sp>
      <p:pic>
        <p:nvPicPr>
          <p:cNvPr id="14" name="Picture 13">
            <a:extLst>
              <a:ext uri="{FF2B5EF4-FFF2-40B4-BE49-F238E27FC236}">
                <a16:creationId xmlns:a16="http://schemas.microsoft.com/office/drawing/2014/main" id="{7D6B725D-998E-87FA-5D44-4A7891E5F95D}"/>
              </a:ext>
            </a:extLst>
          </p:cNvPr>
          <p:cNvPicPr>
            <a:picLocks noChangeAspect="1"/>
          </p:cNvPicPr>
          <p:nvPr/>
        </p:nvPicPr>
        <p:blipFill>
          <a:blip r:embed="rId4"/>
          <a:stretch>
            <a:fillRect/>
          </a:stretch>
        </p:blipFill>
        <p:spPr>
          <a:xfrm>
            <a:off x="5315210" y="1062635"/>
            <a:ext cx="3161782" cy="3292881"/>
          </a:xfrm>
          <a:prstGeom prst="rect">
            <a:avLst/>
          </a:prstGeom>
        </p:spPr>
      </p:pic>
    </p:spTree>
    <p:extLst>
      <p:ext uri="{BB962C8B-B14F-4D97-AF65-F5344CB8AC3E}">
        <p14:creationId xmlns:p14="http://schemas.microsoft.com/office/powerpoint/2010/main" val="78906867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Equity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3" name="Picture 2">
            <a:extLst>
              <a:ext uri="{FF2B5EF4-FFF2-40B4-BE49-F238E27FC236}">
                <a16:creationId xmlns:a16="http://schemas.microsoft.com/office/drawing/2014/main" id="{1AD426C8-B2C8-CBDC-AEDE-B434A52F372B}"/>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1619495668"/>
      </p:ext>
    </p:extLst>
  </p:cSld>
  <p:clrMapOvr>
    <a:masterClrMapping/>
  </p:clrMapOvr>
  <p:transition spd="slow">
    <p:cover/>
  </p:transition>
</p:sld>
</file>

<file path=ppt/theme/theme1.xml><?xml version="1.0" encoding="utf-8"?>
<a:theme xmlns:a="http://schemas.openxmlformats.org/drawingml/2006/main" name="Modelist Portrait">
  <a:themeElements>
    <a:clrScheme name="Modelist">
      <a:dk1>
        <a:sysClr val="windowText" lastClr="000000"/>
      </a:dk1>
      <a:lt1>
        <a:sysClr val="window" lastClr="FFFFFF"/>
      </a:lt1>
      <a:dk2>
        <a:srgbClr val="011E31"/>
      </a:dk2>
      <a:lt2>
        <a:srgbClr val="D7E0EB"/>
      </a:lt2>
      <a:accent1>
        <a:srgbClr val="011E31"/>
      </a:accent1>
      <a:accent2>
        <a:srgbClr val="68869A"/>
      </a:accent2>
      <a:accent3>
        <a:srgbClr val="0C4160"/>
      </a:accent3>
      <a:accent4>
        <a:srgbClr val="E04403"/>
      </a:accent4>
      <a:accent5>
        <a:srgbClr val="68869A"/>
      </a:accent5>
      <a:accent6>
        <a:srgbClr val="F18A00"/>
      </a:accent6>
      <a:hlink>
        <a:srgbClr val="4B4D4F"/>
      </a:hlink>
      <a:folHlink>
        <a:srgbClr val="C23020"/>
      </a:folHlink>
    </a:clrScheme>
    <a:fontScheme name="Modelist">
      <a:majorFont>
        <a:latin typeface="Lovel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ist Portrait" id="{75165329-4489-446F-8930-DADE8A29FA3C}" vid="{02AB0C19-2200-4837-BA38-0CB1B28BD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3B75812A148F4B89AEE287B12D0CED" ma:contentTypeVersion="12" ma:contentTypeDescription="Create a new document." ma:contentTypeScope="" ma:versionID="81671701d39e351c444b0a95cd2e3e08">
  <xsd:schema xmlns:xsd="http://www.w3.org/2001/XMLSchema" xmlns:xs="http://www.w3.org/2001/XMLSchema" xmlns:p="http://schemas.microsoft.com/office/2006/metadata/properties" xmlns:ns2="f9ce7d00-3a56-46b2-9a39-c0340b4bb120" xmlns:ns3="b994948e-061f-48f5-9f08-30a0fe402017" targetNamespace="http://schemas.microsoft.com/office/2006/metadata/properties" ma:root="true" ma:fieldsID="0a913ff37596f645c9904a613702d5d2" ns2:_="" ns3:_="">
    <xsd:import namespace="f9ce7d00-3a56-46b2-9a39-c0340b4bb120"/>
    <xsd:import namespace="b994948e-061f-48f5-9f08-30a0fe4020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e7d00-3a56-46b2-9a39-c0340b4bb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ed4e10e-a7aa-4c35-a14e-f18f297b4cf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94948e-061f-48f5-9f08-30a0fe4020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7598b16-c655-48e3-b230-7b9f05d2c088}" ma:internalName="TaxCatchAll" ma:showField="CatchAllData" ma:web="b994948e-061f-48f5-9f08-30a0fe4020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6BDC1D-087A-4F3D-A7A5-F1A0589C2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e7d00-3a56-46b2-9a39-c0340b4bb120"/>
    <ds:schemaRef ds:uri="b994948e-061f-48f5-9f08-30a0fe4020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EF85E1-22D7-405A-B381-187089A557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Modelist Portrait</Template>
  <TotalTime>4637</TotalTime>
  <Words>2268</Words>
  <Application>Microsoft Office PowerPoint</Application>
  <PresentationFormat>On-screen Show (16:9)</PresentationFormat>
  <Paragraphs>277</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Lato 1</vt:lpstr>
      <vt:lpstr>Lovelo</vt:lpstr>
      <vt:lpstr>Lato 1 Bold</vt:lpstr>
      <vt:lpstr>Lato</vt:lpstr>
      <vt:lpstr>Arial</vt:lpstr>
      <vt:lpstr>Calibri</vt:lpstr>
      <vt:lpstr>Lovelo Black</vt:lpstr>
      <vt:lpstr>Modelist Portrait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Insights</dc:title>
  <dc:creator>Joe Mallen</dc:creator>
  <cp:lastModifiedBy>Joseph Mallen</cp:lastModifiedBy>
  <cp:revision>116</cp:revision>
  <dcterms:created xsi:type="dcterms:W3CDTF">2006-08-16T00:00:00Z</dcterms:created>
  <dcterms:modified xsi:type="dcterms:W3CDTF">2024-07-03T13:05:08Z</dcterms:modified>
  <dc:identifier>DAFoiBJ8gJQ</dc:identifier>
</cp:coreProperties>
</file>