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3"/>
  </p:sldMasterIdLst>
  <p:notesMasterIdLst>
    <p:notesMasterId r:id="rId38"/>
  </p:notesMasterIdLst>
  <p:sldIdLst>
    <p:sldId id="256" r:id="rId4"/>
    <p:sldId id="257" r:id="rId5"/>
    <p:sldId id="332" r:id="rId6"/>
    <p:sldId id="265" r:id="rId7"/>
    <p:sldId id="291" r:id="rId8"/>
    <p:sldId id="290" r:id="rId9"/>
    <p:sldId id="295" r:id="rId10"/>
    <p:sldId id="296" r:id="rId11"/>
    <p:sldId id="299" r:id="rId12"/>
    <p:sldId id="289" r:id="rId13"/>
    <p:sldId id="276" r:id="rId14"/>
    <p:sldId id="324" r:id="rId15"/>
    <p:sldId id="309" r:id="rId16"/>
    <p:sldId id="280" r:id="rId17"/>
    <p:sldId id="278" r:id="rId18"/>
    <p:sldId id="300" r:id="rId19"/>
    <p:sldId id="308" r:id="rId20"/>
    <p:sldId id="279" r:id="rId21"/>
    <p:sldId id="284" r:id="rId22"/>
    <p:sldId id="301" r:id="rId23"/>
    <p:sldId id="281" r:id="rId24"/>
    <p:sldId id="317" r:id="rId25"/>
    <p:sldId id="282" r:id="rId26"/>
    <p:sldId id="302" r:id="rId27"/>
    <p:sldId id="267" r:id="rId28"/>
    <p:sldId id="333" r:id="rId29"/>
    <p:sldId id="318" r:id="rId30"/>
    <p:sldId id="319" r:id="rId31"/>
    <p:sldId id="331" r:id="rId32"/>
    <p:sldId id="334" r:id="rId33"/>
    <p:sldId id="335" r:id="rId34"/>
    <p:sldId id="330" r:id="rId35"/>
    <p:sldId id="336" r:id="rId36"/>
    <p:sldId id="275" r:id="rId37"/>
  </p:sldIdLst>
  <p:sldSz cx="9144000" cy="5143500" type="screen16x9"/>
  <p:notesSz cx="6858000" cy="9144000"/>
  <p:embeddedFontLst>
    <p:embeddedFont>
      <p:font typeface="Lato" panose="020F0502020204030203" pitchFamily="34" charset="0"/>
      <p:regular r:id="rId39"/>
      <p:bold r:id="rId40"/>
      <p:italic r:id="rId41"/>
      <p:boldItalic r:id="rId42"/>
    </p:embeddedFont>
    <p:embeddedFont>
      <p:font typeface="Lovelo" panose="020B0604020202020204" charset="0"/>
      <p:regular r:id="rId43"/>
    </p:embeddedFont>
    <p:embeddedFont>
      <p:font typeface="Lovelo Black" panose="02000000000000000000" pitchFamily="50"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35" d="100"/>
          <a:sy n="135" d="100"/>
        </p:scale>
        <p:origin x="846" y="120"/>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90A-C795-4707-9F29-371A15EE9CF9}"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862F-92CE-4DAA-92D9-2D6CCC9AC6E2}" type="slidenum">
              <a:rPr lang="en-US" smtClean="0"/>
              <a:t>‹#›</a:t>
            </a:fld>
            <a:endParaRPr lang="en-US"/>
          </a:p>
        </p:txBody>
      </p:sp>
    </p:spTree>
    <p:extLst>
      <p:ext uri="{BB962C8B-B14F-4D97-AF65-F5344CB8AC3E}">
        <p14:creationId xmlns:p14="http://schemas.microsoft.com/office/powerpoint/2010/main" val="163783556"/>
      </p:ext>
    </p:extLst>
  </p:cSld>
  <p:clrMap bg1="lt1" tx1="dk1" bg2="lt2" tx2="dk2" accent1="accent1" accent2="accent2" accent3="accent3" accent4="accent4" accent5="accent5" accent6="accent6" hlink="hlink" folHlink="folHlink"/>
  <p:notesStyle>
    <a:lvl1pPr marL="0" algn="l" defTabSz="457197" rtl="0" eaLnBrk="1" latinLnBrk="0" hangingPunct="1">
      <a:defRPr sz="600" kern="1200">
        <a:solidFill>
          <a:schemeClr val="tx1"/>
        </a:solidFill>
        <a:latin typeface="+mn-lt"/>
        <a:ea typeface="+mn-ea"/>
        <a:cs typeface="+mn-cs"/>
      </a:defRPr>
    </a:lvl1pPr>
    <a:lvl2pPr marL="228598" algn="l" defTabSz="457197" rtl="0" eaLnBrk="1" latinLnBrk="0" hangingPunct="1">
      <a:defRPr sz="600" kern="1200">
        <a:solidFill>
          <a:schemeClr val="tx1"/>
        </a:solidFill>
        <a:latin typeface="+mn-lt"/>
        <a:ea typeface="+mn-ea"/>
        <a:cs typeface="+mn-cs"/>
      </a:defRPr>
    </a:lvl2pPr>
    <a:lvl3pPr marL="457197" algn="l" defTabSz="457197" rtl="0" eaLnBrk="1" latinLnBrk="0" hangingPunct="1">
      <a:defRPr sz="600" kern="1200">
        <a:solidFill>
          <a:schemeClr val="tx1"/>
        </a:solidFill>
        <a:latin typeface="+mn-lt"/>
        <a:ea typeface="+mn-ea"/>
        <a:cs typeface="+mn-cs"/>
      </a:defRPr>
    </a:lvl3pPr>
    <a:lvl4pPr marL="685795" algn="l" defTabSz="457197" rtl="0" eaLnBrk="1" latinLnBrk="0" hangingPunct="1">
      <a:defRPr sz="600" kern="1200">
        <a:solidFill>
          <a:schemeClr val="tx1"/>
        </a:solidFill>
        <a:latin typeface="+mn-lt"/>
        <a:ea typeface="+mn-ea"/>
        <a:cs typeface="+mn-cs"/>
      </a:defRPr>
    </a:lvl4pPr>
    <a:lvl5pPr marL="914393" algn="l" defTabSz="457197" rtl="0" eaLnBrk="1" latinLnBrk="0" hangingPunct="1">
      <a:defRPr sz="600" kern="1200">
        <a:solidFill>
          <a:schemeClr val="tx1"/>
        </a:solidFill>
        <a:latin typeface="+mn-lt"/>
        <a:ea typeface="+mn-ea"/>
        <a:cs typeface="+mn-cs"/>
      </a:defRPr>
    </a:lvl5pPr>
    <a:lvl6pPr marL="1142991" algn="l" defTabSz="457197" rtl="0" eaLnBrk="1" latinLnBrk="0" hangingPunct="1">
      <a:defRPr sz="600" kern="1200">
        <a:solidFill>
          <a:schemeClr val="tx1"/>
        </a:solidFill>
        <a:latin typeface="+mn-lt"/>
        <a:ea typeface="+mn-ea"/>
        <a:cs typeface="+mn-cs"/>
      </a:defRPr>
    </a:lvl6pPr>
    <a:lvl7pPr marL="1371589" algn="l" defTabSz="457197" rtl="0" eaLnBrk="1" latinLnBrk="0" hangingPunct="1">
      <a:defRPr sz="600" kern="1200">
        <a:solidFill>
          <a:schemeClr val="tx1"/>
        </a:solidFill>
        <a:latin typeface="+mn-lt"/>
        <a:ea typeface="+mn-ea"/>
        <a:cs typeface="+mn-cs"/>
      </a:defRPr>
    </a:lvl7pPr>
    <a:lvl8pPr marL="1600187" algn="l" defTabSz="457197" rtl="0" eaLnBrk="1" latinLnBrk="0" hangingPunct="1">
      <a:defRPr sz="600" kern="1200">
        <a:solidFill>
          <a:schemeClr val="tx1"/>
        </a:solidFill>
        <a:latin typeface="+mn-lt"/>
        <a:ea typeface="+mn-ea"/>
        <a:cs typeface="+mn-cs"/>
      </a:defRPr>
    </a:lvl8pPr>
    <a:lvl9pPr marL="1828786" algn="l" defTabSz="457197"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1143000" y="841773"/>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1143000" y="2701529"/>
            <a:ext cx="6858000" cy="124182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778C6E43-7D48-46CF-BE56-D3D61525EFE6}" type="datetime1">
              <a:rPr lang="en-US" smtClean="0"/>
              <a:t>8/5/2024</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CA2D92A5-E110-4AC5-81FB-A05649FDD534}" type="datetime1">
              <a:rPr lang="en-US" smtClean="0"/>
              <a:t>8/5/2024</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65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904919B9-C75E-413C-BC9E-B9C9F4A27B5D}" type="datetime1">
              <a:rPr lang="en-US" smtClean="0"/>
              <a:t>8/5/2024</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7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CC84BEB5-6DF2-4663-9930-E79167E4123F}" type="datetime1">
              <a:rPr lang="en-US" smtClean="0"/>
              <a:t>8/5/2024</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623890"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623890" y="3442098"/>
            <a:ext cx="7886700" cy="1125140"/>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C70F75A8-37FD-4C1E-AA57-6DD20CF963BA}" type="datetime1">
              <a:rPr lang="en-US" smtClean="0"/>
              <a:t>8/5/2024</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E7E6DBE-9FBF-42AA-859C-DAE4138E7299}" type="datetime1">
              <a:rPr lang="en-US" smtClean="0"/>
              <a:t>8/5/2024</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2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629843"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629842" y="1260873"/>
            <a:ext cx="3868340"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4629153" y="1260873"/>
            <a:ext cx="3887391"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4629153"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4D00CB94-AFC3-4E15-A8F2-6512C4523148}" type="datetime1">
              <a:rPr lang="en-US" smtClean="0"/>
              <a:t>8/5/2024</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2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4DCAB726-EA55-4C18-AD45-2046B2A74D77}" type="datetime1">
              <a:rPr lang="en-US" smtClean="0"/>
              <a:t>8/5/2024</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6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F66FD431-1F4C-41A6-A2C7-BC4DA06C764F}" type="datetime1">
              <a:rPr lang="en-US" smtClean="0"/>
              <a:t>8/5/2024</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0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3887393" y="740569"/>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1635969A-B359-4189-A359-B669B57D8EAE}" type="datetime1">
              <a:rPr lang="en-US" smtClean="0"/>
              <a:t>8/5/2024</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3887393" y="740569"/>
            <a:ext cx="4629151" cy="3655219"/>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D8174B7E-0DCE-4CBF-B736-D8058EBF28B2}" type="datetime1">
              <a:rPr lang="en-US" smtClean="0"/>
              <a:t>8/5/2024</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1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628653"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62865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4CF9F4-6D11-4434-AA2E-F92E6AA0A082}" type="datetime1">
              <a:rPr lang="en-US" smtClean="0"/>
              <a:t>8/5/2024</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3028953"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78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025"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2.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51.emf"/><Relationship Id="rId4" Type="http://schemas.openxmlformats.org/officeDocument/2006/relationships/image" Target="../media/image50.sv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53.sv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3" name="Freeform 3"/>
          <p:cNvSpPr/>
          <p:nvPr/>
        </p:nvSpPr>
        <p:spPr>
          <a:xfrm>
            <a:off x="8130409" y="4080331"/>
            <a:ext cx="488332" cy="591683"/>
          </a:xfrm>
          <a:custGeom>
            <a:avLst/>
            <a:gdLst/>
            <a:ahLst/>
            <a:cxnLst/>
            <a:rect l="l" t="t" r="r" b="b"/>
            <a:pathLst>
              <a:path w="976664" h="1183366">
                <a:moveTo>
                  <a:pt x="0" y="0"/>
                </a:moveTo>
                <a:lnTo>
                  <a:pt x="976664" y="0"/>
                </a:lnTo>
                <a:lnTo>
                  <a:pt x="976664" y="1183366"/>
                </a:lnTo>
                <a:lnTo>
                  <a:pt x="0" y="1183366"/>
                </a:lnTo>
                <a:lnTo>
                  <a:pt x="0" y="0"/>
                </a:lnTo>
                <a:close/>
              </a:path>
            </a:pathLst>
          </a:custGeom>
          <a:blipFill>
            <a:blip r:embed="rId2"/>
            <a:stretch>
              <a:fillRect l="-41977" t="-19883" r="-41216" b="-31310"/>
            </a:stretch>
          </a:blipFill>
        </p:spPr>
        <p:txBody>
          <a:bodyPr/>
          <a:lstStyle/>
          <a:p>
            <a:endParaRPr lang="en-US"/>
          </a:p>
        </p:txBody>
      </p:sp>
      <p:sp>
        <p:nvSpPr>
          <p:cNvPr id="4" name="TextBox 4"/>
          <p:cNvSpPr txBox="1"/>
          <p:nvPr/>
        </p:nvSpPr>
        <p:spPr>
          <a:xfrm>
            <a:off x="503441" y="2364397"/>
            <a:ext cx="8115300" cy="300788"/>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ato"/>
              </a:rPr>
              <a:t>Your Monthly Investment Review &amp; Outlook</a:t>
            </a:r>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 Market </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6" name="Picture 5">
            <a:extLst>
              <a:ext uri="{FF2B5EF4-FFF2-40B4-BE49-F238E27FC236}">
                <a16:creationId xmlns:a16="http://schemas.microsoft.com/office/drawing/2014/main" id="{2A3A7B2C-0701-3651-A550-036729FD8ABD}"/>
              </a:ext>
            </a:extLst>
          </p:cNvPr>
          <p:cNvPicPr/>
          <p:nvPr/>
        </p:nvPicPr>
        <p:blipFill>
          <a:blip r:embed="rId3"/>
          <a:stretch>
            <a:fillRect/>
          </a:stretch>
        </p:blipFill>
        <p:spPr>
          <a:xfrm>
            <a:off x="514350" y="4471988"/>
            <a:ext cx="1933575" cy="200025"/>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90288F42-4B94-58B8-E731-C0F34E3C5060}"/>
              </a:ext>
            </a:extLst>
          </p:cNvPr>
          <p:cNvPicPr/>
          <p:nvPr/>
        </p:nvPicPr>
        <p:blipFill>
          <a:blip r:embed="rId3"/>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F2A2AF1C-845D-348D-7C93-EF6B90A3C35D}"/>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VIX Index</a:t>
            </a:r>
            <a:endParaRPr lang="en-US" sz="1000" dirty="0"/>
          </a:p>
        </p:txBody>
      </p:sp>
      <p:sp>
        <p:nvSpPr>
          <p:cNvPr id="17" name="TextBox 16">
            <a:extLst>
              <a:ext uri="{FF2B5EF4-FFF2-40B4-BE49-F238E27FC236}">
                <a16:creationId xmlns:a16="http://schemas.microsoft.com/office/drawing/2014/main" id="{073E8B86-4A5C-9542-E142-28E929D32165}"/>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S&amp;P 500 Index Trailing P/E Ratio </a:t>
            </a:r>
            <a:r>
              <a:rPr lang="en-US" sz="1000" dirty="0"/>
              <a:t>&amp; </a:t>
            </a:r>
            <a:r>
              <a:rPr lang="en-US" sz="1000" b="1" dirty="0">
                <a:solidFill>
                  <a:schemeClr val="accent2"/>
                </a:solidFill>
              </a:rPr>
              <a:t>10-Year Average</a:t>
            </a:r>
            <a:endParaRPr lang="en-US" sz="1000" dirty="0"/>
          </a:p>
        </p:txBody>
      </p:sp>
      <p:sp>
        <p:nvSpPr>
          <p:cNvPr id="18" name="TextBox 17">
            <a:extLst>
              <a:ext uri="{FF2B5EF4-FFF2-40B4-BE49-F238E27FC236}">
                <a16:creationId xmlns:a16="http://schemas.microsoft.com/office/drawing/2014/main" id="{36E83E3B-2B6F-5049-53C0-37525C1C371E}"/>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S&amp;P 500 Index </a:t>
            </a:r>
            <a:r>
              <a:rPr lang="en-US" sz="1000" dirty="0"/>
              <a:t>&amp; </a:t>
            </a:r>
            <a:r>
              <a:rPr lang="en-US" sz="1000" b="1" dirty="0">
                <a:solidFill>
                  <a:schemeClr val="accent2"/>
                </a:solidFill>
              </a:rPr>
              <a:t>30-Day SMA (2 Standard Deviations)</a:t>
            </a:r>
            <a:endParaRPr lang="en-US" sz="1000" dirty="0"/>
          </a:p>
        </p:txBody>
      </p:sp>
      <p:sp>
        <p:nvSpPr>
          <p:cNvPr id="19" name="TextBox 18">
            <a:extLst>
              <a:ext uri="{FF2B5EF4-FFF2-40B4-BE49-F238E27FC236}">
                <a16:creationId xmlns:a16="http://schemas.microsoft.com/office/drawing/2014/main" id="{0E35E064-7E1D-7DD9-480D-0CB78CDF9EF0}"/>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S&amp;P 500 Index Forward P/E Ratio </a:t>
            </a:r>
            <a:r>
              <a:rPr lang="en-US" sz="1000" dirty="0"/>
              <a:t>&amp; </a:t>
            </a:r>
            <a:r>
              <a:rPr lang="en-US" sz="1000" b="1" dirty="0">
                <a:solidFill>
                  <a:schemeClr val="accent2"/>
                </a:solidFill>
              </a:rPr>
              <a:t>10-Year Average</a:t>
            </a:r>
            <a:endParaRPr lang="en-US" sz="1000" dirty="0"/>
          </a:p>
        </p:txBody>
      </p:sp>
      <p:pic>
        <p:nvPicPr>
          <p:cNvPr id="12" name="Picture 11">
            <a:extLst>
              <a:ext uri="{FF2B5EF4-FFF2-40B4-BE49-F238E27FC236}">
                <a16:creationId xmlns:a16="http://schemas.microsoft.com/office/drawing/2014/main" id="{8ADA25E5-1B2B-0198-8FB0-9A6A23E510B9}"/>
              </a:ext>
            </a:extLst>
          </p:cNvPr>
          <p:cNvPicPr/>
          <p:nvPr/>
        </p:nvPicPr>
        <p:blipFill>
          <a:blip r:embed="rId4"/>
          <a:stretch>
            <a:fillRect/>
          </a:stretch>
        </p:blipFill>
        <p:spPr>
          <a:xfrm>
            <a:off x="877888" y="3094038"/>
            <a:ext cx="3200400" cy="1371600"/>
          </a:xfrm>
          <a:prstGeom prst="rect">
            <a:avLst/>
          </a:prstGeom>
        </p:spPr>
      </p:pic>
      <p:pic>
        <p:nvPicPr>
          <p:cNvPr id="14" name="Picture 13">
            <a:extLst>
              <a:ext uri="{FF2B5EF4-FFF2-40B4-BE49-F238E27FC236}">
                <a16:creationId xmlns:a16="http://schemas.microsoft.com/office/drawing/2014/main" id="{EEC84C64-FEDE-5A61-CB3F-5E75534FF180}"/>
              </a:ext>
            </a:extLst>
          </p:cNvPr>
          <p:cNvPicPr/>
          <p:nvPr/>
        </p:nvPicPr>
        <p:blipFill>
          <a:blip r:embed="rId5"/>
          <a:stretch>
            <a:fillRect/>
          </a:stretch>
        </p:blipFill>
        <p:spPr>
          <a:xfrm>
            <a:off x="4951413" y="3094038"/>
            <a:ext cx="3200400" cy="1371600"/>
          </a:xfrm>
          <a:prstGeom prst="rect">
            <a:avLst/>
          </a:prstGeom>
        </p:spPr>
      </p:pic>
      <p:pic>
        <p:nvPicPr>
          <p:cNvPr id="15" name="Picture 14">
            <a:extLst>
              <a:ext uri="{FF2B5EF4-FFF2-40B4-BE49-F238E27FC236}">
                <a16:creationId xmlns:a16="http://schemas.microsoft.com/office/drawing/2014/main" id="{F1C2AFD0-6AA5-BD13-509C-245B6A8B098E}"/>
              </a:ext>
            </a:extLst>
          </p:cNvPr>
          <p:cNvPicPr/>
          <p:nvPr/>
        </p:nvPicPr>
        <p:blipFill>
          <a:blip r:embed="rId6"/>
          <a:stretch>
            <a:fillRect/>
          </a:stretch>
        </p:blipFill>
        <p:spPr>
          <a:xfrm>
            <a:off x="877888" y="1323975"/>
            <a:ext cx="3200400" cy="1371600"/>
          </a:xfrm>
          <a:prstGeom prst="rect">
            <a:avLst/>
          </a:prstGeom>
        </p:spPr>
      </p:pic>
      <p:pic>
        <p:nvPicPr>
          <p:cNvPr id="20" name="Picture 19">
            <a:extLst>
              <a:ext uri="{FF2B5EF4-FFF2-40B4-BE49-F238E27FC236}">
                <a16:creationId xmlns:a16="http://schemas.microsoft.com/office/drawing/2014/main" id="{60421B7C-9751-E6D9-1B0D-AD95EDF1AFAC}"/>
              </a:ext>
            </a:extLst>
          </p:cNvPr>
          <p:cNvPicPr/>
          <p:nvPr/>
        </p:nvPicPr>
        <p:blipFill>
          <a:blip r:embed="rId7"/>
          <a:stretch>
            <a:fillRect/>
          </a:stretch>
        </p:blipFill>
        <p:spPr>
          <a:xfrm>
            <a:off x="4951413" y="1323975"/>
            <a:ext cx="3200400" cy="1371600"/>
          </a:xfrm>
          <a:prstGeom prst="rect">
            <a:avLst/>
          </a:prstGeom>
        </p:spPr>
      </p:pic>
    </p:spTree>
    <p:extLst>
      <p:ext uri="{BB962C8B-B14F-4D97-AF65-F5344CB8AC3E}">
        <p14:creationId xmlns:p14="http://schemas.microsoft.com/office/powerpoint/2010/main" val="39570308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F052DA5B-85E2-FEDD-AD1E-409E661B3B15}"/>
              </a:ext>
            </a:extLst>
          </p:cNvPr>
          <p:cNvPicPr/>
          <p:nvPr/>
        </p:nvPicPr>
        <p:blipFill>
          <a:blip r:embed="rId3"/>
          <a:stretch>
            <a:fillRect/>
          </a:stretch>
        </p:blipFill>
        <p:spPr>
          <a:xfrm>
            <a:off x="6684963" y="534988"/>
            <a:ext cx="1933575" cy="200025"/>
          </a:xfrm>
          <a:prstGeom prst="rect">
            <a:avLst/>
          </a:prstGeom>
        </p:spPr>
      </p:pic>
      <p:grpSp>
        <p:nvGrpSpPr>
          <p:cNvPr id="2" name="Group 6">
            <a:extLst>
              <a:ext uri="{FF2B5EF4-FFF2-40B4-BE49-F238E27FC236}">
                <a16:creationId xmlns:a16="http://schemas.microsoft.com/office/drawing/2014/main" id="{2D321E7B-164D-FA64-AC0D-1D067B9D7D41}"/>
              </a:ext>
            </a:extLst>
          </p:cNvPr>
          <p:cNvGrpSpPr/>
          <p:nvPr/>
        </p:nvGrpSpPr>
        <p:grpSpPr>
          <a:xfrm>
            <a:off x="4022920" y="1545111"/>
            <a:ext cx="4606726" cy="2977117"/>
            <a:chOff x="0" y="-66675"/>
            <a:chExt cx="7096631" cy="7938979"/>
          </a:xfrm>
        </p:grpSpPr>
        <p:sp>
          <p:nvSpPr>
            <p:cNvPr id="9" name="TextBox 7">
              <a:extLst>
                <a:ext uri="{FF2B5EF4-FFF2-40B4-BE49-F238E27FC236}">
                  <a16:creationId xmlns:a16="http://schemas.microsoft.com/office/drawing/2014/main" id="{E9484828-09AA-46FB-3DBA-375D26ACF7F3}"/>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The Great Reversal: AI Giants Stumble, Underdogs Rise</a:t>
              </a:r>
            </a:p>
          </p:txBody>
        </p:sp>
        <p:sp>
          <p:nvSpPr>
            <p:cNvPr id="12" name="TextBox 8">
              <a:extLst>
                <a:ext uri="{FF2B5EF4-FFF2-40B4-BE49-F238E27FC236}">
                  <a16:creationId xmlns:a16="http://schemas.microsoft.com/office/drawing/2014/main" id="{8CDCEFA5-C33A-9A60-69D1-63DE137ADC99}"/>
                </a:ext>
              </a:extLst>
            </p:cNvPr>
            <p:cNvSpPr txBox="1"/>
            <p:nvPr/>
          </p:nvSpPr>
          <p:spPr>
            <a:xfrm>
              <a:off x="0" y="801309"/>
              <a:ext cx="7096631" cy="7070995"/>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Since the start of 2024, as the AI-productivity narrative took center stage in the financial markets, the easiest long-short trade for sophisticated equity index and global macro traders has been to get long exposure to large cap growth stocks either via the S&amp;P 500 Growth Index or via the S&amp;P 500 itself, and hedge that exposure either by shorting Value stocks like the S&amp;P 500 Value Index or Small Caps via the Russell 2000.  Both small cap stocks and Value are “factors” that have been in the doldrums for years, so they are an easy target for short hedging.  As you can see in the chart, that trade has worked beautifully in 2024, until the last three weeks, when everyone was for one reason or another—stop losses, gamma squeeze, or just profit taking—forced out of that profitable position at the same time, resulting in a huge liquidity squeeze that decimated all the big names that have run up like Nvidia , and brought back from the dead a slew of undervalued and small names that investors have forgotten.  What happens from here is anyone’s guess.  Is this a healthy rotation in leadership, or simply a one-off liquidity event because a crowded trade got unwound?  The next few weeks and months will give us the answer.</a:t>
              </a:r>
            </a:p>
            <a:p>
              <a:pPr>
                <a:lnSpc>
                  <a:spcPts val="1330"/>
                </a:lnSpc>
              </a:pPr>
              <a:endParaRPr lang="en-US" sz="949" dirty="0">
                <a:solidFill>
                  <a:srgbClr val="000000"/>
                </a:solidFill>
                <a:latin typeface="Lato"/>
              </a:endParaRPr>
            </a:p>
          </p:txBody>
        </p:sp>
      </p:grpSp>
      <p:pic>
        <p:nvPicPr>
          <p:cNvPr id="7" name="Picture 6">
            <a:extLst>
              <a:ext uri="{FF2B5EF4-FFF2-40B4-BE49-F238E27FC236}">
                <a16:creationId xmlns:a16="http://schemas.microsoft.com/office/drawing/2014/main" id="{313FC987-4163-D89F-229C-E7DDC3064615}"/>
              </a:ext>
            </a:extLst>
          </p:cNvPr>
          <p:cNvPicPr>
            <a:picLocks noChangeAspect="1"/>
          </p:cNvPicPr>
          <p:nvPr/>
        </p:nvPicPr>
        <p:blipFill>
          <a:blip r:embed="rId4"/>
          <a:stretch>
            <a:fillRect/>
          </a:stretch>
        </p:blipFill>
        <p:spPr>
          <a:xfrm>
            <a:off x="514354" y="1084149"/>
            <a:ext cx="3200677" cy="3200677"/>
          </a:xfrm>
          <a:prstGeom prst="rect">
            <a:avLst/>
          </a:prstGeom>
        </p:spPr>
      </p:pic>
    </p:spTree>
    <p:extLst>
      <p:ext uri="{BB962C8B-B14F-4D97-AF65-F5344CB8AC3E}">
        <p14:creationId xmlns:p14="http://schemas.microsoft.com/office/powerpoint/2010/main" val="240206977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2" name="Picture 1">
            <a:extLst>
              <a:ext uri="{FF2B5EF4-FFF2-40B4-BE49-F238E27FC236}">
                <a16:creationId xmlns:a16="http://schemas.microsoft.com/office/drawing/2014/main" id="{916EB5CB-1697-4060-C239-E668790B5B9F}"/>
              </a:ext>
            </a:extLst>
          </p:cNvPr>
          <p:cNvPicPr/>
          <p:nvPr/>
        </p:nvPicPr>
        <p:blipFill>
          <a:blip r:embed="rId3"/>
          <a:stretch>
            <a:fillRect/>
          </a:stretch>
        </p:blipFill>
        <p:spPr>
          <a:xfrm>
            <a:off x="6684963" y="534988"/>
            <a:ext cx="1933575" cy="200025"/>
          </a:xfrm>
          <a:prstGeom prst="rect">
            <a:avLst/>
          </a:prstGeom>
        </p:spPr>
      </p:pic>
      <p:sp>
        <p:nvSpPr>
          <p:cNvPr id="6" name="TextBox 5">
            <a:extLst>
              <a:ext uri="{FF2B5EF4-FFF2-40B4-BE49-F238E27FC236}">
                <a16:creationId xmlns:a16="http://schemas.microsoft.com/office/drawing/2014/main" id="{0851EDDB-0E6E-44DD-6DD9-D1D86401709C}"/>
              </a:ext>
            </a:extLst>
          </p:cNvPr>
          <p:cNvSpPr txBox="1"/>
          <p:nvPr/>
        </p:nvSpPr>
        <p:spPr>
          <a:xfrm>
            <a:off x="498674" y="1018596"/>
            <a:ext cx="7040364" cy="261610"/>
          </a:xfrm>
          <a:prstGeom prst="rect">
            <a:avLst/>
          </a:prstGeom>
          <a:noFill/>
        </p:spPr>
        <p:txBody>
          <a:bodyPr wrap="square" rtlCol="0">
            <a:spAutoFit/>
          </a:bodyPr>
          <a:lstStyle/>
          <a:p>
            <a:r>
              <a:rPr lang="en-US" sz="1050" dirty="0"/>
              <a:t>Fun with Election Odds</a:t>
            </a:r>
          </a:p>
        </p:txBody>
      </p:sp>
      <p:pic>
        <p:nvPicPr>
          <p:cNvPr id="15" name="Picture 14">
            <a:extLst>
              <a:ext uri="{FF2B5EF4-FFF2-40B4-BE49-F238E27FC236}">
                <a16:creationId xmlns:a16="http://schemas.microsoft.com/office/drawing/2014/main" id="{0F33E5FF-BB81-EBF9-017B-517610E0A3F2}"/>
              </a:ext>
            </a:extLst>
          </p:cNvPr>
          <p:cNvPicPr>
            <a:picLocks noChangeAspect="1"/>
          </p:cNvPicPr>
          <p:nvPr/>
        </p:nvPicPr>
        <p:blipFill>
          <a:blip r:embed="rId4"/>
          <a:stretch>
            <a:fillRect/>
          </a:stretch>
        </p:blipFill>
        <p:spPr>
          <a:xfrm>
            <a:off x="498674" y="1380410"/>
            <a:ext cx="4115157" cy="2975106"/>
          </a:xfrm>
          <a:prstGeom prst="rect">
            <a:avLst/>
          </a:prstGeom>
        </p:spPr>
      </p:pic>
      <p:pic>
        <p:nvPicPr>
          <p:cNvPr id="16" name="Picture 15">
            <a:extLst>
              <a:ext uri="{FF2B5EF4-FFF2-40B4-BE49-F238E27FC236}">
                <a16:creationId xmlns:a16="http://schemas.microsoft.com/office/drawing/2014/main" id="{936D6675-1826-A5A9-BFE0-03AFC24756C7}"/>
              </a:ext>
            </a:extLst>
          </p:cNvPr>
          <p:cNvPicPr>
            <a:picLocks noChangeAspect="1"/>
          </p:cNvPicPr>
          <p:nvPr/>
        </p:nvPicPr>
        <p:blipFill>
          <a:blip r:embed="rId5"/>
          <a:stretch>
            <a:fillRect/>
          </a:stretch>
        </p:blipFill>
        <p:spPr>
          <a:xfrm>
            <a:off x="4798326" y="1200324"/>
            <a:ext cx="3809786" cy="3059761"/>
          </a:xfrm>
          <a:prstGeom prst="rect">
            <a:avLst/>
          </a:prstGeom>
        </p:spPr>
      </p:pic>
      <p:sp>
        <p:nvSpPr>
          <p:cNvPr id="17" name="TextBox 16">
            <a:extLst>
              <a:ext uri="{FF2B5EF4-FFF2-40B4-BE49-F238E27FC236}">
                <a16:creationId xmlns:a16="http://schemas.microsoft.com/office/drawing/2014/main" id="{99A4A6CA-5746-7599-5BFB-22238317430C}"/>
              </a:ext>
            </a:extLst>
          </p:cNvPr>
          <p:cNvSpPr txBox="1"/>
          <p:nvPr/>
        </p:nvSpPr>
        <p:spPr>
          <a:xfrm>
            <a:off x="1600200" y="2464028"/>
            <a:ext cx="526509" cy="215444"/>
          </a:xfrm>
          <a:prstGeom prst="rect">
            <a:avLst/>
          </a:prstGeom>
          <a:noFill/>
          <a:ln>
            <a:solidFill>
              <a:schemeClr val="tx1"/>
            </a:solidFill>
          </a:ln>
        </p:spPr>
        <p:txBody>
          <a:bodyPr wrap="square" rtlCol="0">
            <a:spAutoFit/>
          </a:bodyPr>
          <a:lstStyle/>
          <a:p>
            <a:pPr algn="ctr"/>
            <a:r>
              <a:rPr lang="en-US" sz="800" dirty="0"/>
              <a:t>Debate</a:t>
            </a:r>
          </a:p>
        </p:txBody>
      </p:sp>
      <p:sp>
        <p:nvSpPr>
          <p:cNvPr id="18" name="TextBox 17">
            <a:extLst>
              <a:ext uri="{FF2B5EF4-FFF2-40B4-BE49-F238E27FC236}">
                <a16:creationId xmlns:a16="http://schemas.microsoft.com/office/drawing/2014/main" id="{71DF0088-76D5-A42D-F882-B0EAAC257C7A}"/>
              </a:ext>
            </a:extLst>
          </p:cNvPr>
          <p:cNvSpPr txBox="1"/>
          <p:nvPr/>
        </p:nvSpPr>
        <p:spPr>
          <a:xfrm>
            <a:off x="2743200" y="3257550"/>
            <a:ext cx="831309" cy="338554"/>
          </a:xfrm>
          <a:prstGeom prst="rect">
            <a:avLst/>
          </a:prstGeom>
          <a:noFill/>
          <a:ln>
            <a:solidFill>
              <a:schemeClr val="tx1"/>
            </a:solidFill>
          </a:ln>
        </p:spPr>
        <p:txBody>
          <a:bodyPr wrap="square" rtlCol="0">
            <a:spAutoFit/>
          </a:bodyPr>
          <a:lstStyle/>
          <a:p>
            <a:pPr algn="ctr"/>
            <a:r>
              <a:rPr lang="en-US" sz="800" dirty="0"/>
              <a:t>Assassination Attempt</a:t>
            </a:r>
          </a:p>
        </p:txBody>
      </p:sp>
      <p:sp>
        <p:nvSpPr>
          <p:cNvPr id="19" name="TextBox 18">
            <a:extLst>
              <a:ext uri="{FF2B5EF4-FFF2-40B4-BE49-F238E27FC236}">
                <a16:creationId xmlns:a16="http://schemas.microsoft.com/office/drawing/2014/main" id="{FE1FAA72-2839-890A-237B-7F6674958E42}"/>
              </a:ext>
            </a:extLst>
          </p:cNvPr>
          <p:cNvSpPr txBox="1"/>
          <p:nvPr/>
        </p:nvSpPr>
        <p:spPr>
          <a:xfrm>
            <a:off x="3657601" y="1881745"/>
            <a:ext cx="685800" cy="338554"/>
          </a:xfrm>
          <a:prstGeom prst="rect">
            <a:avLst/>
          </a:prstGeom>
          <a:noFill/>
          <a:ln>
            <a:solidFill>
              <a:schemeClr val="tx1"/>
            </a:solidFill>
          </a:ln>
        </p:spPr>
        <p:txBody>
          <a:bodyPr wrap="square" rtlCol="0">
            <a:spAutoFit/>
          </a:bodyPr>
          <a:lstStyle/>
          <a:p>
            <a:pPr algn="ctr"/>
            <a:r>
              <a:rPr lang="en-US" sz="800" dirty="0"/>
              <a:t>Biden Withdraws</a:t>
            </a:r>
          </a:p>
        </p:txBody>
      </p:sp>
      <p:cxnSp>
        <p:nvCxnSpPr>
          <p:cNvPr id="21" name="Straight Arrow Connector 20">
            <a:extLst>
              <a:ext uri="{FF2B5EF4-FFF2-40B4-BE49-F238E27FC236}">
                <a16:creationId xmlns:a16="http://schemas.microsoft.com/office/drawing/2014/main" id="{98143E0A-1C2C-3FD9-F80D-C0A166D4CE7C}"/>
              </a:ext>
            </a:extLst>
          </p:cNvPr>
          <p:cNvCxnSpPr>
            <a:cxnSpLocks/>
            <a:stCxn id="17" idx="2"/>
          </p:cNvCxnSpPr>
          <p:nvPr/>
        </p:nvCxnSpPr>
        <p:spPr>
          <a:xfrm>
            <a:off x="1863455" y="2679472"/>
            <a:ext cx="346345" cy="501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8310BB-C85A-489B-2C95-6DAC502A9E69}"/>
              </a:ext>
            </a:extLst>
          </p:cNvPr>
          <p:cNvCxnSpPr>
            <a:cxnSpLocks/>
          </p:cNvCxnSpPr>
          <p:nvPr/>
        </p:nvCxnSpPr>
        <p:spPr>
          <a:xfrm flipV="1">
            <a:off x="3124307" y="2776777"/>
            <a:ext cx="103928" cy="480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187214-43CD-2CDC-3CAF-B656151CDE1A}"/>
              </a:ext>
            </a:extLst>
          </p:cNvPr>
          <p:cNvCxnSpPr>
            <a:cxnSpLocks/>
          </p:cNvCxnSpPr>
          <p:nvPr/>
        </p:nvCxnSpPr>
        <p:spPr>
          <a:xfrm flipH="1">
            <a:off x="3657601" y="2212084"/>
            <a:ext cx="362536" cy="160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93860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7040364" cy="261610"/>
          </a:xfrm>
          <a:prstGeom prst="rect">
            <a:avLst/>
          </a:prstGeom>
          <a:noFill/>
        </p:spPr>
        <p:txBody>
          <a:bodyPr wrap="square" rtlCol="0">
            <a:spAutoFit/>
          </a:bodyPr>
          <a:lstStyle/>
          <a:p>
            <a:r>
              <a:rPr lang="en-US" sz="1050" dirty="0"/>
              <a:t>US Style Box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E8019170-31E4-CD19-F7BF-241AD46EAA6E}"/>
              </a:ext>
            </a:extLst>
          </p:cNvPr>
          <p:cNvPicPr/>
          <p:nvPr/>
        </p:nvPicPr>
        <p:blipFill>
          <a:blip r:embed="rId3"/>
          <a:stretch>
            <a:fillRect/>
          </a:stretch>
        </p:blipFill>
        <p:spPr>
          <a:xfrm>
            <a:off x="1079500" y="1254125"/>
            <a:ext cx="6986588" cy="1636713"/>
          </a:xfrm>
          <a:prstGeom prst="rect">
            <a:avLst/>
          </a:prstGeom>
        </p:spPr>
      </p:pic>
      <p:pic>
        <p:nvPicPr>
          <p:cNvPr id="9" name="Picture 8">
            <a:extLst>
              <a:ext uri="{FF2B5EF4-FFF2-40B4-BE49-F238E27FC236}">
                <a16:creationId xmlns:a16="http://schemas.microsoft.com/office/drawing/2014/main" id="{1BE12C81-B8E4-70C4-5747-37B2768A49BB}"/>
              </a:ext>
            </a:extLst>
          </p:cNvPr>
          <p:cNvPicPr/>
          <p:nvPr/>
        </p:nvPicPr>
        <p:blipFill>
          <a:blip r:embed="rId4"/>
          <a:stretch>
            <a:fillRect/>
          </a:stretch>
        </p:blipFill>
        <p:spPr>
          <a:xfrm>
            <a:off x="6684963" y="534988"/>
            <a:ext cx="1933575" cy="200025"/>
          </a:xfrm>
          <a:prstGeom prst="rect">
            <a:avLst/>
          </a:prstGeom>
        </p:spPr>
      </p:pic>
      <p:pic>
        <p:nvPicPr>
          <p:cNvPr id="16" name="Picture 15">
            <a:extLst>
              <a:ext uri="{FF2B5EF4-FFF2-40B4-BE49-F238E27FC236}">
                <a16:creationId xmlns:a16="http://schemas.microsoft.com/office/drawing/2014/main" id="{83498A1B-D89C-4352-C72E-B0D57CA1749F}"/>
              </a:ext>
            </a:extLst>
          </p:cNvPr>
          <p:cNvPicPr/>
          <p:nvPr/>
        </p:nvPicPr>
        <p:blipFill>
          <a:blip r:embed="rId5"/>
          <a:stretch>
            <a:fillRect/>
          </a:stretch>
        </p:blipFill>
        <p:spPr>
          <a:xfrm>
            <a:off x="3810000" y="3111500"/>
            <a:ext cx="1958975" cy="1273175"/>
          </a:xfrm>
          <a:prstGeom prst="rect">
            <a:avLst/>
          </a:prstGeom>
        </p:spPr>
      </p:pic>
      <p:pic>
        <p:nvPicPr>
          <p:cNvPr id="17" name="Picture 16">
            <a:extLst>
              <a:ext uri="{FF2B5EF4-FFF2-40B4-BE49-F238E27FC236}">
                <a16:creationId xmlns:a16="http://schemas.microsoft.com/office/drawing/2014/main" id="{A9C95A35-FB68-44D9-1577-E4D9673A4B8E}"/>
              </a:ext>
            </a:extLst>
          </p:cNvPr>
          <p:cNvPicPr/>
          <p:nvPr/>
        </p:nvPicPr>
        <p:blipFill>
          <a:blip r:embed="rId6"/>
          <a:stretch>
            <a:fillRect/>
          </a:stretch>
        </p:blipFill>
        <p:spPr>
          <a:xfrm>
            <a:off x="5867400" y="3111500"/>
            <a:ext cx="1958975" cy="1273175"/>
          </a:xfrm>
          <a:prstGeom prst="rect">
            <a:avLst/>
          </a:prstGeom>
        </p:spPr>
      </p:pic>
      <p:pic>
        <p:nvPicPr>
          <p:cNvPr id="18" name="Picture 17">
            <a:extLst>
              <a:ext uri="{FF2B5EF4-FFF2-40B4-BE49-F238E27FC236}">
                <a16:creationId xmlns:a16="http://schemas.microsoft.com/office/drawing/2014/main" id="{6EB11F80-7E14-C950-9D60-607BA677F88D}"/>
              </a:ext>
            </a:extLst>
          </p:cNvPr>
          <p:cNvPicPr/>
          <p:nvPr/>
        </p:nvPicPr>
        <p:blipFill>
          <a:blip r:embed="rId7"/>
          <a:stretch>
            <a:fillRect/>
          </a:stretch>
        </p:blipFill>
        <p:spPr>
          <a:xfrm>
            <a:off x="1752600" y="3127375"/>
            <a:ext cx="1958975" cy="1273175"/>
          </a:xfrm>
          <a:prstGeom prst="rect">
            <a:avLst/>
          </a:prstGeom>
        </p:spPr>
      </p:pic>
    </p:spTree>
    <p:extLst>
      <p:ext uri="{BB962C8B-B14F-4D97-AF65-F5344CB8AC3E}">
        <p14:creationId xmlns:p14="http://schemas.microsoft.com/office/powerpoint/2010/main" val="5760685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US Sector &amp; Industry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5" name="Picture 4">
            <a:extLst>
              <a:ext uri="{FF2B5EF4-FFF2-40B4-BE49-F238E27FC236}">
                <a16:creationId xmlns:a16="http://schemas.microsoft.com/office/drawing/2014/main" id="{B4FC778A-9549-400F-4D9C-BFBE2E314C3A}"/>
              </a:ext>
            </a:extLst>
          </p:cNvPr>
          <p:cNvPicPr/>
          <p:nvPr/>
        </p:nvPicPr>
        <p:blipFill>
          <a:blip r:embed="rId3"/>
          <a:stretch>
            <a:fillRect/>
          </a:stretch>
        </p:blipFill>
        <p:spPr>
          <a:xfrm>
            <a:off x="1077913" y="1252538"/>
            <a:ext cx="6988175" cy="2965450"/>
          </a:xfrm>
          <a:prstGeom prst="rect">
            <a:avLst/>
          </a:prstGeom>
        </p:spPr>
      </p:pic>
      <p:pic>
        <p:nvPicPr>
          <p:cNvPr id="6" name="Picture 5">
            <a:extLst>
              <a:ext uri="{FF2B5EF4-FFF2-40B4-BE49-F238E27FC236}">
                <a16:creationId xmlns:a16="http://schemas.microsoft.com/office/drawing/2014/main" id="{39B1871D-08BC-FA69-3F34-6F799CE7D471}"/>
              </a:ext>
            </a:extLst>
          </p:cNvPr>
          <p:cNvPicPr/>
          <p:nvPr/>
        </p:nvPicPr>
        <p:blipFill>
          <a:blip r:embed="rId4"/>
          <a:stretch>
            <a:fillRect/>
          </a:stretch>
        </p:blipFill>
        <p:spPr>
          <a:xfrm>
            <a:off x="6684963" y="534988"/>
            <a:ext cx="1933575" cy="200025"/>
          </a:xfrm>
          <a:prstGeom prst="rect">
            <a:avLst/>
          </a:prstGeom>
        </p:spPr>
      </p:pic>
    </p:spTree>
    <p:extLst>
      <p:ext uri="{BB962C8B-B14F-4D97-AF65-F5344CB8AC3E}">
        <p14:creationId xmlns:p14="http://schemas.microsoft.com/office/powerpoint/2010/main" val="249414320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international Equity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99BC847-F1C0-02F5-B416-E942C0599C0F}"/>
              </a:ext>
            </a:extLst>
          </p:cNvPr>
          <p:cNvSpPr txBox="1"/>
          <p:nvPr/>
        </p:nvSpPr>
        <p:spPr>
          <a:xfrm>
            <a:off x="498674" y="1018596"/>
            <a:ext cx="4073326" cy="246221"/>
          </a:xfrm>
          <a:prstGeom prst="rect">
            <a:avLst/>
          </a:prstGeom>
          <a:noFill/>
        </p:spPr>
        <p:txBody>
          <a:bodyPr wrap="square" rtlCol="0">
            <a:spAutoFit/>
          </a:bodyPr>
          <a:lstStyle/>
          <a:p>
            <a:r>
              <a:rPr lang="en-US" sz="1000" dirty="0"/>
              <a:t>Developed &amp; Emerging Markets Total Return (%)</a:t>
            </a:r>
          </a:p>
        </p:txBody>
      </p:sp>
      <p:pic>
        <p:nvPicPr>
          <p:cNvPr id="6" name="Picture 5">
            <a:extLst>
              <a:ext uri="{FF2B5EF4-FFF2-40B4-BE49-F238E27FC236}">
                <a16:creationId xmlns:a16="http://schemas.microsoft.com/office/drawing/2014/main" id="{304593A3-35DF-975A-EFAC-5DFEC5E9AE33}"/>
              </a:ext>
            </a:extLst>
          </p:cNvPr>
          <p:cNvPicPr/>
          <p:nvPr/>
        </p:nvPicPr>
        <p:blipFill>
          <a:blip r:embed="rId3"/>
          <a:stretch>
            <a:fillRect/>
          </a:stretch>
        </p:blipFill>
        <p:spPr>
          <a:xfrm>
            <a:off x="1077913" y="1265238"/>
            <a:ext cx="6988175" cy="3146425"/>
          </a:xfrm>
          <a:prstGeom prst="rect">
            <a:avLst/>
          </a:prstGeom>
        </p:spPr>
      </p:pic>
      <p:pic>
        <p:nvPicPr>
          <p:cNvPr id="9" name="Picture 8">
            <a:extLst>
              <a:ext uri="{FF2B5EF4-FFF2-40B4-BE49-F238E27FC236}">
                <a16:creationId xmlns:a16="http://schemas.microsoft.com/office/drawing/2014/main" id="{E2E33F4C-3CE9-6634-506B-723B112FE3C8}"/>
              </a:ext>
            </a:extLst>
          </p:cNvPr>
          <p:cNvPicPr/>
          <p:nvPr/>
        </p:nvPicPr>
        <p:blipFill>
          <a:blip r:embed="rId4"/>
          <a:stretch>
            <a:fillRect/>
          </a:stretch>
        </p:blipFill>
        <p:spPr>
          <a:xfrm>
            <a:off x="6684963" y="534988"/>
            <a:ext cx="1933575" cy="200025"/>
          </a:xfrm>
          <a:prstGeom prst="rect">
            <a:avLst/>
          </a:prstGeom>
        </p:spPr>
      </p:pic>
      <p:sp>
        <p:nvSpPr>
          <p:cNvPr id="7" name="TextBox 6">
            <a:extLst>
              <a:ext uri="{FF2B5EF4-FFF2-40B4-BE49-F238E27FC236}">
                <a16:creationId xmlns:a16="http://schemas.microsoft.com/office/drawing/2014/main" id="{6311243D-7F1E-C751-D55A-E1D3C0D2530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1158165668"/>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Fixed Income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3" name="Picture 2">
            <a:extLst>
              <a:ext uri="{FF2B5EF4-FFF2-40B4-BE49-F238E27FC236}">
                <a16:creationId xmlns:a16="http://schemas.microsoft.com/office/drawing/2014/main" id="{541D10B9-55B1-BA42-C9D0-B30E9EDEA431}"/>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25311059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US Federal Reserve Policy Monitor</a:t>
            </a:r>
          </a:p>
        </p:txBody>
      </p:sp>
      <p:pic>
        <p:nvPicPr>
          <p:cNvPr id="2" name="Picture 1">
            <a:extLst>
              <a:ext uri="{FF2B5EF4-FFF2-40B4-BE49-F238E27FC236}">
                <a16:creationId xmlns:a16="http://schemas.microsoft.com/office/drawing/2014/main" id="{D761E3E5-2173-AA08-AF9B-FE5A8B466CEB}"/>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0EEEAFE6-83B9-2F28-8509-4B0C752EC704}"/>
              </a:ext>
            </a:extLst>
          </p:cNvPr>
          <p:cNvPicPr/>
          <p:nvPr/>
        </p:nvPicPr>
        <p:blipFill>
          <a:blip r:embed="rId4"/>
          <a:stretch>
            <a:fillRect/>
          </a:stretch>
        </p:blipFill>
        <p:spPr>
          <a:xfrm>
            <a:off x="4972050" y="1289050"/>
            <a:ext cx="3657600" cy="3200400"/>
          </a:xfrm>
          <a:prstGeom prst="rect">
            <a:avLst/>
          </a:prstGeom>
        </p:spPr>
      </p:pic>
      <p:pic>
        <p:nvPicPr>
          <p:cNvPr id="13" name="Picture 12">
            <a:extLst>
              <a:ext uri="{FF2B5EF4-FFF2-40B4-BE49-F238E27FC236}">
                <a16:creationId xmlns:a16="http://schemas.microsoft.com/office/drawing/2014/main" id="{EB456D75-C2CD-FF3B-A586-6910FABAF3A7}"/>
              </a:ext>
            </a:extLst>
          </p:cNvPr>
          <p:cNvPicPr/>
          <p:nvPr/>
        </p:nvPicPr>
        <p:blipFill>
          <a:blip r:embed="rId5"/>
          <a:stretch>
            <a:fillRect/>
          </a:stretch>
        </p:blipFill>
        <p:spPr>
          <a:xfrm>
            <a:off x="706438" y="1517650"/>
            <a:ext cx="3657600" cy="1371600"/>
          </a:xfrm>
          <a:prstGeom prst="rect">
            <a:avLst/>
          </a:prstGeom>
        </p:spPr>
      </p:pic>
      <p:pic>
        <p:nvPicPr>
          <p:cNvPr id="19" name="Picture 18">
            <a:extLst>
              <a:ext uri="{FF2B5EF4-FFF2-40B4-BE49-F238E27FC236}">
                <a16:creationId xmlns:a16="http://schemas.microsoft.com/office/drawing/2014/main" id="{1DDC6392-3132-5F57-7C19-E62CAE9C77DC}"/>
              </a:ext>
            </a:extLst>
          </p:cNvPr>
          <p:cNvPicPr/>
          <p:nvPr/>
        </p:nvPicPr>
        <p:blipFill>
          <a:blip r:embed="rId6"/>
          <a:stretch>
            <a:fillRect/>
          </a:stretch>
        </p:blipFill>
        <p:spPr>
          <a:xfrm>
            <a:off x="706438" y="3074988"/>
            <a:ext cx="3657600" cy="1371600"/>
          </a:xfrm>
          <a:prstGeom prst="rect">
            <a:avLst/>
          </a:prstGeom>
        </p:spPr>
      </p:pic>
      <p:sp>
        <p:nvSpPr>
          <p:cNvPr id="16" name="TextBox 15">
            <a:extLst>
              <a:ext uri="{FF2B5EF4-FFF2-40B4-BE49-F238E27FC236}">
                <a16:creationId xmlns:a16="http://schemas.microsoft.com/office/drawing/2014/main" id="{E8DD3F51-BA8F-C504-5775-28523F61B8DA}"/>
              </a:ext>
            </a:extLst>
          </p:cNvPr>
          <p:cNvSpPr txBox="1"/>
          <p:nvPr/>
        </p:nvSpPr>
        <p:spPr>
          <a:xfrm>
            <a:off x="706537" y="1335522"/>
            <a:ext cx="4073326" cy="215444"/>
          </a:xfrm>
          <a:prstGeom prst="rect">
            <a:avLst/>
          </a:prstGeom>
          <a:noFill/>
        </p:spPr>
        <p:txBody>
          <a:bodyPr wrap="square" rtlCol="0">
            <a:spAutoFit/>
          </a:bodyPr>
          <a:lstStyle/>
          <a:p>
            <a:r>
              <a:rPr lang="en-US" sz="800" b="1" dirty="0">
                <a:solidFill>
                  <a:schemeClr val="tx2"/>
                </a:solidFill>
              </a:rPr>
              <a:t>US CPI YoY NSA </a:t>
            </a:r>
            <a:r>
              <a:rPr lang="en-US" sz="800" dirty="0"/>
              <a:t>&amp; </a:t>
            </a:r>
            <a:r>
              <a:rPr lang="en-US" sz="800" b="1" dirty="0">
                <a:solidFill>
                  <a:schemeClr val="accent2"/>
                </a:solidFill>
              </a:rPr>
              <a:t>US PCE Core Price YoY SA </a:t>
            </a:r>
            <a:r>
              <a:rPr lang="en-US" sz="800" dirty="0"/>
              <a:t>(%)</a:t>
            </a:r>
          </a:p>
        </p:txBody>
      </p:sp>
      <p:sp>
        <p:nvSpPr>
          <p:cNvPr id="17" name="TextBox 16">
            <a:extLst>
              <a:ext uri="{FF2B5EF4-FFF2-40B4-BE49-F238E27FC236}">
                <a16:creationId xmlns:a16="http://schemas.microsoft.com/office/drawing/2014/main" id="{C201EE85-83B5-C71E-0A6B-09EB4D97DE03}"/>
              </a:ext>
            </a:extLst>
          </p:cNvPr>
          <p:cNvSpPr txBox="1"/>
          <p:nvPr/>
        </p:nvSpPr>
        <p:spPr>
          <a:xfrm>
            <a:off x="706537" y="2918814"/>
            <a:ext cx="4073326" cy="215444"/>
          </a:xfrm>
          <a:prstGeom prst="rect">
            <a:avLst/>
          </a:prstGeom>
          <a:noFill/>
        </p:spPr>
        <p:txBody>
          <a:bodyPr wrap="square" rtlCol="0">
            <a:spAutoFit/>
          </a:bodyPr>
          <a:lstStyle/>
          <a:p>
            <a:r>
              <a:rPr lang="en-US" sz="800" b="1" dirty="0">
                <a:solidFill>
                  <a:schemeClr val="tx2"/>
                </a:solidFill>
              </a:rPr>
              <a:t>US U-3 Unemployment Rate (%) (left) </a:t>
            </a:r>
            <a:r>
              <a:rPr lang="en-US" sz="800" dirty="0"/>
              <a:t>&amp; </a:t>
            </a:r>
            <a:r>
              <a:rPr lang="en-US" sz="800" b="1" dirty="0">
                <a:solidFill>
                  <a:schemeClr val="accent2"/>
                </a:solidFill>
              </a:rPr>
              <a:t>US Initial Jobless Claims SA (1000s) (right)</a:t>
            </a:r>
            <a:endParaRPr lang="en-US" sz="800" dirty="0"/>
          </a:p>
        </p:txBody>
      </p:sp>
      <p:sp>
        <p:nvSpPr>
          <p:cNvPr id="18" name="TextBox 17">
            <a:extLst>
              <a:ext uri="{FF2B5EF4-FFF2-40B4-BE49-F238E27FC236}">
                <a16:creationId xmlns:a16="http://schemas.microsoft.com/office/drawing/2014/main" id="{145EC3A3-A016-CFC9-17EE-4A3A3D5FFEC1}"/>
              </a:ext>
            </a:extLst>
          </p:cNvPr>
          <p:cNvSpPr txBox="1"/>
          <p:nvPr/>
        </p:nvSpPr>
        <p:spPr>
          <a:xfrm>
            <a:off x="4764183" y="1033657"/>
            <a:ext cx="4073326" cy="215444"/>
          </a:xfrm>
          <a:prstGeom prst="rect">
            <a:avLst/>
          </a:prstGeom>
          <a:noFill/>
        </p:spPr>
        <p:txBody>
          <a:bodyPr wrap="square" rtlCol="0">
            <a:spAutoFit/>
          </a:bodyPr>
          <a:lstStyle/>
          <a:p>
            <a:pPr algn="ctr"/>
            <a:r>
              <a:rPr lang="en-US" sz="800" b="1" dirty="0">
                <a:solidFill>
                  <a:schemeClr val="tx2"/>
                </a:solidFill>
              </a:rPr>
              <a:t>Implied Fed Funds Rate (%)</a:t>
            </a:r>
            <a:endParaRPr lang="en-US" sz="800" dirty="0"/>
          </a:p>
        </p:txBody>
      </p:sp>
    </p:spTree>
    <p:extLst>
      <p:ext uri="{BB962C8B-B14F-4D97-AF65-F5344CB8AC3E}">
        <p14:creationId xmlns:p14="http://schemas.microsoft.com/office/powerpoint/2010/main" val="225518519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0D5DADF-58D1-22CC-632C-233707DA10A3}"/>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US 10 Year Treasury Yield </a:t>
            </a:r>
            <a:r>
              <a:rPr lang="en-US" sz="1000" dirty="0"/>
              <a:t>(%)</a:t>
            </a:r>
          </a:p>
        </p:txBody>
      </p:sp>
      <p:sp>
        <p:nvSpPr>
          <p:cNvPr id="9" name="TextBox 8">
            <a:extLst>
              <a:ext uri="{FF2B5EF4-FFF2-40B4-BE49-F238E27FC236}">
                <a16:creationId xmlns:a16="http://schemas.microsoft.com/office/drawing/2014/main" id="{F1133670-3458-B4BD-79B4-4DDF17699D72}"/>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Current Treasury Yield Curve </a:t>
            </a:r>
            <a:r>
              <a:rPr lang="en-US" sz="1000" dirty="0"/>
              <a:t>&amp; </a:t>
            </a:r>
            <a:r>
              <a:rPr lang="en-US" sz="1000" b="1" dirty="0">
                <a:solidFill>
                  <a:schemeClr val="accent2"/>
                </a:solidFill>
              </a:rPr>
              <a:t>One-Year Ago </a:t>
            </a:r>
            <a:r>
              <a:rPr lang="en-US" sz="1000" dirty="0"/>
              <a:t>(%)</a:t>
            </a:r>
          </a:p>
        </p:txBody>
      </p:sp>
      <p:sp>
        <p:nvSpPr>
          <p:cNvPr id="12" name="TextBox 11">
            <a:extLst>
              <a:ext uri="{FF2B5EF4-FFF2-40B4-BE49-F238E27FC236}">
                <a16:creationId xmlns:a16="http://schemas.microsoft.com/office/drawing/2014/main" id="{B2D5B616-09E8-76DB-EB8D-C669341A7D61}"/>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US 10 Year minus 2 Year Treasury Yield </a:t>
            </a:r>
            <a:r>
              <a:rPr lang="en-US" sz="1000" dirty="0"/>
              <a:t>(%)</a:t>
            </a:r>
          </a:p>
        </p:txBody>
      </p:sp>
      <p:sp>
        <p:nvSpPr>
          <p:cNvPr id="19" name="TextBox 18">
            <a:extLst>
              <a:ext uri="{FF2B5EF4-FFF2-40B4-BE49-F238E27FC236}">
                <a16:creationId xmlns:a16="http://schemas.microsoft.com/office/drawing/2014/main" id="{D3045276-B31E-E975-A60F-E85940381D63}"/>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High Yield Credit Spread (left) </a:t>
            </a:r>
            <a:r>
              <a:rPr lang="en-US" sz="1000" dirty="0"/>
              <a:t>&amp; </a:t>
            </a:r>
            <a:r>
              <a:rPr lang="en-US" sz="1000" b="1" dirty="0">
                <a:solidFill>
                  <a:schemeClr val="accent2"/>
                </a:solidFill>
              </a:rPr>
              <a:t>A-Rated Credit Spread (right) </a:t>
            </a:r>
            <a:r>
              <a:rPr lang="en-US" sz="1000" dirty="0"/>
              <a:t>(%)</a:t>
            </a:r>
          </a:p>
        </p:txBody>
      </p:sp>
      <p:pic>
        <p:nvPicPr>
          <p:cNvPr id="6" name="Picture 5">
            <a:extLst>
              <a:ext uri="{FF2B5EF4-FFF2-40B4-BE49-F238E27FC236}">
                <a16:creationId xmlns:a16="http://schemas.microsoft.com/office/drawing/2014/main" id="{A921A54D-A21A-2C54-8904-4A4470C00FCB}"/>
              </a:ext>
            </a:extLst>
          </p:cNvPr>
          <p:cNvPicPr/>
          <p:nvPr/>
        </p:nvPicPr>
        <p:blipFill>
          <a:blip r:embed="rId3"/>
          <a:stretch>
            <a:fillRect/>
          </a:stretch>
        </p:blipFill>
        <p:spPr>
          <a:xfrm>
            <a:off x="879475" y="1266825"/>
            <a:ext cx="3200400" cy="1371600"/>
          </a:xfrm>
          <a:prstGeom prst="rect">
            <a:avLst/>
          </a:prstGeom>
        </p:spPr>
      </p:pic>
      <p:pic>
        <p:nvPicPr>
          <p:cNvPr id="17" name="Picture 16">
            <a:extLst>
              <a:ext uri="{FF2B5EF4-FFF2-40B4-BE49-F238E27FC236}">
                <a16:creationId xmlns:a16="http://schemas.microsoft.com/office/drawing/2014/main" id="{4725AF99-DC60-919F-C5C9-5A037ACEF371}"/>
              </a:ext>
            </a:extLst>
          </p:cNvPr>
          <p:cNvPicPr/>
          <p:nvPr/>
        </p:nvPicPr>
        <p:blipFill>
          <a:blip r:embed="rId4"/>
          <a:stretch>
            <a:fillRect/>
          </a:stretch>
        </p:blipFill>
        <p:spPr>
          <a:xfrm>
            <a:off x="4953000" y="1270000"/>
            <a:ext cx="3200400" cy="1371600"/>
          </a:xfrm>
          <a:prstGeom prst="rect">
            <a:avLst/>
          </a:prstGeom>
        </p:spPr>
      </p:pic>
      <p:pic>
        <p:nvPicPr>
          <p:cNvPr id="18" name="Picture 17">
            <a:extLst>
              <a:ext uri="{FF2B5EF4-FFF2-40B4-BE49-F238E27FC236}">
                <a16:creationId xmlns:a16="http://schemas.microsoft.com/office/drawing/2014/main" id="{89B748A4-F7C8-C523-4C29-2ED20EA243B1}"/>
              </a:ext>
            </a:extLst>
          </p:cNvPr>
          <p:cNvPicPr/>
          <p:nvPr/>
        </p:nvPicPr>
        <p:blipFill>
          <a:blip r:embed="rId5"/>
          <a:stretch>
            <a:fillRect/>
          </a:stretch>
        </p:blipFill>
        <p:spPr>
          <a:xfrm>
            <a:off x="4937125" y="3001963"/>
            <a:ext cx="3200400" cy="1371600"/>
          </a:xfrm>
          <a:prstGeom prst="rect">
            <a:avLst/>
          </a:prstGeom>
        </p:spPr>
      </p:pic>
      <p:pic>
        <p:nvPicPr>
          <p:cNvPr id="20" name="Picture 19">
            <a:extLst>
              <a:ext uri="{FF2B5EF4-FFF2-40B4-BE49-F238E27FC236}">
                <a16:creationId xmlns:a16="http://schemas.microsoft.com/office/drawing/2014/main" id="{CE6A72DD-C8D8-6B50-47FD-9FA68C4B801D}"/>
              </a:ext>
            </a:extLst>
          </p:cNvPr>
          <p:cNvPicPr/>
          <p:nvPr/>
        </p:nvPicPr>
        <p:blipFill>
          <a:blip r:embed="rId6"/>
          <a:stretch>
            <a:fillRect/>
          </a:stretch>
        </p:blipFill>
        <p:spPr>
          <a:xfrm>
            <a:off x="879475" y="3001963"/>
            <a:ext cx="3200400" cy="1371600"/>
          </a:xfrm>
          <a:prstGeom prst="rect">
            <a:avLst/>
          </a:prstGeom>
        </p:spPr>
      </p:pic>
      <p:pic>
        <p:nvPicPr>
          <p:cNvPr id="21" name="Picture 20">
            <a:extLst>
              <a:ext uri="{FF2B5EF4-FFF2-40B4-BE49-F238E27FC236}">
                <a16:creationId xmlns:a16="http://schemas.microsoft.com/office/drawing/2014/main" id="{288FDB11-085E-A725-2467-34EFED28F272}"/>
              </a:ext>
            </a:extLst>
          </p:cNvPr>
          <p:cNvPicPr/>
          <p:nvPr/>
        </p:nvPicPr>
        <p:blipFill>
          <a:blip r:embed="rId7"/>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Tree>
    <p:extLst>
      <p:ext uri="{BB962C8B-B14F-4D97-AF65-F5344CB8AC3E}">
        <p14:creationId xmlns:p14="http://schemas.microsoft.com/office/powerpoint/2010/main" val="221158418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57B58358-B0CB-6544-D8E5-91D3045A1EC7}"/>
              </a:ext>
            </a:extLst>
          </p:cNvPr>
          <p:cNvPicPr/>
          <p:nvPr/>
        </p:nvPicPr>
        <p:blipFill>
          <a:blip r:embed="rId3"/>
          <a:stretch>
            <a:fillRect/>
          </a:stretch>
        </p:blipFill>
        <p:spPr>
          <a:xfrm>
            <a:off x="1079500" y="1262063"/>
            <a:ext cx="6986588" cy="3217862"/>
          </a:xfrm>
          <a:prstGeom prst="rect">
            <a:avLst/>
          </a:prstGeom>
        </p:spPr>
      </p:pic>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Fixed Income Asset Class Total Return (%)</a:t>
            </a:r>
          </a:p>
        </p:txBody>
      </p:sp>
      <p:pic>
        <p:nvPicPr>
          <p:cNvPr id="12" name="Picture 11">
            <a:extLst>
              <a:ext uri="{FF2B5EF4-FFF2-40B4-BE49-F238E27FC236}">
                <a16:creationId xmlns:a16="http://schemas.microsoft.com/office/drawing/2014/main" id="{70491A69-22BE-479F-D309-B905777CFF80}"/>
              </a:ext>
            </a:extLst>
          </p:cNvPr>
          <p:cNvPicPr/>
          <p:nvPr/>
        </p:nvPicPr>
        <p:blipFill>
          <a:blip r:embed="rId4"/>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369351585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library with books on shelves&#10;&#10;Description automatically generated">
            <a:extLst>
              <a:ext uri="{FF2B5EF4-FFF2-40B4-BE49-F238E27FC236}">
                <a16:creationId xmlns:a16="http://schemas.microsoft.com/office/drawing/2014/main" id="{CC61B379-A597-2153-570C-613AEBD5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82655"/>
            <a:ext cx="3688305" cy="3688305"/>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agenda</a:t>
            </a:r>
          </a:p>
        </p:txBody>
      </p:sp>
      <p:sp>
        <p:nvSpPr>
          <p:cNvPr id="4" name="AutoShape 4"/>
          <p:cNvSpPr/>
          <p:nvPr/>
        </p:nvSpPr>
        <p:spPr>
          <a:xfrm flipV="1">
            <a:off x="503436" y="880381"/>
            <a:ext cx="8126206" cy="19256"/>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a:off x="492528" y="4551698"/>
            <a:ext cx="8126206" cy="1925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8B4606C8-BAE0-2E67-8D34-3ACC763F3AF0}"/>
              </a:ext>
            </a:extLst>
          </p:cNvPr>
          <p:cNvPicPr/>
          <p:nvPr/>
        </p:nvPicPr>
        <p:blipFill>
          <a:blip r:embed="rId4"/>
          <a:stretch>
            <a:fillRect/>
          </a:stretch>
        </p:blipFill>
        <p:spPr>
          <a:xfrm>
            <a:off x="6684963" y="534988"/>
            <a:ext cx="1933575" cy="200025"/>
          </a:xfrm>
          <a:prstGeom prst="rect">
            <a:avLst/>
          </a:prstGeom>
        </p:spPr>
      </p:pic>
      <p:sp>
        <p:nvSpPr>
          <p:cNvPr id="13" name="TextBox 4">
            <a:extLst>
              <a:ext uri="{FF2B5EF4-FFF2-40B4-BE49-F238E27FC236}">
                <a16:creationId xmlns:a16="http://schemas.microsoft.com/office/drawing/2014/main" id="{8EAA17CC-C72B-571C-E4C3-3ECCF92A009F}"/>
              </a:ext>
            </a:extLst>
          </p:cNvPr>
          <p:cNvSpPr txBox="1"/>
          <p:nvPr/>
        </p:nvSpPr>
        <p:spPr>
          <a:xfrm>
            <a:off x="514345" y="1061145"/>
            <a:ext cx="3938592" cy="2955681"/>
          </a:xfrm>
          <a:prstGeom prst="rect">
            <a:avLst/>
          </a:prstGeom>
        </p:spPr>
        <p:txBody>
          <a:bodyPr lIns="0" tIns="0" rIns="0" bIns="0" rtlCol="0" anchor="t">
            <a:spAutoFit/>
          </a:bodyPr>
          <a:lstStyle/>
          <a:p>
            <a:pPr marL="302260" lvl="1" indent="-151130">
              <a:lnSpc>
                <a:spcPts val="2618"/>
              </a:lnSpc>
              <a:buFont typeface="Arial"/>
              <a:buChar char="•"/>
            </a:pPr>
            <a:r>
              <a:rPr lang="en-US" sz="1400" dirty="0">
                <a:solidFill>
                  <a:srgbClr val="000000"/>
                </a:solidFill>
                <a:latin typeface="Lato"/>
              </a:rPr>
              <a:t>Quick Recap</a:t>
            </a:r>
          </a:p>
          <a:p>
            <a:pPr marL="302260" lvl="1" indent="-151130">
              <a:lnSpc>
                <a:spcPts val="2618"/>
              </a:lnSpc>
              <a:buFont typeface="Arial"/>
              <a:buChar char="•"/>
            </a:pPr>
            <a:r>
              <a:rPr lang="en-US" sz="1400" dirty="0">
                <a:solidFill>
                  <a:srgbClr val="000000"/>
                </a:solidFill>
                <a:latin typeface="Lato"/>
              </a:rPr>
              <a:t>Three Themes</a:t>
            </a:r>
          </a:p>
          <a:p>
            <a:pPr marL="302260" lvl="1" indent="-151130">
              <a:lnSpc>
                <a:spcPts val="2618"/>
              </a:lnSpc>
              <a:buFont typeface="Arial"/>
              <a:buChar char="•"/>
            </a:pPr>
            <a:r>
              <a:rPr lang="en-US" sz="1400" dirty="0">
                <a:solidFill>
                  <a:srgbClr val="000000"/>
                </a:solidFill>
                <a:latin typeface="Lato"/>
              </a:rPr>
              <a:t>Equity Overview</a:t>
            </a:r>
          </a:p>
          <a:p>
            <a:pPr marL="302260" lvl="1" indent="-151130">
              <a:lnSpc>
                <a:spcPts val="2618"/>
              </a:lnSpc>
              <a:buFont typeface="Arial"/>
              <a:buChar char="•"/>
            </a:pPr>
            <a:r>
              <a:rPr lang="en-US" sz="1400" dirty="0">
                <a:solidFill>
                  <a:srgbClr val="000000"/>
                </a:solidFill>
                <a:latin typeface="Lato"/>
              </a:rPr>
              <a:t>Fixed Income Overview</a:t>
            </a:r>
          </a:p>
          <a:p>
            <a:pPr marL="302260" lvl="1" indent="-151130">
              <a:lnSpc>
                <a:spcPts val="2618"/>
              </a:lnSpc>
              <a:buFont typeface="Arial"/>
              <a:buChar char="•"/>
            </a:pPr>
            <a:r>
              <a:rPr lang="en-US" sz="1400" dirty="0">
                <a:solidFill>
                  <a:srgbClr val="000000"/>
                </a:solidFill>
                <a:latin typeface="Lato"/>
              </a:rPr>
              <a:t>Global Macro Overview</a:t>
            </a:r>
          </a:p>
          <a:p>
            <a:pPr marL="302260" lvl="1" indent="-151130">
              <a:lnSpc>
                <a:spcPts val="2618"/>
              </a:lnSpc>
              <a:buFont typeface="Arial"/>
              <a:buChar char="•"/>
            </a:pPr>
            <a:r>
              <a:rPr lang="en-US" sz="1400" dirty="0">
                <a:solidFill>
                  <a:srgbClr val="000000"/>
                </a:solidFill>
                <a:latin typeface="Lato"/>
              </a:rPr>
              <a:t>Actionable Insights</a:t>
            </a:r>
          </a:p>
          <a:p>
            <a:pPr marL="302260" lvl="1" indent="-151130">
              <a:lnSpc>
                <a:spcPts val="2618"/>
              </a:lnSpc>
              <a:buFont typeface="Arial"/>
              <a:buChar char="•"/>
            </a:pPr>
            <a:r>
              <a:rPr lang="en-US" sz="1400" dirty="0">
                <a:solidFill>
                  <a:srgbClr val="000000"/>
                </a:solidFill>
                <a:latin typeface="Lato"/>
              </a:rPr>
              <a:t>Modelist Overview</a:t>
            </a:r>
          </a:p>
          <a:p>
            <a:pPr marL="302260" lvl="1" indent="-151130">
              <a:lnSpc>
                <a:spcPts val="2618"/>
              </a:lnSpc>
              <a:buFont typeface="Arial"/>
              <a:buChar char="•"/>
            </a:pPr>
            <a:r>
              <a:rPr lang="en-US" sz="1400" dirty="0">
                <a:solidFill>
                  <a:srgbClr val="000000"/>
                </a:solidFill>
                <a:latin typeface="Lato"/>
              </a:rPr>
              <a:t>Q&amp;A</a:t>
            </a:r>
          </a:p>
          <a:p>
            <a:pPr marL="302260" lvl="1" indent="-151130">
              <a:lnSpc>
                <a:spcPts val="2618"/>
              </a:lnSpc>
              <a:buFont typeface="Arial"/>
              <a:buChar char="•"/>
            </a:pPr>
            <a:r>
              <a:rPr lang="en-US" sz="1400" dirty="0">
                <a:solidFill>
                  <a:srgbClr val="000000"/>
                </a:solidFill>
                <a:latin typeface="Lato"/>
              </a:rPr>
              <a:t>Disclosures</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Global Macro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a:extLst>
              <a:ext uri="{FF2B5EF4-FFF2-40B4-BE49-F238E27FC236}">
                <a16:creationId xmlns:a16="http://schemas.microsoft.com/office/drawing/2014/main" id="{B1DD2AAF-B04A-12DD-0DE9-E9621DC170AC}"/>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3651594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Bent-Up 19">
            <a:extLst>
              <a:ext uri="{FF2B5EF4-FFF2-40B4-BE49-F238E27FC236}">
                <a16:creationId xmlns:a16="http://schemas.microsoft.com/office/drawing/2014/main" id="{FCCDB3ED-313B-B8B6-96CC-A7A59988B209}"/>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5" name="Picture 4">
            <a:extLst>
              <a:ext uri="{FF2B5EF4-FFF2-40B4-BE49-F238E27FC236}">
                <a16:creationId xmlns:a16="http://schemas.microsoft.com/office/drawing/2014/main" id="{709C712B-FF70-A7F5-98ED-BD5D2092ECFB}"/>
              </a:ext>
            </a:extLst>
          </p:cNvPr>
          <p:cNvPicPr/>
          <p:nvPr/>
        </p:nvPicPr>
        <p:blipFill>
          <a:blip r:embed="rId3"/>
          <a:stretch>
            <a:fillRect/>
          </a:stretch>
        </p:blipFill>
        <p:spPr>
          <a:xfrm>
            <a:off x="6684963" y="534988"/>
            <a:ext cx="1933575" cy="200025"/>
          </a:xfrm>
          <a:prstGeom prst="rect">
            <a:avLst/>
          </a:prstGeom>
        </p:spPr>
      </p:pic>
      <p:sp>
        <p:nvSpPr>
          <p:cNvPr id="14" name="TextBox 13">
            <a:extLst>
              <a:ext uri="{FF2B5EF4-FFF2-40B4-BE49-F238E27FC236}">
                <a16:creationId xmlns:a16="http://schemas.microsoft.com/office/drawing/2014/main" id="{D136AC3B-6A87-5059-CB62-E4372D10B123}"/>
              </a:ext>
            </a:extLst>
          </p:cNvPr>
          <p:cNvSpPr txBox="1"/>
          <p:nvPr/>
        </p:nvSpPr>
        <p:spPr>
          <a:xfrm>
            <a:off x="498674" y="1018596"/>
            <a:ext cx="4073326" cy="246221"/>
          </a:xfrm>
          <a:prstGeom prst="rect">
            <a:avLst/>
          </a:prstGeom>
          <a:noFill/>
        </p:spPr>
        <p:txBody>
          <a:bodyPr wrap="square" rtlCol="0">
            <a:spAutoFit/>
          </a:bodyPr>
          <a:lstStyle/>
          <a:p>
            <a:r>
              <a:rPr lang="en-US" sz="1000" b="1" u="sng" dirty="0"/>
              <a:t>Last Month Positive Surprises</a:t>
            </a:r>
          </a:p>
        </p:txBody>
      </p:sp>
      <p:pic>
        <p:nvPicPr>
          <p:cNvPr id="6" name="Picture 5">
            <a:extLst>
              <a:ext uri="{FF2B5EF4-FFF2-40B4-BE49-F238E27FC236}">
                <a16:creationId xmlns:a16="http://schemas.microsoft.com/office/drawing/2014/main" id="{287142AE-AEE2-89DE-1D59-90D063D038E4}"/>
              </a:ext>
            </a:extLst>
          </p:cNvPr>
          <p:cNvPicPr/>
          <p:nvPr/>
        </p:nvPicPr>
        <p:blipFill>
          <a:blip r:embed="rId4"/>
          <a:stretch>
            <a:fillRect/>
          </a:stretch>
        </p:blipFill>
        <p:spPr>
          <a:xfrm>
            <a:off x="1808359" y="1391857"/>
            <a:ext cx="5495925" cy="1476375"/>
          </a:xfrm>
          <a:prstGeom prst="rect">
            <a:avLst/>
          </a:prstGeom>
        </p:spPr>
      </p:pic>
      <p:pic>
        <p:nvPicPr>
          <p:cNvPr id="7" name="Picture 6">
            <a:extLst>
              <a:ext uri="{FF2B5EF4-FFF2-40B4-BE49-F238E27FC236}">
                <a16:creationId xmlns:a16="http://schemas.microsoft.com/office/drawing/2014/main" id="{C7DE7BF2-FF45-CC4B-E399-70FDB6452FEC}"/>
              </a:ext>
            </a:extLst>
          </p:cNvPr>
          <p:cNvPicPr/>
          <p:nvPr/>
        </p:nvPicPr>
        <p:blipFill>
          <a:blip r:embed="rId5"/>
          <a:stretch>
            <a:fillRect/>
          </a:stretch>
        </p:blipFill>
        <p:spPr>
          <a:xfrm>
            <a:off x="498674" y="2999232"/>
            <a:ext cx="4143375" cy="942975"/>
          </a:xfrm>
          <a:prstGeom prst="rect">
            <a:avLst/>
          </a:prstGeom>
        </p:spPr>
      </p:pic>
      <p:pic>
        <p:nvPicPr>
          <p:cNvPr id="9" name="Picture 8">
            <a:extLst>
              <a:ext uri="{FF2B5EF4-FFF2-40B4-BE49-F238E27FC236}">
                <a16:creationId xmlns:a16="http://schemas.microsoft.com/office/drawing/2014/main" id="{AA58E49D-AA28-8090-7130-CC577EF86FA5}"/>
              </a:ext>
            </a:extLst>
          </p:cNvPr>
          <p:cNvPicPr/>
          <p:nvPr/>
        </p:nvPicPr>
        <p:blipFill>
          <a:blip r:embed="rId6"/>
          <a:stretch>
            <a:fillRect/>
          </a:stretch>
        </p:blipFill>
        <p:spPr>
          <a:xfrm>
            <a:off x="5084763" y="3028950"/>
            <a:ext cx="3200400" cy="1371600"/>
          </a:xfrm>
          <a:prstGeom prst="rect">
            <a:avLst/>
          </a:prstGeom>
          <a:ln>
            <a:solidFill>
              <a:schemeClr val="tx1"/>
            </a:solidFill>
          </a:ln>
        </p:spPr>
      </p:pic>
    </p:spTree>
    <p:extLst>
      <p:ext uri="{BB962C8B-B14F-4D97-AF65-F5344CB8AC3E}">
        <p14:creationId xmlns:p14="http://schemas.microsoft.com/office/powerpoint/2010/main" val="268165299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Bent-Up 11">
            <a:extLst>
              <a:ext uri="{FF2B5EF4-FFF2-40B4-BE49-F238E27FC236}">
                <a16:creationId xmlns:a16="http://schemas.microsoft.com/office/drawing/2014/main" id="{D2F74BF1-59AE-633B-FD64-3ACE1EA0894E}"/>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7" name="Picture 6">
            <a:extLst>
              <a:ext uri="{FF2B5EF4-FFF2-40B4-BE49-F238E27FC236}">
                <a16:creationId xmlns:a16="http://schemas.microsoft.com/office/drawing/2014/main" id="{2D1F0BA3-F9C7-6545-288C-AC4CC6372802}"/>
              </a:ext>
            </a:extLst>
          </p:cNvPr>
          <p:cNvPicPr/>
          <p:nvPr/>
        </p:nvPicPr>
        <p:blipFill>
          <a:blip r:embed="rId3"/>
          <a:stretch>
            <a:fillRect/>
          </a:stretch>
        </p:blipFill>
        <p:spPr>
          <a:xfrm>
            <a:off x="6684963" y="534988"/>
            <a:ext cx="1933575" cy="200025"/>
          </a:xfrm>
          <a:prstGeom prst="rect">
            <a:avLst/>
          </a:prstGeom>
        </p:spPr>
      </p:pic>
      <p:sp>
        <p:nvSpPr>
          <p:cNvPr id="5" name="TextBox 4">
            <a:extLst>
              <a:ext uri="{FF2B5EF4-FFF2-40B4-BE49-F238E27FC236}">
                <a16:creationId xmlns:a16="http://schemas.microsoft.com/office/drawing/2014/main" id="{223139C6-F73A-1D46-9D5B-56A5556E625C}"/>
              </a:ext>
            </a:extLst>
          </p:cNvPr>
          <p:cNvSpPr txBox="1"/>
          <p:nvPr/>
        </p:nvSpPr>
        <p:spPr>
          <a:xfrm>
            <a:off x="498674" y="1018596"/>
            <a:ext cx="4073326" cy="246221"/>
          </a:xfrm>
          <a:prstGeom prst="rect">
            <a:avLst/>
          </a:prstGeom>
          <a:noFill/>
        </p:spPr>
        <p:txBody>
          <a:bodyPr wrap="square" rtlCol="0">
            <a:spAutoFit/>
          </a:bodyPr>
          <a:lstStyle/>
          <a:p>
            <a:r>
              <a:rPr lang="en-US" sz="1000" b="1" u="sng" dirty="0"/>
              <a:t>Last Month Negative Surprises</a:t>
            </a:r>
          </a:p>
        </p:txBody>
      </p:sp>
      <p:pic>
        <p:nvPicPr>
          <p:cNvPr id="15" name="Picture 14">
            <a:extLst>
              <a:ext uri="{FF2B5EF4-FFF2-40B4-BE49-F238E27FC236}">
                <a16:creationId xmlns:a16="http://schemas.microsoft.com/office/drawing/2014/main" id="{5B677A28-76DE-DEC0-212F-075816FF6DE1}"/>
              </a:ext>
            </a:extLst>
          </p:cNvPr>
          <p:cNvPicPr/>
          <p:nvPr/>
        </p:nvPicPr>
        <p:blipFill>
          <a:blip r:embed="rId4"/>
          <a:stretch>
            <a:fillRect/>
          </a:stretch>
        </p:blipFill>
        <p:spPr>
          <a:xfrm>
            <a:off x="1810512" y="1389888"/>
            <a:ext cx="5495925" cy="1476375"/>
          </a:xfrm>
          <a:prstGeom prst="rect">
            <a:avLst/>
          </a:prstGeom>
        </p:spPr>
      </p:pic>
      <p:pic>
        <p:nvPicPr>
          <p:cNvPr id="16" name="Picture 15">
            <a:extLst>
              <a:ext uri="{FF2B5EF4-FFF2-40B4-BE49-F238E27FC236}">
                <a16:creationId xmlns:a16="http://schemas.microsoft.com/office/drawing/2014/main" id="{B3FDF70A-1A19-CBEC-DB4B-A38BDFEDF19A}"/>
              </a:ext>
            </a:extLst>
          </p:cNvPr>
          <p:cNvPicPr/>
          <p:nvPr/>
        </p:nvPicPr>
        <p:blipFill>
          <a:blip r:embed="rId5"/>
          <a:stretch>
            <a:fillRect/>
          </a:stretch>
        </p:blipFill>
        <p:spPr>
          <a:xfrm>
            <a:off x="498674" y="3000375"/>
            <a:ext cx="4124325" cy="942975"/>
          </a:xfrm>
          <a:prstGeom prst="rect">
            <a:avLst/>
          </a:prstGeom>
        </p:spPr>
      </p:pic>
      <p:pic>
        <p:nvPicPr>
          <p:cNvPr id="17" name="Picture 16">
            <a:extLst>
              <a:ext uri="{FF2B5EF4-FFF2-40B4-BE49-F238E27FC236}">
                <a16:creationId xmlns:a16="http://schemas.microsoft.com/office/drawing/2014/main" id="{6AFA4E41-4254-AD70-A9E2-32A2E9B80D59}"/>
              </a:ext>
            </a:extLst>
          </p:cNvPr>
          <p:cNvPicPr/>
          <p:nvPr/>
        </p:nvPicPr>
        <p:blipFill>
          <a:blip r:embed="rId6"/>
          <a:stretch>
            <a:fillRect/>
          </a:stretch>
        </p:blipFill>
        <p:spPr>
          <a:xfrm>
            <a:off x="5084064" y="3028950"/>
            <a:ext cx="3200400" cy="1371600"/>
          </a:xfrm>
          <a:prstGeom prst="rect">
            <a:avLst/>
          </a:prstGeom>
          <a:ln>
            <a:solidFill>
              <a:schemeClr val="tx1"/>
            </a:solidFill>
          </a:ln>
        </p:spPr>
      </p:pic>
    </p:spTree>
    <p:extLst>
      <p:ext uri="{BB962C8B-B14F-4D97-AF65-F5344CB8AC3E}">
        <p14:creationId xmlns:p14="http://schemas.microsoft.com/office/powerpoint/2010/main" val="94536356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Next Month’s Calendar</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12EF83B4-79BB-9DE9-A816-D238DB9DF782}"/>
              </a:ext>
            </a:extLst>
          </p:cNvPr>
          <p:cNvPicPr/>
          <p:nvPr/>
        </p:nvPicPr>
        <p:blipFill>
          <a:blip r:embed="rId3"/>
          <a:stretch>
            <a:fillRect/>
          </a:stretch>
        </p:blipFill>
        <p:spPr>
          <a:xfrm>
            <a:off x="6684963" y="534988"/>
            <a:ext cx="1933575" cy="200025"/>
          </a:xfrm>
          <a:prstGeom prst="rect">
            <a:avLst/>
          </a:prstGeom>
        </p:spPr>
      </p:pic>
      <p:pic>
        <p:nvPicPr>
          <p:cNvPr id="5" name="Picture 4">
            <a:extLst>
              <a:ext uri="{FF2B5EF4-FFF2-40B4-BE49-F238E27FC236}">
                <a16:creationId xmlns:a16="http://schemas.microsoft.com/office/drawing/2014/main" id="{CE2CC059-F271-31C7-282E-0DE847F5CACA}"/>
              </a:ext>
            </a:extLst>
          </p:cNvPr>
          <p:cNvPicPr>
            <a:picLocks noChangeAspect="1"/>
          </p:cNvPicPr>
          <p:nvPr/>
        </p:nvPicPr>
        <p:blipFill>
          <a:blip r:embed="rId4"/>
          <a:stretch>
            <a:fillRect/>
          </a:stretch>
        </p:blipFill>
        <p:spPr>
          <a:xfrm>
            <a:off x="893199" y="1353745"/>
            <a:ext cx="7357602" cy="3001771"/>
          </a:xfrm>
          <a:prstGeom prst="rect">
            <a:avLst/>
          </a:prstGeom>
        </p:spPr>
      </p:pic>
    </p:spTree>
    <p:extLst>
      <p:ext uri="{BB962C8B-B14F-4D97-AF65-F5344CB8AC3E}">
        <p14:creationId xmlns:p14="http://schemas.microsoft.com/office/powerpoint/2010/main" val="2322509557"/>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Actionable</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3" name="Picture 2">
            <a:extLst>
              <a:ext uri="{FF2B5EF4-FFF2-40B4-BE49-F238E27FC236}">
                <a16:creationId xmlns:a16="http://schemas.microsoft.com/office/drawing/2014/main" id="{8C041849-2B84-CAFF-A6DD-C3825F464F35}"/>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200595751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 y="-66675"/>
            <a:ext cx="5133503" cy="5276796"/>
            <a:chOff x="0" y="0"/>
            <a:chExt cx="1885745" cy="1938382"/>
          </a:xfrm>
          <a:solidFill>
            <a:schemeClr val="bg1">
              <a:lumMod val="85000"/>
            </a:schemeClr>
          </a:solidFill>
        </p:grpSpPr>
        <p:sp>
          <p:nvSpPr>
            <p:cNvPr id="3" name="Freeform 3"/>
            <p:cNvSpPr/>
            <p:nvPr/>
          </p:nvSpPr>
          <p:spPr>
            <a:xfrm>
              <a:off x="0" y="0"/>
              <a:ext cx="1885745" cy="1938382"/>
            </a:xfrm>
            <a:custGeom>
              <a:avLst/>
              <a:gdLst/>
              <a:ahLst/>
              <a:cxnLst/>
              <a:rect l="l" t="t" r="r" b="b"/>
              <a:pathLst>
                <a:path w="1885745" h="1938382">
                  <a:moveTo>
                    <a:pt x="0" y="0"/>
                  </a:moveTo>
                  <a:lnTo>
                    <a:pt x="1885745" y="0"/>
                  </a:lnTo>
                  <a:lnTo>
                    <a:pt x="1885745" y="1938382"/>
                  </a:lnTo>
                  <a:lnTo>
                    <a:pt x="0" y="1938382"/>
                  </a:lnTo>
                  <a:close/>
                </a:path>
              </a:pathLst>
            </a:custGeom>
            <a:grpFill/>
          </p:spPr>
          <p:txBody>
            <a:bodyPr/>
            <a:lstStyle/>
            <a:p>
              <a:endParaRPr lang="en-US" sz="450"/>
            </a:p>
          </p:txBody>
        </p:sp>
      </p:grpSp>
      <p:sp>
        <p:nvSpPr>
          <p:cNvPr id="5" name="TextBox 5"/>
          <p:cNvSpPr txBox="1"/>
          <p:nvPr/>
        </p:nvSpPr>
        <p:spPr>
          <a:xfrm>
            <a:off x="514350" y="509588"/>
            <a:ext cx="4057650" cy="1128514"/>
          </a:xfrm>
          <a:prstGeom prst="rect">
            <a:avLst/>
          </a:prstGeom>
        </p:spPr>
        <p:txBody>
          <a:bodyPr lIns="0" tIns="0" rIns="0" bIns="0" rtlCol="0" anchor="t">
            <a:spAutoFit/>
          </a:bodyPr>
          <a:lstStyle/>
          <a:p>
            <a:pPr>
              <a:lnSpc>
                <a:spcPts val="4440"/>
              </a:lnSpc>
            </a:pPr>
            <a:r>
              <a:rPr lang="en-US" sz="3700" dirty="0">
                <a:latin typeface="Lovelo"/>
              </a:rPr>
              <a:t>evidence-based approach</a:t>
            </a:r>
          </a:p>
        </p:txBody>
      </p:sp>
      <p:grpSp>
        <p:nvGrpSpPr>
          <p:cNvPr id="6" name="Group 6"/>
          <p:cNvGrpSpPr/>
          <p:nvPr/>
        </p:nvGrpSpPr>
        <p:grpSpPr>
          <a:xfrm>
            <a:off x="5692871" y="2044088"/>
            <a:ext cx="2673039" cy="892752"/>
            <a:chOff x="0" y="-114300"/>
            <a:chExt cx="7128103" cy="2380671"/>
          </a:xfrm>
        </p:grpSpPr>
        <p:sp>
          <p:nvSpPr>
            <p:cNvPr id="7" name="TextBox 7"/>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a:latin typeface="Lato" panose="020F0502020204030203" pitchFamily="34" charset="0"/>
                  <a:ea typeface="Lato" panose="020F0502020204030203" pitchFamily="34" charset="0"/>
                  <a:cs typeface="Lato" panose="020F0502020204030203" pitchFamily="34" charset="0"/>
                </a:rPr>
                <a:t>By leveraging these proven strategies, financial advisors gain the insights needed to make well-informed decisions aligned with their clients' goals</a:t>
              </a:r>
            </a:p>
          </p:txBody>
        </p:sp>
        <p:sp>
          <p:nvSpPr>
            <p:cNvPr id="8" name="TextBox 8"/>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Informed Decisions</a:t>
              </a:r>
            </a:p>
          </p:txBody>
        </p:sp>
      </p:grpSp>
      <p:sp>
        <p:nvSpPr>
          <p:cNvPr id="10" name="TextBox 10"/>
          <p:cNvSpPr txBox="1"/>
          <p:nvPr/>
        </p:nvSpPr>
        <p:spPr>
          <a:xfrm>
            <a:off x="514350" y="1787816"/>
            <a:ext cx="3197042" cy="1816266"/>
          </a:xfrm>
          <a:prstGeom prst="rect">
            <a:avLst/>
          </a:prstGeom>
        </p:spPr>
        <p:txBody>
          <a:bodyPr lIns="0" tIns="0" rIns="0" bIns="0" rtlCol="0" anchor="t">
            <a:spAutoFit/>
          </a:bodyPr>
          <a:lstStyle/>
          <a:p>
            <a:pPr>
              <a:lnSpc>
                <a:spcPct val="150000"/>
              </a:lnSpc>
            </a:pPr>
            <a:r>
              <a:rPr lang="en-US" sz="1000" dirty="0">
                <a:latin typeface="Lato" panose="020F0502020204030203" pitchFamily="34" charset="0"/>
                <a:ea typeface="Lato" panose="020F0502020204030203" pitchFamily="34" charset="0"/>
                <a:cs typeface="Lato" panose="020F0502020204030203" pitchFamily="34" charset="0"/>
              </a:rPr>
              <a:t>Our team conducts thorough research into global macroeconomic trends, technical indicators, and fundamental factors. We distill this data into concise, comprehensible, and actionable insights, enabling financial advisors to seamlessly integrate these valuable perspectives into their models. This approach ensures that advisors can leverage the benefits of our in-depth research in a practical and easily understandable manner.</a:t>
            </a:r>
          </a:p>
        </p:txBody>
      </p:sp>
      <p:grpSp>
        <p:nvGrpSpPr>
          <p:cNvPr id="11" name="Group 11"/>
          <p:cNvGrpSpPr/>
          <p:nvPr/>
        </p:nvGrpSpPr>
        <p:grpSpPr>
          <a:xfrm>
            <a:off x="5692871" y="628650"/>
            <a:ext cx="2673039" cy="892752"/>
            <a:chOff x="0" y="-114300"/>
            <a:chExt cx="7128103" cy="2380671"/>
          </a:xfrm>
        </p:grpSpPr>
        <p:sp>
          <p:nvSpPr>
            <p:cNvPr id="12" name="TextBox 12"/>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At Modelist, we build upon a strong foundation of evidence-based investing strategies rooted in robust research and market analysis</a:t>
              </a:r>
            </a:p>
          </p:txBody>
        </p:sp>
        <p:sp>
          <p:nvSpPr>
            <p:cNvPr id="13" name="TextBox 13"/>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Repeatable Process</a:t>
              </a:r>
            </a:p>
          </p:txBody>
        </p:sp>
      </p:grpSp>
      <p:grpSp>
        <p:nvGrpSpPr>
          <p:cNvPr id="14" name="Group 14"/>
          <p:cNvGrpSpPr/>
          <p:nvPr/>
        </p:nvGrpSpPr>
        <p:grpSpPr>
          <a:xfrm>
            <a:off x="5692871" y="3459526"/>
            <a:ext cx="2449697" cy="892752"/>
            <a:chOff x="0" y="-114300"/>
            <a:chExt cx="6532525" cy="2380671"/>
          </a:xfrm>
        </p:grpSpPr>
        <p:sp>
          <p:nvSpPr>
            <p:cNvPr id="15" name="TextBox 15"/>
            <p:cNvSpPr txBox="1"/>
            <p:nvPr/>
          </p:nvSpPr>
          <p:spPr>
            <a:xfrm>
              <a:off x="0" y="584201"/>
              <a:ext cx="6532525"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Trust in your choices and enhance client experiences through research-backed approaches that stand the test of time</a:t>
              </a:r>
            </a:p>
          </p:txBody>
        </p:sp>
        <p:sp>
          <p:nvSpPr>
            <p:cNvPr id="16" name="TextBox 16"/>
            <p:cNvSpPr txBox="1"/>
            <p:nvPr/>
          </p:nvSpPr>
          <p:spPr>
            <a:xfrm>
              <a:off x="0" y="-114300"/>
              <a:ext cx="6532525"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Data-Driven Advantage</a:t>
              </a:r>
            </a:p>
          </p:txBody>
        </p:sp>
      </p:grpSp>
      <p:sp>
        <p:nvSpPr>
          <p:cNvPr id="9" name="Slide Number Placeholder 10">
            <a:extLst>
              <a:ext uri="{FF2B5EF4-FFF2-40B4-BE49-F238E27FC236}">
                <a16:creationId xmlns:a16="http://schemas.microsoft.com/office/drawing/2014/main" id="{C85804E6-B568-88FC-26B9-5470853D2AF9}"/>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664137BE-69B3-E0BA-6603-E326F2540B3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pic>
        <p:nvPicPr>
          <p:cNvPr id="19" name="Picture 18" descr="A magnifying glass on a graph&#10;&#10;Description automatically generated">
            <a:extLst>
              <a:ext uri="{FF2B5EF4-FFF2-40B4-BE49-F238E27FC236}">
                <a16:creationId xmlns:a16="http://schemas.microsoft.com/office/drawing/2014/main" id="{635FEFC0-7393-48CB-3784-61BD70A668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1" r="39722"/>
          <a:stretch/>
        </p:blipFill>
        <p:spPr>
          <a:xfrm>
            <a:off x="3949053" y="1635262"/>
            <a:ext cx="1506157" cy="2662146"/>
          </a:xfrm>
          <a:prstGeom prst="rect">
            <a:avLst/>
          </a:prstGeom>
        </p:spPr>
      </p:pic>
    </p:spTree>
    <p:extLst>
      <p:ext uri="{BB962C8B-B14F-4D97-AF65-F5344CB8AC3E}">
        <p14:creationId xmlns:p14="http://schemas.microsoft.com/office/powerpoint/2010/main" val="54006911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1419061" y="1625369"/>
            <a:ext cx="2916815" cy="1327035"/>
            <a:chOff x="0" y="-47625"/>
            <a:chExt cx="7778172" cy="3538758"/>
          </a:xfrm>
        </p:grpSpPr>
        <p:sp>
          <p:nvSpPr>
            <p:cNvPr id="11" name="TextBox 11"/>
            <p:cNvSpPr txBox="1"/>
            <p:nvPr/>
          </p:nvSpPr>
          <p:spPr>
            <a:xfrm>
              <a:off x="0" y="-47625"/>
              <a:ext cx="5907484"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Strategic</a:t>
              </a:r>
            </a:p>
          </p:txBody>
        </p:sp>
        <p:sp>
          <p:nvSpPr>
            <p:cNvPr id="12" name="TextBox 12"/>
            <p:cNvSpPr txBox="1"/>
            <p:nvPr/>
          </p:nvSpPr>
          <p:spPr>
            <a:xfrm>
              <a:off x="0" y="684897"/>
              <a:ext cx="7778172" cy="2806236"/>
            </a:xfrm>
            <a:prstGeom prst="rect">
              <a:avLst/>
            </a:prstGeom>
          </p:spPr>
          <p:txBody>
            <a:bodyPr lIns="0" tIns="0" rIns="0" bIns="0" rtlCol="0" anchor="t">
              <a:spAutoFit/>
            </a:bodyPr>
            <a:lstStyle/>
            <a:p>
              <a:pPr>
                <a:lnSpc>
                  <a:spcPts val="974"/>
                </a:lnSpc>
              </a:pPr>
              <a:r>
                <a:rPr lang="en-US" sz="696">
                  <a:solidFill>
                    <a:srgbClr val="000000"/>
                  </a:solidFill>
                  <a:latin typeface="Lato 1"/>
                </a:rPr>
                <a:t>Focuses on long-term investment goals, aligning portfolios with an investor's risk tolerance and time horizon through a stable asset allocation.</a:t>
              </a:r>
            </a:p>
            <a:p>
              <a:pPr>
                <a:lnSpc>
                  <a:spcPts val="835"/>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Diversified Equity</a:t>
              </a:r>
            </a:p>
            <a:p>
              <a:pPr marL="171668" lvl="1" indent="-85834">
                <a:lnSpc>
                  <a:spcPts val="1113"/>
                </a:lnSpc>
                <a:buFont typeface="Arial"/>
                <a:buChar char="•"/>
              </a:pPr>
              <a:r>
                <a:rPr lang="en-US" sz="795">
                  <a:solidFill>
                    <a:srgbClr val="000000"/>
                  </a:solidFill>
                  <a:latin typeface="Lato 1"/>
                </a:rPr>
                <a:t>Diversified Fixed Income</a:t>
              </a:r>
            </a:p>
            <a:p>
              <a:pPr marL="171668" lvl="1" indent="-85834">
                <a:lnSpc>
                  <a:spcPts val="1113"/>
                </a:lnSpc>
                <a:buFont typeface="Arial"/>
                <a:buChar char="•"/>
              </a:pPr>
              <a:r>
                <a:rPr lang="en-US" sz="795">
                  <a:solidFill>
                    <a:srgbClr val="000000"/>
                  </a:solidFill>
                  <a:latin typeface="Lato 1"/>
                </a:rPr>
                <a:t>Risk Levels</a:t>
              </a:r>
            </a:p>
            <a:p>
              <a:pPr marL="171668" lvl="1" indent="-85834">
                <a:lnSpc>
                  <a:spcPts val="1113"/>
                </a:lnSpc>
                <a:buFont typeface="Arial"/>
                <a:buChar char="•"/>
              </a:pPr>
              <a:r>
                <a:rPr lang="en-US" sz="795">
                  <a:solidFill>
                    <a:srgbClr val="000000"/>
                  </a:solidFill>
                  <a:latin typeface="Lato 1"/>
                </a:rPr>
                <a:t>Target Date</a:t>
              </a:r>
            </a:p>
            <a:p>
              <a:pPr marL="171668" lvl="1" indent="-85834">
                <a:lnSpc>
                  <a:spcPts val="1113"/>
                </a:lnSpc>
                <a:buFont typeface="Arial"/>
                <a:buChar char="•"/>
              </a:pPr>
              <a:r>
                <a:rPr lang="en-US" sz="795">
                  <a:solidFill>
                    <a:srgbClr val="000000"/>
                  </a:solidFill>
                  <a:latin typeface="Lato 1"/>
                </a:rPr>
                <a:t>Risk Parity</a:t>
              </a:r>
            </a:p>
          </p:txBody>
        </p:sp>
      </p:grpSp>
      <p:grpSp>
        <p:nvGrpSpPr>
          <p:cNvPr id="13" name="Group 13"/>
          <p:cNvGrpSpPr/>
          <p:nvPr/>
        </p:nvGrpSpPr>
        <p:grpSpPr>
          <a:xfrm>
            <a:off x="2625745" y="3120564"/>
            <a:ext cx="2648422" cy="1198796"/>
            <a:chOff x="0" y="-47625"/>
            <a:chExt cx="7062459" cy="3196788"/>
          </a:xfrm>
        </p:grpSpPr>
        <p:sp>
          <p:nvSpPr>
            <p:cNvPr id="14" name="TextBox 14"/>
            <p:cNvSpPr txBox="1"/>
            <p:nvPr/>
          </p:nvSpPr>
          <p:spPr>
            <a:xfrm>
              <a:off x="0" y="-47625"/>
              <a:ext cx="6005387"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Specialized</a:t>
              </a:r>
            </a:p>
          </p:txBody>
        </p:sp>
        <p:sp>
          <p:nvSpPr>
            <p:cNvPr id="15" name="TextBox 15"/>
            <p:cNvSpPr txBox="1"/>
            <p:nvPr/>
          </p:nvSpPr>
          <p:spPr>
            <a:xfrm>
              <a:off x="0" y="684900"/>
              <a:ext cx="7062459" cy="2464263"/>
            </a:xfrm>
            <a:prstGeom prst="rect">
              <a:avLst/>
            </a:prstGeom>
          </p:spPr>
          <p:txBody>
            <a:bodyPr lIns="0" tIns="0" rIns="0" bIns="0" rtlCol="0" anchor="t">
              <a:spAutoFit/>
            </a:bodyPr>
            <a:lstStyle/>
            <a:p>
              <a:pPr>
                <a:lnSpc>
                  <a:spcPts val="974"/>
                </a:lnSpc>
              </a:pPr>
              <a:r>
                <a:rPr lang="en-US" sz="696">
                  <a:solidFill>
                    <a:srgbClr val="000000"/>
                  </a:solidFill>
                  <a:latin typeface="Lato 1"/>
                </a:rPr>
                <a:t>Enhances portfolios by incorporating diverse assets and approaches, aiming for tailored objectives beyond traditional risk assessment.</a:t>
              </a:r>
            </a:p>
            <a:p>
              <a:pPr>
                <a:lnSpc>
                  <a:spcPts val="974"/>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Alternative Assets</a:t>
              </a:r>
            </a:p>
            <a:p>
              <a:pPr marL="171668" lvl="1" indent="-85834">
                <a:lnSpc>
                  <a:spcPts val="1113"/>
                </a:lnSpc>
                <a:buFont typeface="Arial"/>
                <a:buChar char="•"/>
              </a:pPr>
              <a:r>
                <a:rPr lang="en-US" sz="795">
                  <a:solidFill>
                    <a:srgbClr val="000000"/>
                  </a:solidFill>
                  <a:latin typeface="Lato 1"/>
                </a:rPr>
                <a:t>Geographic Bias</a:t>
              </a:r>
            </a:p>
            <a:p>
              <a:pPr marL="171668" lvl="1" indent="-85834">
                <a:lnSpc>
                  <a:spcPts val="1113"/>
                </a:lnSpc>
                <a:buFont typeface="Arial"/>
                <a:buChar char="•"/>
              </a:pPr>
              <a:r>
                <a:rPr lang="en-US" sz="795">
                  <a:solidFill>
                    <a:srgbClr val="000000"/>
                  </a:solidFill>
                  <a:latin typeface="Lato 1"/>
                </a:rPr>
                <a:t>Enhanced Yield</a:t>
              </a:r>
            </a:p>
          </p:txBody>
        </p:sp>
      </p:grpSp>
      <p:grpSp>
        <p:nvGrpSpPr>
          <p:cNvPr id="16" name="Group 16"/>
          <p:cNvGrpSpPr/>
          <p:nvPr/>
        </p:nvGrpSpPr>
        <p:grpSpPr>
          <a:xfrm>
            <a:off x="5679474" y="1679848"/>
            <a:ext cx="2874758" cy="1750228"/>
            <a:chOff x="0" y="-47625"/>
            <a:chExt cx="7666020" cy="4667272"/>
          </a:xfrm>
        </p:grpSpPr>
        <p:sp>
          <p:nvSpPr>
            <p:cNvPr id="17" name="TextBox 17"/>
            <p:cNvSpPr txBox="1"/>
            <p:nvPr/>
          </p:nvSpPr>
          <p:spPr>
            <a:xfrm>
              <a:off x="0" y="-47625"/>
              <a:ext cx="6959436"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Tactical</a:t>
              </a:r>
            </a:p>
          </p:txBody>
        </p:sp>
        <p:sp>
          <p:nvSpPr>
            <p:cNvPr id="18" name="TextBox 18"/>
            <p:cNvSpPr txBox="1"/>
            <p:nvPr/>
          </p:nvSpPr>
          <p:spPr>
            <a:xfrm>
              <a:off x="0" y="684897"/>
              <a:ext cx="6959436" cy="3934750"/>
            </a:xfrm>
            <a:prstGeom prst="rect">
              <a:avLst/>
            </a:prstGeom>
          </p:spPr>
          <p:txBody>
            <a:bodyPr lIns="0" tIns="0" rIns="0" bIns="0" rtlCol="0" anchor="t">
              <a:spAutoFit/>
            </a:bodyPr>
            <a:lstStyle/>
            <a:p>
              <a:pPr>
                <a:lnSpc>
                  <a:spcPts val="974"/>
                </a:lnSpc>
              </a:pPr>
              <a:r>
                <a:rPr lang="en-US" sz="696" dirty="0">
                  <a:solidFill>
                    <a:srgbClr val="000000"/>
                  </a:solidFill>
                  <a:latin typeface="Lato 1"/>
                </a:rPr>
                <a:t>Adopts a more active approach, adjusting the portfolio in response to market opportunities and trends.</a:t>
              </a:r>
            </a:p>
            <a:p>
              <a:pPr>
                <a:lnSpc>
                  <a:spcPts val="835"/>
                </a:lnSpc>
              </a:pPr>
              <a:endParaRPr lang="en-US" sz="696"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Relative Strength</a:t>
              </a:r>
            </a:p>
            <a:p>
              <a:pPr marL="171668" lvl="1" indent="-85834">
                <a:lnSpc>
                  <a:spcPts val="1113"/>
                </a:lnSpc>
                <a:buFont typeface="Arial"/>
                <a:buChar char="•"/>
              </a:pPr>
              <a:r>
                <a:rPr lang="en-US" sz="795" dirty="0">
                  <a:solidFill>
                    <a:srgbClr val="000000"/>
                  </a:solidFill>
                  <a:latin typeface="Lato 1"/>
                </a:rPr>
                <a:t>Relative Value</a:t>
              </a:r>
            </a:p>
            <a:p>
              <a:pPr marL="171668" lvl="1" indent="-85834">
                <a:lnSpc>
                  <a:spcPts val="1113"/>
                </a:lnSpc>
                <a:buFont typeface="Arial"/>
                <a:buChar char="•"/>
              </a:pPr>
              <a:r>
                <a:rPr lang="en-US" sz="795" dirty="0">
                  <a:solidFill>
                    <a:srgbClr val="000000"/>
                  </a:solidFill>
                  <a:latin typeface="Lato 1"/>
                </a:rPr>
                <a:t>Relative Quality</a:t>
              </a:r>
            </a:p>
            <a:p>
              <a:pPr marL="171668" lvl="1" indent="-85834">
                <a:lnSpc>
                  <a:spcPts val="1113"/>
                </a:lnSpc>
                <a:buFont typeface="Arial"/>
                <a:buChar char="•"/>
              </a:pPr>
              <a:r>
                <a:rPr lang="en-US" sz="795" dirty="0">
                  <a:solidFill>
                    <a:srgbClr val="000000"/>
                  </a:solidFill>
                  <a:latin typeface="Lato 1"/>
                </a:rPr>
                <a:t>Sector Strength</a:t>
              </a:r>
            </a:p>
            <a:p>
              <a:pPr marL="171668" lvl="1" indent="-85834">
                <a:lnSpc>
                  <a:spcPts val="1113"/>
                </a:lnSpc>
                <a:buFont typeface="Arial"/>
                <a:buChar char="•"/>
              </a:pPr>
              <a:r>
                <a:rPr lang="en-US" sz="795" dirty="0">
                  <a:solidFill>
                    <a:srgbClr val="000000"/>
                  </a:solidFill>
                  <a:latin typeface="Lato 1"/>
                </a:rPr>
                <a:t>Factor Strength</a:t>
              </a:r>
            </a:p>
            <a:p>
              <a:pPr>
                <a:lnSpc>
                  <a:spcPts val="1113"/>
                </a:lnSpc>
              </a:pPr>
              <a:endParaRPr lang="en-US" sz="795"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Credit Management</a:t>
              </a:r>
            </a:p>
            <a:p>
              <a:pPr marL="171668" lvl="1" indent="-85834">
                <a:lnSpc>
                  <a:spcPts val="1113"/>
                </a:lnSpc>
                <a:buFont typeface="Arial"/>
                <a:buChar char="•"/>
              </a:pPr>
              <a:r>
                <a:rPr lang="en-US" sz="795" dirty="0">
                  <a:solidFill>
                    <a:srgbClr val="000000"/>
                  </a:solidFill>
                  <a:latin typeface="Lato 1"/>
                </a:rPr>
                <a:t>Duration Management</a:t>
              </a:r>
            </a:p>
          </p:txBody>
        </p:sp>
        <p:sp>
          <p:nvSpPr>
            <p:cNvPr id="19" name="TextBox 19"/>
            <p:cNvSpPr txBox="1"/>
            <p:nvPr/>
          </p:nvSpPr>
          <p:spPr>
            <a:xfrm>
              <a:off x="3421581" y="1314748"/>
              <a:ext cx="4244439" cy="2498460"/>
            </a:xfrm>
            <a:prstGeom prst="rect">
              <a:avLst/>
            </a:prstGeom>
          </p:spPr>
          <p:txBody>
            <a:bodyPr lIns="0" tIns="0" rIns="0" bIns="0" rtlCol="0" anchor="t">
              <a:spAutoFit/>
            </a:bodyPr>
            <a:lstStyle/>
            <a:p>
              <a:pPr>
                <a:lnSpc>
                  <a:spcPts val="835"/>
                </a:lnSpc>
              </a:pPr>
              <a:endParaRPr sz="900"/>
            </a:p>
            <a:p>
              <a:pPr marL="171668" lvl="1" indent="-85834">
                <a:lnSpc>
                  <a:spcPts val="1113"/>
                </a:lnSpc>
                <a:buFont typeface="Arial"/>
                <a:buChar char="•"/>
              </a:pPr>
              <a:r>
                <a:rPr lang="en-US" sz="795">
                  <a:solidFill>
                    <a:srgbClr val="000000"/>
                  </a:solidFill>
                  <a:latin typeface="Lato 1"/>
                </a:rPr>
                <a:t>Select Macroeconomic</a:t>
              </a:r>
            </a:p>
            <a:p>
              <a:pPr marL="171668" lvl="1" indent="-85834">
                <a:lnSpc>
                  <a:spcPts val="1113"/>
                </a:lnSpc>
                <a:buFont typeface="Arial"/>
                <a:buChar char="•"/>
              </a:pPr>
              <a:r>
                <a:rPr lang="en-US" sz="795">
                  <a:solidFill>
                    <a:srgbClr val="000000"/>
                  </a:solidFill>
                  <a:latin typeface="Lato 1"/>
                </a:rPr>
                <a:t>Leading Economic</a:t>
              </a:r>
            </a:p>
            <a:p>
              <a:pPr marL="171668" lvl="1" indent="-85834">
                <a:lnSpc>
                  <a:spcPts val="1113"/>
                </a:lnSpc>
                <a:buFont typeface="Arial"/>
                <a:buChar char="•"/>
              </a:pPr>
              <a:r>
                <a:rPr lang="en-US" sz="795">
                  <a:solidFill>
                    <a:srgbClr val="000000"/>
                  </a:solidFill>
                  <a:latin typeface="Lato 1"/>
                </a:rPr>
                <a:t>Coincident Economic</a:t>
              </a:r>
            </a:p>
            <a:p>
              <a:pPr marL="171668" lvl="1" indent="-85834">
                <a:lnSpc>
                  <a:spcPts val="1113"/>
                </a:lnSpc>
                <a:buFont typeface="Arial"/>
                <a:buChar char="•"/>
              </a:pPr>
              <a:r>
                <a:rPr lang="en-US" sz="795">
                  <a:solidFill>
                    <a:srgbClr val="000000"/>
                  </a:solidFill>
                  <a:latin typeface="Lato 1"/>
                </a:rPr>
                <a:t>Consumer Sentiment</a:t>
              </a:r>
            </a:p>
            <a:p>
              <a:pPr marL="171668" lvl="1" indent="-85834">
                <a:lnSpc>
                  <a:spcPts val="1113"/>
                </a:lnSpc>
                <a:buFont typeface="Arial"/>
                <a:buChar char="•"/>
              </a:pPr>
              <a:r>
                <a:rPr lang="en-US" sz="795">
                  <a:solidFill>
                    <a:srgbClr val="000000"/>
                  </a:solidFill>
                  <a:latin typeface="Lato 1"/>
                </a:rPr>
                <a:t>Growth Expectations</a:t>
              </a:r>
            </a:p>
            <a:p>
              <a:pPr marL="171668" lvl="1" indent="-85834">
                <a:lnSpc>
                  <a:spcPts val="1113"/>
                </a:lnSpc>
                <a:buFont typeface="Arial"/>
                <a:buChar char="•"/>
              </a:pPr>
              <a:r>
                <a:rPr lang="en-US" sz="795">
                  <a:solidFill>
                    <a:srgbClr val="000000"/>
                  </a:solidFill>
                  <a:latin typeface="Lato 1"/>
                </a:rPr>
                <a:t>Inflation Expectations</a:t>
              </a:r>
            </a:p>
          </p:txBody>
        </p:sp>
      </p:grpSp>
      <p:sp>
        <p:nvSpPr>
          <p:cNvPr id="20" name="AutoShape 20"/>
          <p:cNvSpPr/>
          <p:nvPr/>
        </p:nvSpPr>
        <p:spPr>
          <a:xfrm flipV="1">
            <a:off x="1061321" y="2581275"/>
            <a:ext cx="3510680" cy="779215"/>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1" name="AutoShape 21"/>
          <p:cNvSpPr/>
          <p:nvPr/>
        </p:nvSpPr>
        <p:spPr>
          <a:xfrm flipH="1">
            <a:off x="4572000" y="1813793"/>
            <a:ext cx="702167" cy="767483"/>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2" name="AutoShape 22"/>
          <p:cNvSpPr/>
          <p:nvPr/>
        </p:nvSpPr>
        <p:spPr>
          <a:xfrm flipH="1" flipV="1">
            <a:off x="4566847" y="2578413"/>
            <a:ext cx="1893677" cy="1673474"/>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9" name="TextBox 8">
            <a:extLst>
              <a:ext uri="{FF2B5EF4-FFF2-40B4-BE49-F238E27FC236}">
                <a16:creationId xmlns:a16="http://schemas.microsoft.com/office/drawing/2014/main" id="{62D62EA0-F498-428A-FF24-38E3D7A7EBA6}"/>
              </a:ext>
            </a:extLst>
          </p:cNvPr>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23" name="TextBox 11">
            <a:extLst>
              <a:ext uri="{FF2B5EF4-FFF2-40B4-BE49-F238E27FC236}">
                <a16:creationId xmlns:a16="http://schemas.microsoft.com/office/drawing/2014/main" id="{14533037-7F0C-0AAE-62E6-C9D0B597301A}"/>
              </a:ext>
            </a:extLst>
          </p:cNvPr>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Our team recommends specific investment strategies, considering market trends and the advisor's objectives.</a:t>
            </a:r>
          </a:p>
        </p:txBody>
      </p:sp>
      <p:sp>
        <p:nvSpPr>
          <p:cNvPr id="24" name="TextBox 23">
            <a:extLst>
              <a:ext uri="{FF2B5EF4-FFF2-40B4-BE49-F238E27FC236}">
                <a16:creationId xmlns:a16="http://schemas.microsoft.com/office/drawing/2014/main" id="{66EFA756-4DA9-0A2A-13BB-252CB57EBE87}"/>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47241535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Consumer Sentiment</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65758"/>
            <a:ext cx="1143000" cy="184666"/>
          </a:xfrm>
          <a:prstGeom prst="rect">
            <a:avLst/>
          </a:prstGeom>
          <a:solidFill>
            <a:schemeClr val="tx2"/>
          </a:solidFill>
          <a:ln>
            <a:noFill/>
          </a:ln>
        </p:spPr>
        <p:txBody>
          <a:bodyPr wrap="square" rtlCol="0" anchor="ctr">
            <a:spAutoFit/>
          </a:bodyPr>
          <a:lstStyle/>
          <a:p>
            <a:pPr algn="ctr"/>
            <a:r>
              <a:rPr lang="en-US" sz="600" dirty="0">
                <a:solidFill>
                  <a:schemeClr val="bg1"/>
                </a:solidFill>
              </a:rPr>
              <a:t>Consumer Sentiment</a:t>
            </a:r>
          </a:p>
        </p:txBody>
      </p:sp>
      <p:sp>
        <p:nvSpPr>
          <p:cNvPr id="14" name="TextBox 13">
            <a:extLst>
              <a:ext uri="{FF2B5EF4-FFF2-40B4-BE49-F238E27FC236}">
                <a16:creationId xmlns:a16="http://schemas.microsoft.com/office/drawing/2014/main" id="{12CC26E4-DAE3-CE1F-81D0-7EF6C1F41E08}"/>
              </a:ext>
            </a:extLst>
          </p:cNvPr>
          <p:cNvSpPr txBox="1"/>
          <p:nvPr/>
        </p:nvSpPr>
        <p:spPr>
          <a:xfrm>
            <a:off x="5522119" y="1657350"/>
            <a:ext cx="2286000" cy="246221"/>
          </a:xfrm>
          <a:prstGeom prst="rect">
            <a:avLst/>
          </a:prstGeom>
          <a:noFill/>
        </p:spPr>
        <p:txBody>
          <a:bodyPr wrap="square" rtlCol="0">
            <a:spAutoFit/>
          </a:bodyPr>
          <a:lstStyle/>
          <a:p>
            <a:pPr algn="ctr"/>
            <a:r>
              <a:rPr lang="en-US" sz="1000" b="1" dirty="0">
                <a:latin typeface="Lato" panose="020F0502020204030203" pitchFamily="34" charset="0"/>
                <a:ea typeface="Lato" panose="020F0502020204030203" pitchFamily="34" charset="0"/>
                <a:cs typeface="Lato" panose="020F0502020204030203" pitchFamily="34" charset="0"/>
              </a:rPr>
              <a:t>Component Contributions</a:t>
            </a:r>
          </a:p>
        </p:txBody>
      </p:sp>
      <p:sp>
        <p:nvSpPr>
          <p:cNvPr id="16" name="TextBox 15">
            <a:extLst>
              <a:ext uri="{FF2B5EF4-FFF2-40B4-BE49-F238E27FC236}">
                <a16:creationId xmlns:a16="http://schemas.microsoft.com/office/drawing/2014/main" id="{8F6C4815-12F2-0376-2D44-552E48D6AC11}"/>
              </a:ext>
            </a:extLst>
          </p:cNvPr>
          <p:cNvSpPr txBox="1"/>
          <p:nvPr/>
        </p:nvSpPr>
        <p:spPr>
          <a:xfrm>
            <a:off x="529798" y="1657350"/>
            <a:ext cx="4118402" cy="246221"/>
          </a:xfrm>
          <a:prstGeom prst="rect">
            <a:avLst/>
          </a:prstGeom>
          <a:noFill/>
        </p:spPr>
        <p:txBody>
          <a:bodyPr wrap="square" rtlCol="0">
            <a:spAutoFit/>
          </a:bodyPr>
          <a:lstStyle/>
          <a:p>
            <a:pPr algn="ctr"/>
            <a:r>
              <a:rPr lang="en-US" sz="1000" b="1" i="0" dirty="0">
                <a:effectLst/>
                <a:latin typeface="Lato" panose="020F0502020204030203" pitchFamily="34" charset="0"/>
                <a:ea typeface="Lato" panose="020F0502020204030203" pitchFamily="34" charset="0"/>
                <a:cs typeface="Lato" panose="020F0502020204030203" pitchFamily="34" charset="0"/>
              </a:rPr>
              <a:t>The University of Michigan Consumer Sentiment Index</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8" name="Picture 17">
            <a:extLst>
              <a:ext uri="{FF2B5EF4-FFF2-40B4-BE49-F238E27FC236}">
                <a16:creationId xmlns:a16="http://schemas.microsoft.com/office/drawing/2014/main" id="{5B347D1B-925D-F8AA-756B-004EA11A45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9329" y="1922826"/>
            <a:ext cx="3599338" cy="2127687"/>
          </a:xfrm>
          <a:prstGeom prst="rect">
            <a:avLst/>
          </a:prstGeom>
        </p:spPr>
      </p:pic>
      <p:sp>
        <p:nvSpPr>
          <p:cNvPr id="17" name="TextBox 16">
            <a:extLst>
              <a:ext uri="{FF2B5EF4-FFF2-40B4-BE49-F238E27FC236}">
                <a16:creationId xmlns:a16="http://schemas.microsoft.com/office/drawing/2014/main" id="{6C553AA0-F00A-C503-B1FC-6CA5E390D569}"/>
              </a:ext>
            </a:extLst>
          </p:cNvPr>
          <p:cNvSpPr txBox="1"/>
          <p:nvPr/>
        </p:nvSpPr>
        <p:spPr>
          <a:xfrm>
            <a:off x="3732157" y="1981194"/>
            <a:ext cx="685800" cy="184666"/>
          </a:xfrm>
          <a:prstGeom prst="rect">
            <a:avLst/>
          </a:prstGeom>
          <a:solidFill>
            <a:schemeClr val="accent2">
              <a:lumMod val="20000"/>
              <a:lumOff val="80000"/>
            </a:schemeClr>
          </a:solidFill>
        </p:spPr>
        <p:txBody>
          <a:bodyPr wrap="square" rtlCol="0">
            <a:spAutoFit/>
          </a:bodyPr>
          <a:lstStyle/>
          <a:p>
            <a:pPr algn="ctr"/>
            <a:r>
              <a:rPr lang="en-US" sz="600" dirty="0"/>
              <a:t>US Recessions</a:t>
            </a:r>
          </a:p>
        </p:txBody>
      </p:sp>
      <p:sp>
        <p:nvSpPr>
          <p:cNvPr id="19" name="TextBox 18">
            <a:extLst>
              <a:ext uri="{FF2B5EF4-FFF2-40B4-BE49-F238E27FC236}">
                <a16:creationId xmlns:a16="http://schemas.microsoft.com/office/drawing/2014/main" id="{1BECBE87-5D24-30DA-F9A8-E315C97554B7}"/>
              </a:ext>
            </a:extLst>
          </p:cNvPr>
          <p:cNvSpPr txBox="1"/>
          <p:nvPr/>
        </p:nvSpPr>
        <p:spPr>
          <a:xfrm>
            <a:off x="498673" y="920175"/>
            <a:ext cx="8115297" cy="461665"/>
          </a:xfrm>
          <a:prstGeom prst="rect">
            <a:avLst/>
          </a:prstGeom>
          <a:noFill/>
        </p:spPr>
        <p:txBody>
          <a:bodyPr wrap="square" rtlCol="0">
            <a:spAutoFit/>
          </a:bodyPr>
          <a:lstStyle/>
          <a:p>
            <a:r>
              <a:rPr lang="en-US" sz="800" dirty="0"/>
              <a:t>The University of Michigan Consumer Sentiment Index collects data on consumer attitudes and expectations, in order to determine the changes in consumers' willingness to buy and to predict their subsequent discretionary expenditures. This Index is comprised of measures of attitudes toward personal finances, general business conditions, and market conditions or prices. </a:t>
            </a:r>
          </a:p>
        </p:txBody>
      </p:sp>
      <p:pic>
        <p:nvPicPr>
          <p:cNvPr id="7" name="Picture 6">
            <a:extLst>
              <a:ext uri="{FF2B5EF4-FFF2-40B4-BE49-F238E27FC236}">
                <a16:creationId xmlns:a16="http://schemas.microsoft.com/office/drawing/2014/main" id="{3708D62C-9CAD-2386-2BE3-2BACBD384E90}"/>
              </a:ext>
            </a:extLst>
          </p:cNvPr>
          <p:cNvPicPr>
            <a:picLocks noChangeAspect="1"/>
          </p:cNvPicPr>
          <p:nvPr/>
        </p:nvPicPr>
        <p:blipFill>
          <a:blip r:embed="rId5"/>
          <a:stretch>
            <a:fillRect/>
          </a:stretch>
        </p:blipFill>
        <p:spPr>
          <a:xfrm>
            <a:off x="4593431" y="1937003"/>
            <a:ext cx="4143375" cy="1485900"/>
          </a:xfrm>
          <a:prstGeom prst="rect">
            <a:avLst/>
          </a:prstGeom>
        </p:spPr>
      </p:pic>
      <p:pic>
        <p:nvPicPr>
          <p:cNvPr id="6" name="Picture 5">
            <a:extLst>
              <a:ext uri="{FF2B5EF4-FFF2-40B4-BE49-F238E27FC236}">
                <a16:creationId xmlns:a16="http://schemas.microsoft.com/office/drawing/2014/main" id="{CFC679F9-B268-262B-E46F-6DF8E639B523}"/>
              </a:ext>
            </a:extLst>
          </p:cNvPr>
          <p:cNvPicPr/>
          <p:nvPr/>
        </p:nvPicPr>
        <p:blipFill>
          <a:blip r:embed="rId6"/>
          <a:stretch>
            <a:fillRect/>
          </a:stretch>
        </p:blipFill>
        <p:spPr>
          <a:xfrm>
            <a:off x="6684963" y="534988"/>
            <a:ext cx="1933575" cy="200025"/>
          </a:xfrm>
          <a:prstGeom prst="rect">
            <a:avLst/>
          </a:prstGeom>
        </p:spPr>
      </p:pic>
    </p:spTree>
    <p:extLst>
      <p:ext uri="{BB962C8B-B14F-4D97-AF65-F5344CB8AC3E}">
        <p14:creationId xmlns:p14="http://schemas.microsoft.com/office/powerpoint/2010/main" val="215415271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Consumer Sentiment</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Consumer Sentiment Strategy</a:t>
            </a: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7" name="TextBox 6">
            <a:extLst>
              <a:ext uri="{FF2B5EF4-FFF2-40B4-BE49-F238E27FC236}">
                <a16:creationId xmlns:a16="http://schemas.microsoft.com/office/drawing/2014/main" id="{D70D5925-BCA6-9689-7241-1E7E077FC479}"/>
              </a:ext>
            </a:extLst>
          </p:cNvPr>
          <p:cNvSpPr txBox="1"/>
          <p:nvPr/>
        </p:nvSpPr>
        <p:spPr>
          <a:xfrm>
            <a:off x="5562600" y="1248307"/>
            <a:ext cx="3056133" cy="1754326"/>
          </a:xfrm>
          <a:prstGeom prst="rect">
            <a:avLst/>
          </a:prstGeom>
          <a:noFill/>
        </p:spPr>
        <p:txBody>
          <a:bodyPr wrap="square" rtlCol="0">
            <a:spAutoFit/>
          </a:bodyPr>
          <a:lstStyle/>
          <a:p>
            <a:r>
              <a:rPr lang="en-US" sz="900" b="0" i="0" dirty="0">
                <a:solidFill>
                  <a:srgbClr val="374151"/>
                </a:solidFill>
                <a:effectLst/>
              </a:rPr>
              <a:t>The Consumer Sentiment Strategy's recent adjustments reflect the July consumer sentiment reading of 66.4, which is at the 2-year average. This indicates a neutral trend in consumer confidence. As the strategy allocates more to global equity when sentiment is strong (above the 5-year average) and less when weak, the current reading suggests a slight weakening. This explains why there was a 10% shift from Global Large Blend to Intermediate Core Bond, reducing equity exposure and increasing fixed income exposure. The change aligns with the strategy's principle of adjusting asset allocation based on consumer sentiment trends relative to historical data.</a:t>
            </a:r>
          </a:p>
        </p:txBody>
      </p:sp>
      <p:pic>
        <p:nvPicPr>
          <p:cNvPr id="2" name="Picture 1">
            <a:extLst>
              <a:ext uri="{FF2B5EF4-FFF2-40B4-BE49-F238E27FC236}">
                <a16:creationId xmlns:a16="http://schemas.microsoft.com/office/drawing/2014/main" id="{3C83241A-F4A4-57B0-4126-2283EE395F5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2672" y="1340024"/>
            <a:ext cx="4665585" cy="2969008"/>
          </a:xfrm>
          <a:prstGeom prst="rect">
            <a:avLst/>
          </a:prstGeom>
        </p:spPr>
      </p:pic>
      <p:pic>
        <p:nvPicPr>
          <p:cNvPr id="6" name="Picture 5">
            <a:extLst>
              <a:ext uri="{FF2B5EF4-FFF2-40B4-BE49-F238E27FC236}">
                <a16:creationId xmlns:a16="http://schemas.microsoft.com/office/drawing/2014/main" id="{84BA2BF0-E365-25E6-6028-719EEFC10C20}"/>
              </a:ext>
            </a:extLst>
          </p:cNvPr>
          <p:cNvPicPr/>
          <p:nvPr/>
        </p:nvPicPr>
        <p:blipFill>
          <a:blip r:embed="rId5"/>
          <a:stretch>
            <a:fillRect/>
          </a:stretch>
        </p:blipFill>
        <p:spPr>
          <a:xfrm>
            <a:off x="6684963" y="534988"/>
            <a:ext cx="1933575" cy="200025"/>
          </a:xfrm>
          <a:prstGeom prst="rect">
            <a:avLst/>
          </a:prstGeom>
        </p:spPr>
      </p:pic>
    </p:spTree>
    <p:extLst>
      <p:ext uri="{BB962C8B-B14F-4D97-AF65-F5344CB8AC3E}">
        <p14:creationId xmlns:p14="http://schemas.microsoft.com/office/powerpoint/2010/main" val="122425905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a:t>
            </a:r>
          </a:p>
          <a:p>
            <a:r>
              <a:rPr lang="en-US" sz="4000" dirty="0">
                <a:solidFill>
                  <a:srgbClr val="000000"/>
                </a:solidFill>
                <a:latin typeface="Lovelo"/>
              </a:rPr>
              <a:t>Overview</a:t>
            </a:r>
          </a:p>
        </p:txBody>
      </p:sp>
      <p:sp>
        <p:nvSpPr>
          <p:cNvPr id="4" name="Slide Number Placeholder 10">
            <a:extLst>
              <a:ext uri="{FF2B5EF4-FFF2-40B4-BE49-F238E27FC236}">
                <a16:creationId xmlns:a16="http://schemas.microsoft.com/office/drawing/2014/main" id="{DE17F66A-C456-7626-D429-CF7277BFFBE9}"/>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29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black and white logo&#10;&#10;Description automatically generated">
            <a:extLst>
              <a:ext uri="{FF2B5EF4-FFF2-40B4-BE49-F238E27FC236}">
                <a16:creationId xmlns:a16="http://schemas.microsoft.com/office/drawing/2014/main" id="{B6F7F110-63F5-336C-8054-3E142CD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94419"/>
            <a:ext cx="1761230" cy="1942895"/>
          </a:xfrm>
          <a:prstGeom prst="rect">
            <a:avLst/>
          </a:prstGeom>
        </p:spPr>
      </p:pic>
      <p:sp>
        <p:nvSpPr>
          <p:cNvPr id="8" name="AutoShape 2">
            <a:extLst>
              <a:ext uri="{FF2B5EF4-FFF2-40B4-BE49-F238E27FC236}">
                <a16:creationId xmlns:a16="http://schemas.microsoft.com/office/drawing/2014/main" id="{EA418E85-46E1-8873-F9AF-4234E8731CE4}"/>
              </a:ext>
            </a:extLst>
          </p:cNvPr>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301AD0C-E0E6-BE35-ED69-A7406EF61EC6}"/>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31761909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 very simple black and white image in the style of the wall street journal of a financial advisor handing over keys to a group of people">
            <a:extLst>
              <a:ext uri="{FF2B5EF4-FFF2-40B4-BE49-F238E27FC236}">
                <a16:creationId xmlns:a16="http://schemas.microsoft.com/office/drawing/2014/main" id="{FC8207E5-7D74-06DE-C17E-3EB4FF6FFD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808" y="2343150"/>
            <a:ext cx="1088136" cy="1216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te a very simple black and white image in the style of the wall street journal of a financial advisor working at a computer">
            <a:extLst>
              <a:ext uri="{FF2B5EF4-FFF2-40B4-BE49-F238E27FC236}">
                <a16:creationId xmlns:a16="http://schemas.microsoft.com/office/drawing/2014/main" id="{5C80CC99-15BA-C094-E102-D9BDC7FB5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1" t="10141" r="20639" b="18967"/>
          <a:stretch/>
        </p:blipFill>
        <p:spPr bwMode="auto">
          <a:xfrm>
            <a:off x="505056" y="2343150"/>
            <a:ext cx="1085689"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1221587" y="1273975"/>
            <a:ext cx="3353402" cy="3356950"/>
            <a:chOff x="0" y="0"/>
            <a:chExt cx="1766401" cy="1768270"/>
          </a:xfrm>
        </p:grpSpPr>
        <p:sp>
          <p:nvSpPr>
            <p:cNvPr id="3" name="Freeform 3"/>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68869A">
                <a:alpha val="49804"/>
              </a:srgbClr>
            </a:solidFill>
          </p:spPr>
          <p:txBody>
            <a:bodyPr/>
            <a:lstStyle/>
            <a:p>
              <a:endParaRPr lang="en-US" sz="450"/>
            </a:p>
          </p:txBody>
        </p:sp>
        <p:sp>
          <p:nvSpPr>
            <p:cNvPr id="4" name="TextBox 4"/>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5" name="Group 5"/>
          <p:cNvGrpSpPr/>
          <p:nvPr/>
        </p:nvGrpSpPr>
        <p:grpSpPr>
          <a:xfrm rot="-5400000">
            <a:off x="3490612" y="2357137"/>
            <a:ext cx="3353402" cy="1190625"/>
            <a:chOff x="0" y="0"/>
            <a:chExt cx="1766401" cy="627160"/>
          </a:xfrm>
        </p:grpSpPr>
        <p:sp>
          <p:nvSpPr>
            <p:cNvPr id="6" name="Freeform 6"/>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68869A">
                <a:alpha val="49804"/>
              </a:srgbClr>
            </a:solidFill>
          </p:spPr>
          <p:txBody>
            <a:bodyPr/>
            <a:lstStyle/>
            <a:p>
              <a:endParaRPr lang="en-US" sz="450"/>
            </a:p>
          </p:txBody>
        </p:sp>
        <p:sp>
          <p:nvSpPr>
            <p:cNvPr id="7" name="TextBox 7"/>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grpSp>
        <p:nvGrpSpPr>
          <p:cNvPr id="8" name="Group 8"/>
          <p:cNvGrpSpPr/>
          <p:nvPr/>
        </p:nvGrpSpPr>
        <p:grpSpPr>
          <a:xfrm rot="5400000">
            <a:off x="4573773" y="1273974"/>
            <a:ext cx="3353402" cy="3356950"/>
            <a:chOff x="0" y="0"/>
            <a:chExt cx="1766401" cy="1768270"/>
          </a:xfrm>
        </p:grpSpPr>
        <p:sp>
          <p:nvSpPr>
            <p:cNvPr id="9" name="Freeform 9"/>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DAD9D6">
                <a:alpha val="49804"/>
              </a:srgbClr>
            </a:solidFill>
          </p:spPr>
          <p:txBody>
            <a:bodyPr/>
            <a:lstStyle/>
            <a:p>
              <a:endParaRPr lang="en-US" sz="450"/>
            </a:p>
          </p:txBody>
        </p:sp>
        <p:sp>
          <p:nvSpPr>
            <p:cNvPr id="10" name="TextBox 10"/>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13" name="Group 13"/>
          <p:cNvGrpSpPr/>
          <p:nvPr/>
        </p:nvGrpSpPr>
        <p:grpSpPr>
          <a:xfrm rot="5400000">
            <a:off x="2307130" y="2357137"/>
            <a:ext cx="3353402" cy="1190625"/>
            <a:chOff x="0" y="0"/>
            <a:chExt cx="1766401" cy="627160"/>
          </a:xfrm>
        </p:grpSpPr>
        <p:sp>
          <p:nvSpPr>
            <p:cNvPr id="14" name="Freeform 14"/>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DAD9D6">
                <a:alpha val="49804"/>
              </a:srgbClr>
            </a:solidFill>
          </p:spPr>
          <p:txBody>
            <a:bodyPr/>
            <a:lstStyle/>
            <a:p>
              <a:endParaRPr lang="en-US" sz="450"/>
            </a:p>
          </p:txBody>
        </p:sp>
        <p:sp>
          <p:nvSpPr>
            <p:cNvPr id="15" name="TextBox 15"/>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sp>
        <p:nvSpPr>
          <p:cNvPr id="16" name="Freeform 16"/>
          <p:cNvSpPr/>
          <p:nvPr/>
        </p:nvSpPr>
        <p:spPr>
          <a:xfrm>
            <a:off x="3673936" y="1896922"/>
            <a:ext cx="1805654" cy="1805654"/>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50"/>
          </a:p>
        </p:txBody>
      </p:sp>
      <p:sp>
        <p:nvSpPr>
          <p:cNvPr id="17" name="TextBox 17"/>
          <p:cNvSpPr txBox="1"/>
          <p:nvPr/>
        </p:nvSpPr>
        <p:spPr>
          <a:xfrm>
            <a:off x="1219813" y="1073183"/>
            <a:ext cx="1780706" cy="3370153"/>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Do It Yourself</a:t>
            </a:r>
          </a:p>
          <a:p>
            <a:pPr algn="ctr"/>
            <a:endParaRPr lang="en-US" sz="12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Value to Clients</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Your Brand</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Customized</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Not Your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Compliance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High Cost (Time/Staff)</a:t>
            </a: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9"/>
          <p:cNvSpPr txBox="1"/>
          <p:nvPr/>
        </p:nvSpPr>
        <p:spPr>
          <a:xfrm>
            <a:off x="6143481" y="1073183"/>
            <a:ext cx="1780706" cy="3535070"/>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Outsource</a:t>
            </a:r>
          </a:p>
          <a:p>
            <a:pPr algn="ctr">
              <a:lnSpc>
                <a:spcPts val="1820"/>
              </a:lnSpc>
            </a:pPr>
            <a:endParaRPr lang="en-US" sz="13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Deep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Consistent Experience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Compliance</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Transparency</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Limited Control</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Selling Someone Else</a:t>
            </a:r>
          </a:p>
        </p:txBody>
      </p:sp>
      <p:sp>
        <p:nvSpPr>
          <p:cNvPr id="20" name="Slide Number Placeholder 10">
            <a:extLst>
              <a:ext uri="{FF2B5EF4-FFF2-40B4-BE49-F238E27FC236}">
                <a16:creationId xmlns:a16="http://schemas.microsoft.com/office/drawing/2014/main" id="{F8190322-CCCB-A353-8F2D-78539F2A800D}"/>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4">
            <a:extLst>
              <a:ext uri="{FF2B5EF4-FFF2-40B4-BE49-F238E27FC236}">
                <a16:creationId xmlns:a16="http://schemas.microsoft.com/office/drawing/2014/main" id="{0F9A8578-7274-E335-43C2-8FF6997992D7}"/>
              </a:ext>
            </a:extLst>
          </p:cNvPr>
          <p:cNvSpPr txBox="1"/>
          <p:nvPr/>
        </p:nvSpPr>
        <p:spPr>
          <a:xfrm>
            <a:off x="514350" y="209362"/>
            <a:ext cx="55054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Modelist Fills the Industry Blind Spot</a:t>
            </a:r>
          </a:p>
        </p:txBody>
      </p:sp>
      <p:sp>
        <p:nvSpPr>
          <p:cNvPr id="12" name="TextBox 11">
            <a:extLst>
              <a:ext uri="{FF2B5EF4-FFF2-40B4-BE49-F238E27FC236}">
                <a16:creationId xmlns:a16="http://schemas.microsoft.com/office/drawing/2014/main" id="{E9D37F73-547F-FFC5-3DE9-AADA0ACE12B4}"/>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99278201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a:spLocks noChangeAspect="1"/>
          </p:cNvSpPr>
          <p:nvPr/>
        </p:nvSpPr>
        <p:spPr>
          <a:xfrm>
            <a:off x="400692"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2"/>
            <a:stretch>
              <a:fillRect/>
            </a:stretch>
          </a:blipFill>
        </p:spPr>
        <p:txBody>
          <a:bodyPr/>
          <a:lstStyle/>
          <a:p>
            <a:endParaRPr lang="en-US" sz="900"/>
          </a:p>
        </p:txBody>
      </p:sp>
      <p:sp>
        <p:nvSpPr>
          <p:cNvPr id="4" name="Freeform 4"/>
          <p:cNvSpPr>
            <a:spLocks noChangeAspect="1"/>
          </p:cNvSpPr>
          <p:nvPr/>
        </p:nvSpPr>
        <p:spPr>
          <a:xfrm>
            <a:off x="5217346"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3"/>
            <a:stretch>
              <a:fillRect/>
            </a:stretch>
          </a:blipFill>
        </p:spPr>
        <p:txBody>
          <a:bodyPr/>
          <a:lstStyle/>
          <a:p>
            <a:endParaRPr lang="en-US" sz="900"/>
          </a:p>
        </p:txBody>
      </p:sp>
      <p:grpSp>
        <p:nvGrpSpPr>
          <p:cNvPr id="5" name="Group 5"/>
          <p:cNvGrpSpPr/>
          <p:nvPr/>
        </p:nvGrpSpPr>
        <p:grpSpPr>
          <a:xfrm>
            <a:off x="5741387" y="2989914"/>
            <a:ext cx="200579" cy="192774"/>
            <a:chOff x="0" y="0"/>
            <a:chExt cx="105655" cy="101543"/>
          </a:xfrm>
        </p:grpSpPr>
        <p:sp>
          <p:nvSpPr>
            <p:cNvPr id="6" name="Freeform 6"/>
            <p:cNvSpPr/>
            <p:nvPr/>
          </p:nvSpPr>
          <p:spPr>
            <a:xfrm>
              <a:off x="0" y="0"/>
              <a:ext cx="105655" cy="101543"/>
            </a:xfrm>
            <a:custGeom>
              <a:avLst/>
              <a:gdLst/>
              <a:ahLst/>
              <a:cxnLst/>
              <a:rect l="l" t="t" r="r" b="b"/>
              <a:pathLst>
                <a:path w="105655" h="101543">
                  <a:moveTo>
                    <a:pt x="0" y="0"/>
                  </a:moveTo>
                  <a:lnTo>
                    <a:pt x="105655" y="0"/>
                  </a:lnTo>
                  <a:lnTo>
                    <a:pt x="105655" y="101543"/>
                  </a:lnTo>
                  <a:lnTo>
                    <a:pt x="0" y="101543"/>
                  </a:lnTo>
                  <a:close/>
                </a:path>
              </a:pathLst>
            </a:custGeom>
            <a:solidFill>
              <a:srgbClr val="FFFFFF"/>
            </a:solidFill>
          </p:spPr>
          <p:txBody>
            <a:bodyPr/>
            <a:lstStyle/>
            <a:p>
              <a:endParaRPr lang="en-US" sz="900"/>
            </a:p>
          </p:txBody>
        </p:sp>
        <p:sp>
          <p:nvSpPr>
            <p:cNvPr id="7" name="TextBox 7"/>
            <p:cNvSpPr txBox="1"/>
            <p:nvPr/>
          </p:nvSpPr>
          <p:spPr>
            <a:xfrm>
              <a:off x="0" y="-47625"/>
              <a:ext cx="105655" cy="149168"/>
            </a:xfrm>
            <a:prstGeom prst="rect">
              <a:avLst/>
            </a:prstGeom>
          </p:spPr>
          <p:txBody>
            <a:bodyPr lIns="25400" tIns="25400" rIns="25400" bIns="25400" rtlCol="0" anchor="ctr"/>
            <a:lstStyle/>
            <a:p>
              <a:pPr algn="ctr">
                <a:lnSpc>
                  <a:spcPts val="1470"/>
                </a:lnSpc>
              </a:pPr>
              <a:endParaRPr sz="900"/>
            </a:p>
          </p:txBody>
        </p:sp>
      </p:grpSp>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We skillfully blend various investment strategies into a unified, cohesive design that aligns with your clients' needs.</a:t>
            </a:r>
          </a:p>
        </p:txBody>
      </p:sp>
      <p:sp>
        <p:nvSpPr>
          <p:cNvPr id="15" name="TextBox 15"/>
          <p:cNvSpPr txBox="1"/>
          <p:nvPr/>
        </p:nvSpPr>
        <p:spPr>
          <a:xfrm>
            <a:off x="1595091" y="1479101"/>
            <a:ext cx="1011883"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Diversified Model</a:t>
            </a:r>
          </a:p>
        </p:txBody>
      </p:sp>
      <p:sp>
        <p:nvSpPr>
          <p:cNvPr id="16" name="TextBox 16"/>
          <p:cNvSpPr txBox="1"/>
          <p:nvPr/>
        </p:nvSpPr>
        <p:spPr>
          <a:xfrm>
            <a:off x="5995844" y="1479101"/>
            <a:ext cx="2094235"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Model with added Tactical Strategies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AutoShape 15">
            <a:extLst>
              <a:ext uri="{FF2B5EF4-FFF2-40B4-BE49-F238E27FC236}">
                <a16:creationId xmlns:a16="http://schemas.microsoft.com/office/drawing/2014/main" id="{95153660-45EB-E4F4-0892-97CB2D412FB8}"/>
              </a:ext>
            </a:extLst>
          </p:cNvPr>
          <p:cNvSpPr/>
          <p:nvPr/>
        </p:nvSpPr>
        <p:spPr>
          <a:xfrm>
            <a:off x="4203350" y="1962150"/>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1" name="TextBox 41">
            <a:extLst>
              <a:ext uri="{FF2B5EF4-FFF2-40B4-BE49-F238E27FC236}">
                <a16:creationId xmlns:a16="http://schemas.microsoft.com/office/drawing/2014/main" id="{764DB270-8FFD-8DCC-2BD0-330F7069E5C9}"/>
              </a:ext>
            </a:extLst>
          </p:cNvPr>
          <p:cNvSpPr txBox="1"/>
          <p:nvPr/>
        </p:nvSpPr>
        <p:spPr>
          <a:xfrm>
            <a:off x="4272447" y="1987953"/>
            <a:ext cx="840913" cy="243656"/>
          </a:xfrm>
          <a:prstGeom prst="rect">
            <a:avLst/>
          </a:prstGeom>
        </p:spPr>
        <p:txBody>
          <a:bodyPr lIns="0" tIns="0" rIns="0" bIns="0" rtlCol="0" anchor="t">
            <a:spAutoFit/>
          </a:bodyPr>
          <a:lstStyle/>
          <a:p>
            <a:pPr algn="ctr">
              <a:lnSpc>
                <a:spcPts val="987"/>
              </a:lnSpc>
            </a:pPr>
            <a:r>
              <a:rPr lang="en-US" sz="705" dirty="0">
                <a:solidFill>
                  <a:srgbClr val="000000"/>
                </a:solidFill>
                <a:latin typeface="Lato 1"/>
              </a:rPr>
              <a:t>Coincident Economic Indicators</a:t>
            </a:r>
          </a:p>
        </p:txBody>
      </p:sp>
      <p:sp>
        <p:nvSpPr>
          <p:cNvPr id="23" name="Plus Sign 22">
            <a:extLst>
              <a:ext uri="{FF2B5EF4-FFF2-40B4-BE49-F238E27FC236}">
                <a16:creationId xmlns:a16="http://schemas.microsoft.com/office/drawing/2014/main" id="{64C206DC-CB40-ACD2-0113-4CC78BC600C2}"/>
              </a:ext>
            </a:extLst>
          </p:cNvPr>
          <p:cNvSpPr/>
          <p:nvPr/>
        </p:nvSpPr>
        <p:spPr>
          <a:xfrm>
            <a:off x="3895676" y="2005048"/>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3">
            <a:extLst>
              <a:ext uri="{FF2B5EF4-FFF2-40B4-BE49-F238E27FC236}">
                <a16:creationId xmlns:a16="http://schemas.microsoft.com/office/drawing/2014/main" id="{84764715-F1B9-7026-7DBD-3EC2F8BBB768}"/>
              </a:ext>
            </a:extLst>
          </p:cNvPr>
          <p:cNvSpPr/>
          <p:nvPr/>
        </p:nvSpPr>
        <p:spPr>
          <a:xfrm>
            <a:off x="4203350" y="2517379"/>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5" name="TextBox 50">
            <a:extLst>
              <a:ext uri="{FF2B5EF4-FFF2-40B4-BE49-F238E27FC236}">
                <a16:creationId xmlns:a16="http://schemas.microsoft.com/office/drawing/2014/main" id="{1C2F6119-B2F9-614A-959D-B8DFA7B67C28}"/>
              </a:ext>
            </a:extLst>
          </p:cNvPr>
          <p:cNvSpPr txBox="1"/>
          <p:nvPr/>
        </p:nvSpPr>
        <p:spPr>
          <a:xfrm>
            <a:off x="4272447" y="2545419"/>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Duration Management</a:t>
            </a:r>
          </a:p>
        </p:txBody>
      </p:sp>
      <p:sp>
        <p:nvSpPr>
          <p:cNvPr id="26" name="AutoShape 24">
            <a:extLst>
              <a:ext uri="{FF2B5EF4-FFF2-40B4-BE49-F238E27FC236}">
                <a16:creationId xmlns:a16="http://schemas.microsoft.com/office/drawing/2014/main" id="{95AEA69C-0AED-972A-4AA1-815A0EC68A0F}"/>
              </a:ext>
            </a:extLst>
          </p:cNvPr>
          <p:cNvSpPr/>
          <p:nvPr/>
        </p:nvSpPr>
        <p:spPr>
          <a:xfrm>
            <a:off x="4203350" y="3072608"/>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7" name="TextBox 52">
            <a:extLst>
              <a:ext uri="{FF2B5EF4-FFF2-40B4-BE49-F238E27FC236}">
                <a16:creationId xmlns:a16="http://schemas.microsoft.com/office/drawing/2014/main" id="{0824367B-0A19-40AD-E954-771B6DFA9E52}"/>
              </a:ext>
            </a:extLst>
          </p:cNvPr>
          <p:cNvSpPr txBox="1"/>
          <p:nvPr/>
        </p:nvSpPr>
        <p:spPr>
          <a:xfrm>
            <a:off x="4272447" y="3100647"/>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Asset Class Relative Strength</a:t>
            </a:r>
          </a:p>
        </p:txBody>
      </p:sp>
      <p:sp>
        <p:nvSpPr>
          <p:cNvPr id="28" name="Plus Sign 27">
            <a:extLst>
              <a:ext uri="{FF2B5EF4-FFF2-40B4-BE49-F238E27FC236}">
                <a16:creationId xmlns:a16="http://schemas.microsoft.com/office/drawing/2014/main" id="{0C0748C6-C609-2060-EE9A-986B261502D7}"/>
              </a:ext>
            </a:extLst>
          </p:cNvPr>
          <p:cNvSpPr/>
          <p:nvPr/>
        </p:nvSpPr>
        <p:spPr>
          <a:xfrm>
            <a:off x="3886200" y="2560277"/>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0997380-6BF5-6B03-9633-E14EEE076AA1}"/>
              </a:ext>
            </a:extLst>
          </p:cNvPr>
          <p:cNvSpPr/>
          <p:nvPr/>
        </p:nvSpPr>
        <p:spPr>
          <a:xfrm>
            <a:off x="3893303" y="3129595"/>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52460496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46">
            <a:extLst>
              <a:ext uri="{FF2B5EF4-FFF2-40B4-BE49-F238E27FC236}">
                <a16:creationId xmlns:a16="http://schemas.microsoft.com/office/drawing/2014/main" id="{C189A23F-496B-526C-AF09-049E175210CC}"/>
              </a:ext>
            </a:extLst>
          </p:cNvPr>
          <p:cNvSpPr/>
          <p:nvPr/>
        </p:nvSpPr>
        <p:spPr>
          <a:xfrm flipH="1" flipV="1">
            <a:off x="5258622" y="2742708"/>
            <a:ext cx="1336667" cy="10645"/>
          </a:xfrm>
          <a:prstGeom prst="line">
            <a:avLst/>
          </a:prstGeom>
          <a:ln w="38100" cap="flat">
            <a:solidFill>
              <a:schemeClr val="accent3"/>
            </a:solidFill>
            <a:prstDash val="solid"/>
            <a:headEnd type="none" w="sm" len="sm"/>
            <a:tailEnd type="none" w="sm" len="sm"/>
          </a:ln>
        </p:spPr>
        <p:txBody>
          <a:bodyPr/>
          <a:lstStyle/>
          <a:p>
            <a:endParaRPr lang="en-US" sz="450"/>
          </a:p>
        </p:txBody>
      </p:sp>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Personalized models for the fiduciary advisor</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8" name="AutoShape 2">
            <a:extLst>
              <a:ext uri="{FF2B5EF4-FFF2-40B4-BE49-F238E27FC236}">
                <a16:creationId xmlns:a16="http://schemas.microsoft.com/office/drawing/2014/main" id="{6BF9FC75-924C-650D-135D-61CE747D0A9A}"/>
              </a:ext>
            </a:extLst>
          </p:cNvPr>
          <p:cNvSpPr/>
          <p:nvPr/>
        </p:nvSpPr>
        <p:spPr>
          <a:xfrm>
            <a:off x="2336814" y="1633105"/>
            <a:ext cx="1447881" cy="750335"/>
          </a:xfrm>
          <a:prstGeom prst="line">
            <a:avLst/>
          </a:prstGeom>
          <a:ln w="38100" cap="flat">
            <a:solidFill>
              <a:schemeClr val="tx1"/>
            </a:solidFill>
            <a:prstDash val="solid"/>
            <a:headEnd type="none" w="sm" len="sm"/>
            <a:tailEnd type="none" w="sm" len="sm"/>
          </a:ln>
        </p:spPr>
        <p:txBody>
          <a:bodyPr/>
          <a:lstStyle/>
          <a:p>
            <a:endParaRPr lang="en-US" sz="450"/>
          </a:p>
        </p:txBody>
      </p:sp>
      <p:sp>
        <p:nvSpPr>
          <p:cNvPr id="59" name="AutoShape 3">
            <a:extLst>
              <a:ext uri="{FF2B5EF4-FFF2-40B4-BE49-F238E27FC236}">
                <a16:creationId xmlns:a16="http://schemas.microsoft.com/office/drawing/2014/main" id="{C44323B9-4FED-E796-476F-CBE77636008A}"/>
              </a:ext>
            </a:extLst>
          </p:cNvPr>
          <p:cNvSpPr/>
          <p:nvPr/>
        </p:nvSpPr>
        <p:spPr>
          <a:xfrm flipH="1">
            <a:off x="2333090" y="3109568"/>
            <a:ext cx="1455598" cy="774730"/>
          </a:xfrm>
          <a:prstGeom prst="line">
            <a:avLst/>
          </a:prstGeom>
          <a:ln w="38100" cap="flat">
            <a:solidFill>
              <a:srgbClr val="000000"/>
            </a:solidFill>
            <a:prstDash val="solid"/>
            <a:headEnd type="none" w="sm" len="sm"/>
            <a:tailEnd type="none" w="sm" len="sm"/>
          </a:ln>
        </p:spPr>
        <p:txBody>
          <a:bodyPr/>
          <a:lstStyle/>
          <a:p>
            <a:endParaRPr lang="en-US" sz="450"/>
          </a:p>
        </p:txBody>
      </p:sp>
      <p:grpSp>
        <p:nvGrpSpPr>
          <p:cNvPr id="60" name="Group 4">
            <a:extLst>
              <a:ext uri="{FF2B5EF4-FFF2-40B4-BE49-F238E27FC236}">
                <a16:creationId xmlns:a16="http://schemas.microsoft.com/office/drawing/2014/main" id="{8DA08159-29B7-A257-2B1F-83E7329025A3}"/>
              </a:ext>
            </a:extLst>
          </p:cNvPr>
          <p:cNvGrpSpPr/>
          <p:nvPr/>
        </p:nvGrpSpPr>
        <p:grpSpPr>
          <a:xfrm>
            <a:off x="2617801" y="1490964"/>
            <a:ext cx="1079492" cy="1079492"/>
            <a:chOff x="0" y="0"/>
            <a:chExt cx="812800" cy="812800"/>
          </a:xfrm>
        </p:grpSpPr>
        <p:sp>
          <p:nvSpPr>
            <p:cNvPr id="61" name="Freeform 5">
              <a:extLst>
                <a:ext uri="{FF2B5EF4-FFF2-40B4-BE49-F238E27FC236}">
                  <a16:creationId xmlns:a16="http://schemas.microsoft.com/office/drawing/2014/main" id="{CF6620BD-25A0-F232-9F0D-D2BD547A28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2" name="TextBox 6">
              <a:extLst>
                <a:ext uri="{FF2B5EF4-FFF2-40B4-BE49-F238E27FC236}">
                  <a16:creationId xmlns:a16="http://schemas.microsoft.com/office/drawing/2014/main" id="{336BF586-DCE2-0B6A-7445-1C9104A55158}"/>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Modelist Resources</a:t>
              </a:r>
            </a:p>
          </p:txBody>
        </p:sp>
      </p:grpSp>
      <p:grpSp>
        <p:nvGrpSpPr>
          <p:cNvPr id="63" name="Group 7">
            <a:extLst>
              <a:ext uri="{FF2B5EF4-FFF2-40B4-BE49-F238E27FC236}">
                <a16:creationId xmlns:a16="http://schemas.microsoft.com/office/drawing/2014/main" id="{82CFCA2D-6654-F651-9C3F-4CE23EA6CA20}"/>
              </a:ext>
            </a:extLst>
          </p:cNvPr>
          <p:cNvGrpSpPr/>
          <p:nvPr/>
        </p:nvGrpSpPr>
        <p:grpSpPr>
          <a:xfrm>
            <a:off x="2617801" y="3072525"/>
            <a:ext cx="1079492" cy="1079492"/>
            <a:chOff x="0" y="0"/>
            <a:chExt cx="812800" cy="812800"/>
          </a:xfrm>
        </p:grpSpPr>
        <p:sp>
          <p:nvSpPr>
            <p:cNvPr id="64" name="Freeform 8">
              <a:extLst>
                <a:ext uri="{FF2B5EF4-FFF2-40B4-BE49-F238E27FC236}">
                  <a16:creationId xmlns:a16="http://schemas.microsoft.com/office/drawing/2014/main" id="{165BA97D-A88A-EDCD-0090-50EB8D0677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5" name="TextBox 9">
              <a:extLst>
                <a:ext uri="{FF2B5EF4-FFF2-40B4-BE49-F238E27FC236}">
                  <a16:creationId xmlns:a16="http://schemas.microsoft.com/office/drawing/2014/main" id="{04E0CBBF-2F22-8CBC-F42B-F2F010F92B7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Your</a:t>
              </a:r>
            </a:p>
            <a:p>
              <a:pPr algn="ctr">
                <a:lnSpc>
                  <a:spcPts val="1500"/>
                </a:lnSpc>
              </a:pPr>
              <a:r>
                <a:rPr lang="en-US" sz="1000" dirty="0">
                  <a:solidFill>
                    <a:srgbClr val="FFFFFF"/>
                  </a:solidFill>
                  <a:latin typeface="Lato"/>
                </a:rPr>
                <a:t>Brand</a:t>
              </a:r>
            </a:p>
          </p:txBody>
        </p:sp>
      </p:grpSp>
      <p:grpSp>
        <p:nvGrpSpPr>
          <p:cNvPr id="66" name="Group 10">
            <a:extLst>
              <a:ext uri="{FF2B5EF4-FFF2-40B4-BE49-F238E27FC236}">
                <a16:creationId xmlns:a16="http://schemas.microsoft.com/office/drawing/2014/main" id="{48787F82-F9E9-45CF-96DF-518EC8DA15AE}"/>
              </a:ext>
            </a:extLst>
          </p:cNvPr>
          <p:cNvGrpSpPr/>
          <p:nvPr/>
        </p:nvGrpSpPr>
        <p:grpSpPr>
          <a:xfrm>
            <a:off x="5382448" y="2202963"/>
            <a:ext cx="1079492" cy="1079492"/>
            <a:chOff x="0" y="0"/>
            <a:chExt cx="812800" cy="812800"/>
          </a:xfrm>
        </p:grpSpPr>
        <p:sp>
          <p:nvSpPr>
            <p:cNvPr id="67" name="Freeform 11">
              <a:extLst>
                <a:ext uri="{FF2B5EF4-FFF2-40B4-BE49-F238E27FC236}">
                  <a16:creationId xmlns:a16="http://schemas.microsoft.com/office/drawing/2014/main" id="{F26CFE2C-3706-5FC3-93FF-7BCBF918A2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4160"/>
            </a:solidFill>
          </p:spPr>
          <p:txBody>
            <a:bodyPr/>
            <a:lstStyle/>
            <a:p>
              <a:endParaRPr lang="en-US" sz="450"/>
            </a:p>
          </p:txBody>
        </p:sp>
        <p:sp>
          <p:nvSpPr>
            <p:cNvPr id="68" name="TextBox 12">
              <a:extLst>
                <a:ext uri="{FF2B5EF4-FFF2-40B4-BE49-F238E27FC236}">
                  <a16:creationId xmlns:a16="http://schemas.microsoft.com/office/drawing/2014/main" id="{FC01E780-49A6-EB75-7910-EB6B73B0F1B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Advisor</a:t>
              </a:r>
            </a:p>
            <a:p>
              <a:pPr algn="ctr">
                <a:lnSpc>
                  <a:spcPts val="1500"/>
                </a:lnSpc>
              </a:pPr>
              <a:r>
                <a:rPr lang="en-US" sz="1000" dirty="0">
                  <a:solidFill>
                    <a:srgbClr val="FFFFFF"/>
                  </a:solidFill>
                  <a:latin typeface="Lato"/>
                </a:rPr>
                <a:t>Model Portfolios</a:t>
              </a:r>
            </a:p>
          </p:txBody>
        </p:sp>
      </p:grpSp>
      <p:sp>
        <p:nvSpPr>
          <p:cNvPr id="69" name="TextBox 13">
            <a:extLst>
              <a:ext uri="{FF2B5EF4-FFF2-40B4-BE49-F238E27FC236}">
                <a16:creationId xmlns:a16="http://schemas.microsoft.com/office/drawing/2014/main" id="{E3906A39-3742-62A4-EB47-DBD2D6D2E474}"/>
              </a:ext>
            </a:extLst>
          </p:cNvPr>
          <p:cNvSpPr txBox="1"/>
          <p:nvPr/>
        </p:nvSpPr>
        <p:spPr>
          <a:xfrm>
            <a:off x="472103" y="1627148"/>
            <a:ext cx="1199384"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Fully Transparent</a:t>
            </a:r>
          </a:p>
        </p:txBody>
      </p:sp>
      <p:sp>
        <p:nvSpPr>
          <p:cNvPr id="70" name="TextBox 14">
            <a:extLst>
              <a:ext uri="{FF2B5EF4-FFF2-40B4-BE49-F238E27FC236}">
                <a16:creationId xmlns:a16="http://schemas.microsoft.com/office/drawing/2014/main" id="{6DB1E31B-F347-9A5C-FF73-5C2A4654A3B2}"/>
              </a:ext>
            </a:extLst>
          </p:cNvPr>
          <p:cNvSpPr txBox="1"/>
          <p:nvPr/>
        </p:nvSpPr>
        <p:spPr>
          <a:xfrm>
            <a:off x="228602" y="2023565"/>
            <a:ext cx="1442885"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Frequent Content</a:t>
            </a:r>
          </a:p>
        </p:txBody>
      </p:sp>
      <p:sp>
        <p:nvSpPr>
          <p:cNvPr id="71" name="TextBox 15">
            <a:extLst>
              <a:ext uri="{FF2B5EF4-FFF2-40B4-BE49-F238E27FC236}">
                <a16:creationId xmlns:a16="http://schemas.microsoft.com/office/drawing/2014/main" id="{05B57EC4-7B1D-5D28-72E2-1BADCD9F64C4}"/>
              </a:ext>
            </a:extLst>
          </p:cNvPr>
          <p:cNvSpPr txBox="1"/>
          <p:nvPr/>
        </p:nvSpPr>
        <p:spPr>
          <a:xfrm>
            <a:off x="503436" y="1221133"/>
            <a:ext cx="116805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Over 30 Strategies</a:t>
            </a:r>
          </a:p>
        </p:txBody>
      </p:sp>
      <p:sp>
        <p:nvSpPr>
          <p:cNvPr id="72" name="TextBox 16">
            <a:extLst>
              <a:ext uri="{FF2B5EF4-FFF2-40B4-BE49-F238E27FC236}">
                <a16:creationId xmlns:a16="http://schemas.microsoft.com/office/drawing/2014/main" id="{84105B5A-DB42-B54B-1676-5BD66703797D}"/>
              </a:ext>
            </a:extLst>
          </p:cNvPr>
          <p:cNvSpPr txBox="1"/>
          <p:nvPr/>
        </p:nvSpPr>
        <p:spPr>
          <a:xfrm>
            <a:off x="687513" y="2429580"/>
            <a:ext cx="983974" cy="171585"/>
          </a:xfrm>
          <a:prstGeom prst="rect">
            <a:avLst/>
          </a:prstGeom>
        </p:spPr>
        <p:txBody>
          <a:bodyPr lIns="0" tIns="0" rIns="0" bIns="0" rtlCol="0" anchor="t">
            <a:spAutoFit/>
          </a:bodyPr>
          <a:lstStyle/>
          <a:p>
            <a:pPr algn="r">
              <a:lnSpc>
                <a:spcPts val="1500"/>
              </a:lnSpc>
            </a:pPr>
            <a:r>
              <a:rPr lang="en-US" sz="1000" dirty="0">
                <a:solidFill>
                  <a:srgbClr val="000000"/>
                </a:solidFill>
                <a:latin typeface="Lato"/>
              </a:rPr>
              <a:t>Fully Customized</a:t>
            </a:r>
          </a:p>
        </p:txBody>
      </p:sp>
      <p:sp>
        <p:nvSpPr>
          <p:cNvPr id="73" name="TextBox 17">
            <a:extLst>
              <a:ext uri="{FF2B5EF4-FFF2-40B4-BE49-F238E27FC236}">
                <a16:creationId xmlns:a16="http://schemas.microsoft.com/office/drawing/2014/main" id="{DA1465F7-41C4-5A9F-44C8-5DBD1B1F9A67}"/>
              </a:ext>
            </a:extLst>
          </p:cNvPr>
          <p:cNvSpPr txBox="1"/>
          <p:nvPr/>
        </p:nvSpPr>
        <p:spPr>
          <a:xfrm>
            <a:off x="7245626" y="2434963"/>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Credibility</a:t>
            </a:r>
          </a:p>
        </p:txBody>
      </p:sp>
      <p:sp>
        <p:nvSpPr>
          <p:cNvPr id="74" name="TextBox 18">
            <a:extLst>
              <a:ext uri="{FF2B5EF4-FFF2-40B4-BE49-F238E27FC236}">
                <a16:creationId xmlns:a16="http://schemas.microsoft.com/office/drawing/2014/main" id="{B2A84D73-BE17-FA64-BDC8-A00B39576B09}"/>
              </a:ext>
            </a:extLst>
          </p:cNvPr>
          <p:cNvSpPr txBox="1"/>
          <p:nvPr/>
        </p:nvSpPr>
        <p:spPr>
          <a:xfrm>
            <a:off x="7245626" y="2831380"/>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Communication</a:t>
            </a:r>
          </a:p>
        </p:txBody>
      </p:sp>
      <p:sp>
        <p:nvSpPr>
          <p:cNvPr id="75" name="TextBox 19">
            <a:extLst>
              <a:ext uri="{FF2B5EF4-FFF2-40B4-BE49-F238E27FC236}">
                <a16:creationId xmlns:a16="http://schemas.microsoft.com/office/drawing/2014/main" id="{F138945E-0855-9F94-5614-926F28D64FFA}"/>
              </a:ext>
            </a:extLst>
          </p:cNvPr>
          <p:cNvSpPr txBox="1"/>
          <p:nvPr/>
        </p:nvSpPr>
        <p:spPr>
          <a:xfrm>
            <a:off x="7245626" y="2028948"/>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Competence</a:t>
            </a:r>
          </a:p>
        </p:txBody>
      </p:sp>
      <p:sp>
        <p:nvSpPr>
          <p:cNvPr id="76" name="TextBox 20">
            <a:extLst>
              <a:ext uri="{FF2B5EF4-FFF2-40B4-BE49-F238E27FC236}">
                <a16:creationId xmlns:a16="http://schemas.microsoft.com/office/drawing/2014/main" id="{CCD68857-0E46-94E8-F277-D4AF7CDBE58E}"/>
              </a:ext>
            </a:extLst>
          </p:cNvPr>
          <p:cNvSpPr txBox="1"/>
          <p:nvPr/>
        </p:nvSpPr>
        <p:spPr>
          <a:xfrm>
            <a:off x="7245626" y="3237395"/>
            <a:ext cx="983974" cy="363946"/>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Compliant</a:t>
            </a:r>
          </a:p>
          <a:p>
            <a:pPr>
              <a:lnSpc>
                <a:spcPts val="1500"/>
              </a:lnSpc>
            </a:pPr>
            <a:endParaRPr lang="en-US" sz="1000" dirty="0">
              <a:solidFill>
                <a:srgbClr val="000000"/>
              </a:solidFill>
              <a:latin typeface="Lato"/>
            </a:endParaRPr>
          </a:p>
        </p:txBody>
      </p:sp>
      <p:grpSp>
        <p:nvGrpSpPr>
          <p:cNvPr id="80" name="Group 24">
            <a:extLst>
              <a:ext uri="{FF2B5EF4-FFF2-40B4-BE49-F238E27FC236}">
                <a16:creationId xmlns:a16="http://schemas.microsoft.com/office/drawing/2014/main" id="{97FE7F0E-0D31-8B40-16FD-1C78477D69B5}"/>
              </a:ext>
            </a:extLst>
          </p:cNvPr>
          <p:cNvGrpSpPr/>
          <p:nvPr/>
        </p:nvGrpSpPr>
        <p:grpSpPr>
          <a:xfrm>
            <a:off x="1946031" y="1318764"/>
            <a:ext cx="389195" cy="1227498"/>
            <a:chOff x="0" y="0"/>
            <a:chExt cx="1037854" cy="3273327"/>
          </a:xfrm>
        </p:grpSpPr>
        <p:sp>
          <p:nvSpPr>
            <p:cNvPr id="81" name="AutoShape 25">
              <a:extLst>
                <a:ext uri="{FF2B5EF4-FFF2-40B4-BE49-F238E27FC236}">
                  <a16:creationId xmlns:a16="http://schemas.microsoft.com/office/drawing/2014/main" id="{9D1CB574-119B-C333-661A-C62D8EB165C2}"/>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82" name="AutoShape 26">
              <a:extLst>
                <a:ext uri="{FF2B5EF4-FFF2-40B4-BE49-F238E27FC236}">
                  <a16:creationId xmlns:a16="http://schemas.microsoft.com/office/drawing/2014/main" id="{6F693188-7FDC-AAC9-621B-8B78741E5309}"/>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3" name="AutoShape 27">
              <a:extLst>
                <a:ext uri="{FF2B5EF4-FFF2-40B4-BE49-F238E27FC236}">
                  <a16:creationId xmlns:a16="http://schemas.microsoft.com/office/drawing/2014/main" id="{8F2A46BE-2D6B-9788-C50C-90E6025CFAC6}"/>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4" name="AutoShape 28">
              <a:extLst>
                <a:ext uri="{FF2B5EF4-FFF2-40B4-BE49-F238E27FC236}">
                  <a16:creationId xmlns:a16="http://schemas.microsoft.com/office/drawing/2014/main" id="{E08F0043-D153-51AE-95DE-8FADFA8EE410}"/>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5" name="AutoShape 29">
              <a:extLst>
                <a:ext uri="{FF2B5EF4-FFF2-40B4-BE49-F238E27FC236}">
                  <a16:creationId xmlns:a16="http://schemas.microsoft.com/office/drawing/2014/main" id="{F9AC72CE-61EB-478F-C78B-5F20191C39CA}"/>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sp>
        <p:nvSpPr>
          <p:cNvPr id="86" name="TextBox 30">
            <a:extLst>
              <a:ext uri="{FF2B5EF4-FFF2-40B4-BE49-F238E27FC236}">
                <a16:creationId xmlns:a16="http://schemas.microsoft.com/office/drawing/2014/main" id="{3503DF55-E942-EF93-6F9A-91A8B73C9216}"/>
              </a:ext>
            </a:extLst>
          </p:cNvPr>
          <p:cNvSpPr txBox="1"/>
          <p:nvPr/>
        </p:nvSpPr>
        <p:spPr>
          <a:xfrm>
            <a:off x="381003" y="3291206"/>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Brand Optics</a:t>
            </a:r>
          </a:p>
        </p:txBody>
      </p:sp>
      <p:sp>
        <p:nvSpPr>
          <p:cNvPr id="87" name="TextBox 31">
            <a:extLst>
              <a:ext uri="{FF2B5EF4-FFF2-40B4-BE49-F238E27FC236}">
                <a16:creationId xmlns:a16="http://schemas.microsoft.com/office/drawing/2014/main" id="{2D0F444C-EA8E-83A6-F82B-B481A845FD70}"/>
              </a:ext>
            </a:extLst>
          </p:cNvPr>
          <p:cNvSpPr txBox="1"/>
          <p:nvPr/>
        </p:nvSpPr>
        <p:spPr>
          <a:xfrm>
            <a:off x="381003" y="3687623"/>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Process Control</a:t>
            </a:r>
          </a:p>
        </p:txBody>
      </p:sp>
      <p:sp>
        <p:nvSpPr>
          <p:cNvPr id="88" name="TextBox 32">
            <a:extLst>
              <a:ext uri="{FF2B5EF4-FFF2-40B4-BE49-F238E27FC236}">
                <a16:creationId xmlns:a16="http://schemas.microsoft.com/office/drawing/2014/main" id="{4401FFDC-63E3-16DB-F6FA-2CEFE4483718}"/>
              </a:ext>
            </a:extLst>
          </p:cNvPr>
          <p:cNvSpPr txBox="1"/>
          <p:nvPr/>
        </p:nvSpPr>
        <p:spPr>
          <a:xfrm>
            <a:off x="503436" y="2885191"/>
            <a:ext cx="1166338"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Narrative Continuity</a:t>
            </a:r>
          </a:p>
        </p:txBody>
      </p:sp>
      <p:sp>
        <p:nvSpPr>
          <p:cNvPr id="89" name="TextBox 33">
            <a:extLst>
              <a:ext uri="{FF2B5EF4-FFF2-40B4-BE49-F238E27FC236}">
                <a16:creationId xmlns:a16="http://schemas.microsoft.com/office/drawing/2014/main" id="{9F32E310-2EF9-B5CD-A8E9-19A2EFF6D132}"/>
              </a:ext>
            </a:extLst>
          </p:cNvPr>
          <p:cNvSpPr txBox="1"/>
          <p:nvPr/>
        </p:nvSpPr>
        <p:spPr>
          <a:xfrm>
            <a:off x="457201" y="4093638"/>
            <a:ext cx="1212573"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Fund Preferences</a:t>
            </a:r>
          </a:p>
        </p:txBody>
      </p:sp>
      <p:grpSp>
        <p:nvGrpSpPr>
          <p:cNvPr id="90" name="Group 34">
            <a:extLst>
              <a:ext uri="{FF2B5EF4-FFF2-40B4-BE49-F238E27FC236}">
                <a16:creationId xmlns:a16="http://schemas.microsoft.com/office/drawing/2014/main" id="{EE785DA6-2C19-205F-FE7A-CF62BE893491}"/>
              </a:ext>
            </a:extLst>
          </p:cNvPr>
          <p:cNvGrpSpPr/>
          <p:nvPr/>
        </p:nvGrpSpPr>
        <p:grpSpPr>
          <a:xfrm>
            <a:off x="1944318" y="2982822"/>
            <a:ext cx="389195" cy="1227498"/>
            <a:chOff x="0" y="0"/>
            <a:chExt cx="1037854" cy="3273327"/>
          </a:xfrm>
        </p:grpSpPr>
        <p:sp>
          <p:nvSpPr>
            <p:cNvPr id="91" name="AutoShape 35">
              <a:extLst>
                <a:ext uri="{FF2B5EF4-FFF2-40B4-BE49-F238E27FC236}">
                  <a16:creationId xmlns:a16="http://schemas.microsoft.com/office/drawing/2014/main" id="{1D75286A-7112-1183-2844-68EF0B6DD493}"/>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92" name="AutoShape 36">
              <a:extLst>
                <a:ext uri="{FF2B5EF4-FFF2-40B4-BE49-F238E27FC236}">
                  <a16:creationId xmlns:a16="http://schemas.microsoft.com/office/drawing/2014/main" id="{48C22569-7FE0-FCA8-9BBC-106DD9ADA957}"/>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3" name="AutoShape 37">
              <a:extLst>
                <a:ext uri="{FF2B5EF4-FFF2-40B4-BE49-F238E27FC236}">
                  <a16:creationId xmlns:a16="http://schemas.microsoft.com/office/drawing/2014/main" id="{2F06C0E5-3D5E-BEA1-91CF-455D6023D467}"/>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4" name="AutoShape 38">
              <a:extLst>
                <a:ext uri="{FF2B5EF4-FFF2-40B4-BE49-F238E27FC236}">
                  <a16:creationId xmlns:a16="http://schemas.microsoft.com/office/drawing/2014/main" id="{B00A4408-8918-2B27-71DD-FC4CF9D266AC}"/>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5" name="AutoShape 39">
              <a:extLst>
                <a:ext uri="{FF2B5EF4-FFF2-40B4-BE49-F238E27FC236}">
                  <a16:creationId xmlns:a16="http://schemas.microsoft.com/office/drawing/2014/main" id="{0DC7C1D9-0665-59C3-99C1-420F660AADB9}"/>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grpSp>
        <p:nvGrpSpPr>
          <p:cNvPr id="96" name="Group 40">
            <a:extLst>
              <a:ext uri="{FF2B5EF4-FFF2-40B4-BE49-F238E27FC236}">
                <a16:creationId xmlns:a16="http://schemas.microsoft.com/office/drawing/2014/main" id="{D58E6028-109E-0D03-DEAE-0DD0F99255BC}"/>
              </a:ext>
            </a:extLst>
          </p:cNvPr>
          <p:cNvGrpSpPr/>
          <p:nvPr/>
        </p:nvGrpSpPr>
        <p:grpSpPr>
          <a:xfrm rot="-10800000">
            <a:off x="6585765" y="2126579"/>
            <a:ext cx="389195" cy="1227498"/>
            <a:chOff x="0" y="0"/>
            <a:chExt cx="1037854" cy="3273327"/>
          </a:xfrm>
        </p:grpSpPr>
        <p:sp>
          <p:nvSpPr>
            <p:cNvPr id="97" name="AutoShape 41">
              <a:extLst>
                <a:ext uri="{FF2B5EF4-FFF2-40B4-BE49-F238E27FC236}">
                  <a16:creationId xmlns:a16="http://schemas.microsoft.com/office/drawing/2014/main" id="{188B79E5-0C60-09F2-A124-F24342CCCE15}"/>
                </a:ext>
              </a:extLst>
            </p:cNvPr>
            <p:cNvSpPr/>
            <p:nvPr/>
          </p:nvSpPr>
          <p:spPr>
            <a:xfrm rot="5400000">
              <a:off x="-624210" y="1611263"/>
              <a:ext cx="3273327" cy="0"/>
            </a:xfrm>
            <a:prstGeom prst="line">
              <a:avLst/>
            </a:prstGeom>
            <a:ln w="50800" cap="flat">
              <a:solidFill>
                <a:srgbClr val="0C4160"/>
              </a:solidFill>
              <a:prstDash val="solid"/>
              <a:headEnd type="none" w="sm" len="sm"/>
              <a:tailEnd type="none" w="sm" len="sm"/>
            </a:ln>
          </p:spPr>
          <p:txBody>
            <a:bodyPr/>
            <a:lstStyle/>
            <a:p>
              <a:endParaRPr lang="en-US" sz="450"/>
            </a:p>
          </p:txBody>
        </p:sp>
        <p:sp>
          <p:nvSpPr>
            <p:cNvPr id="98" name="AutoShape 42">
              <a:extLst>
                <a:ext uri="{FF2B5EF4-FFF2-40B4-BE49-F238E27FC236}">
                  <a16:creationId xmlns:a16="http://schemas.microsoft.com/office/drawing/2014/main" id="{D7B06ED4-6F72-F4B6-5199-05D0CA196B64}"/>
                </a:ext>
              </a:extLst>
            </p:cNvPr>
            <p:cNvSpPr/>
            <p:nvPr/>
          </p:nvSpPr>
          <p:spPr>
            <a:xfrm>
              <a:off x="0" y="2139819"/>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99" name="AutoShape 43">
              <a:extLst>
                <a:ext uri="{FF2B5EF4-FFF2-40B4-BE49-F238E27FC236}">
                  <a16:creationId xmlns:a16="http://schemas.microsoft.com/office/drawing/2014/main" id="{CAA89B8D-6CDD-6047-313A-BF81B8685D8F}"/>
                </a:ext>
              </a:extLst>
            </p:cNvPr>
            <p:cNvSpPr/>
            <p:nvPr/>
          </p:nvSpPr>
          <p:spPr>
            <a:xfrm>
              <a:off x="0" y="0"/>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0" name="AutoShape 44">
              <a:extLst>
                <a:ext uri="{FF2B5EF4-FFF2-40B4-BE49-F238E27FC236}">
                  <a16:creationId xmlns:a16="http://schemas.microsoft.com/office/drawing/2014/main" id="{C299D553-21F7-BB9B-3EC3-863FEE34AE1B}"/>
                </a:ext>
              </a:extLst>
            </p:cNvPr>
            <p:cNvSpPr/>
            <p:nvPr/>
          </p:nvSpPr>
          <p:spPr>
            <a:xfrm>
              <a:off x="0" y="3222527"/>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1" name="AutoShape 45">
              <a:extLst>
                <a:ext uri="{FF2B5EF4-FFF2-40B4-BE49-F238E27FC236}">
                  <a16:creationId xmlns:a16="http://schemas.microsoft.com/office/drawing/2014/main" id="{0BD83154-9115-4F4A-2C98-A77961DB6A74}"/>
                </a:ext>
              </a:extLst>
            </p:cNvPr>
            <p:cNvSpPr/>
            <p:nvPr/>
          </p:nvSpPr>
          <p:spPr>
            <a:xfrm>
              <a:off x="0" y="1082708"/>
              <a:ext cx="987054" cy="0"/>
            </a:xfrm>
            <a:prstGeom prst="line">
              <a:avLst/>
            </a:prstGeom>
            <a:ln w="50800" cap="flat">
              <a:solidFill>
                <a:srgbClr val="0C4160"/>
              </a:solidFill>
              <a:prstDash val="solid"/>
              <a:headEnd type="oval" w="lg" len="lg"/>
              <a:tailEnd type="none" w="sm" len="sm"/>
            </a:ln>
          </p:spPr>
          <p:txBody>
            <a:bodyPr/>
            <a:lstStyle/>
            <a:p>
              <a:endParaRPr lang="en-US" sz="450"/>
            </a:p>
          </p:txBody>
        </p:sp>
      </p:grpSp>
      <p:grpSp>
        <p:nvGrpSpPr>
          <p:cNvPr id="77" name="Group 21">
            <a:extLst>
              <a:ext uri="{FF2B5EF4-FFF2-40B4-BE49-F238E27FC236}">
                <a16:creationId xmlns:a16="http://schemas.microsoft.com/office/drawing/2014/main" id="{59E856D4-8AE3-EBED-30D3-34CDE7305DB8}"/>
              </a:ext>
            </a:extLst>
          </p:cNvPr>
          <p:cNvGrpSpPr/>
          <p:nvPr/>
        </p:nvGrpSpPr>
        <p:grpSpPr>
          <a:xfrm>
            <a:off x="3697293" y="1962044"/>
            <a:ext cx="1561330" cy="1561330"/>
            <a:chOff x="0" y="0"/>
            <a:chExt cx="811242" cy="811242"/>
          </a:xfrm>
        </p:grpSpPr>
        <p:sp>
          <p:nvSpPr>
            <p:cNvPr id="78" name="Freeform 22">
              <a:extLst>
                <a:ext uri="{FF2B5EF4-FFF2-40B4-BE49-F238E27FC236}">
                  <a16:creationId xmlns:a16="http://schemas.microsoft.com/office/drawing/2014/main" id="{BBDB42C7-D29B-ECDC-B2D9-6A4B8027F74C}"/>
                </a:ext>
              </a:extLst>
            </p:cNvPr>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68869A"/>
              </a:solidFill>
              <a:prstDash val="solid"/>
              <a:miter/>
            </a:ln>
          </p:spPr>
          <p:txBody>
            <a:bodyPr/>
            <a:lstStyle/>
            <a:p>
              <a:endParaRPr lang="en-US" sz="450"/>
            </a:p>
          </p:txBody>
        </p:sp>
        <p:sp>
          <p:nvSpPr>
            <p:cNvPr id="79" name="TextBox 23">
              <a:extLst>
                <a:ext uri="{FF2B5EF4-FFF2-40B4-BE49-F238E27FC236}">
                  <a16:creationId xmlns:a16="http://schemas.microsoft.com/office/drawing/2014/main" id="{BA0E2570-8D38-FB5F-273A-60F11789C157}"/>
                </a:ext>
              </a:extLst>
            </p:cNvPr>
            <p:cNvSpPr txBox="1"/>
            <p:nvPr/>
          </p:nvSpPr>
          <p:spPr>
            <a:xfrm>
              <a:off x="76054" y="47479"/>
              <a:ext cx="659134" cy="687709"/>
            </a:xfrm>
            <a:prstGeom prst="rect">
              <a:avLst/>
            </a:prstGeom>
          </p:spPr>
          <p:txBody>
            <a:bodyPr lIns="25400" tIns="25400" rIns="25400" bIns="25400" rtlCol="0" anchor="ctr"/>
            <a:lstStyle/>
            <a:p>
              <a:pPr algn="ctr">
                <a:lnSpc>
                  <a:spcPts val="1677"/>
                </a:lnSpc>
                <a:spcBef>
                  <a:spcPct val="0"/>
                </a:spcBef>
              </a:pPr>
              <a:endParaRPr sz="450"/>
            </a:p>
          </p:txBody>
        </p:sp>
      </p:grpSp>
      <p:sp>
        <p:nvSpPr>
          <p:cNvPr id="103" name="Freeform 16">
            <a:extLst>
              <a:ext uri="{FF2B5EF4-FFF2-40B4-BE49-F238E27FC236}">
                <a16:creationId xmlns:a16="http://schemas.microsoft.com/office/drawing/2014/main" id="{16595C66-4E37-52FC-BAA5-3F457EF1CCC1}"/>
              </a:ext>
            </a:extLst>
          </p:cNvPr>
          <p:cNvSpPr>
            <a:spLocks noChangeAspect="1"/>
          </p:cNvSpPr>
          <p:nvPr/>
        </p:nvSpPr>
        <p:spPr>
          <a:xfrm>
            <a:off x="3804349" y="2064052"/>
            <a:ext cx="1371600" cy="1371600"/>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2" name="TextBox 1">
            <a:extLst>
              <a:ext uri="{FF2B5EF4-FFF2-40B4-BE49-F238E27FC236}">
                <a16:creationId xmlns:a16="http://schemas.microsoft.com/office/drawing/2014/main" id="{0E29E4BA-2A31-A6BE-2BD8-A49374F73A83}"/>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63967908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Questions &amp;</a:t>
            </a:r>
          </a:p>
          <a:p>
            <a:r>
              <a:rPr lang="en-US" sz="4000" dirty="0">
                <a:solidFill>
                  <a:srgbClr val="000000"/>
                </a:solidFill>
                <a:latin typeface="Lovelo"/>
              </a:rPr>
              <a:t>And answers</a:t>
            </a:r>
          </a:p>
        </p:txBody>
      </p:sp>
      <p:sp>
        <p:nvSpPr>
          <p:cNvPr id="3" name="Slide Number Placeholder 10">
            <a:extLst>
              <a:ext uri="{FF2B5EF4-FFF2-40B4-BE49-F238E27FC236}">
                <a16:creationId xmlns:a16="http://schemas.microsoft.com/office/drawing/2014/main" id="{C387E81A-1A5A-3C48-E82A-D84C9FA3A1DB}"/>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32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8B81518-04CA-73C0-0AE4-B91ED933EAC8}"/>
              </a:ext>
            </a:extLst>
          </p:cNvPr>
          <p:cNvPicPr>
            <a:picLocks/>
          </p:cNvPicPr>
          <p:nvPr/>
        </p:nvPicPr>
        <p:blipFill rotWithShape="1">
          <a:blip r:embed="rId2"/>
          <a:srcRect t="35381" b="7887"/>
          <a:stretch/>
        </p:blipFill>
        <p:spPr>
          <a:xfrm>
            <a:off x="4114800" y="2276856"/>
            <a:ext cx="3886200" cy="2286000"/>
          </a:xfrm>
          <a:prstGeom prst="rect">
            <a:avLst/>
          </a:prstGeom>
        </p:spPr>
      </p:pic>
      <p:sp>
        <p:nvSpPr>
          <p:cNvPr id="2" name="AutoShape 2"/>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AB585CA6-3F86-D9C0-DC11-ACF949A899B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8118354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2777" y="-66675"/>
            <a:ext cx="4004037" cy="4695825"/>
            <a:chOff x="0" y="0"/>
            <a:chExt cx="1470846" cy="1724968"/>
          </a:xfrm>
        </p:grpSpPr>
        <p:sp>
          <p:nvSpPr>
            <p:cNvPr id="3" name="Freeform 3"/>
            <p:cNvSpPr/>
            <p:nvPr/>
          </p:nvSpPr>
          <p:spPr>
            <a:xfrm>
              <a:off x="0" y="0"/>
              <a:ext cx="1470846" cy="1724968"/>
            </a:xfrm>
            <a:custGeom>
              <a:avLst/>
              <a:gdLst/>
              <a:ahLst/>
              <a:cxnLst/>
              <a:rect l="l" t="t" r="r" b="b"/>
              <a:pathLst>
                <a:path w="1470846" h="1724968">
                  <a:moveTo>
                    <a:pt x="0" y="0"/>
                  </a:moveTo>
                  <a:lnTo>
                    <a:pt x="1470846" y="0"/>
                  </a:lnTo>
                  <a:lnTo>
                    <a:pt x="1470846" y="1724968"/>
                  </a:lnTo>
                  <a:lnTo>
                    <a:pt x="0" y="1724968"/>
                  </a:lnTo>
                  <a:close/>
                </a:path>
              </a:pathLst>
            </a:custGeom>
            <a:solidFill>
              <a:srgbClr val="F9F9F9"/>
            </a:solidFill>
          </p:spPr>
          <p:txBody>
            <a:bodyPr/>
            <a:lstStyle/>
            <a:p>
              <a:endParaRPr lang="en-US" sz="450"/>
            </a:p>
          </p:txBody>
        </p:sp>
      </p:grpSp>
      <p:grpSp>
        <p:nvGrpSpPr>
          <p:cNvPr id="5" name="Group 5"/>
          <p:cNvGrpSpPr/>
          <p:nvPr/>
        </p:nvGrpSpPr>
        <p:grpSpPr>
          <a:xfrm>
            <a:off x="514350" y="510778"/>
            <a:ext cx="2617506" cy="853863"/>
            <a:chOff x="0" y="-9525"/>
            <a:chExt cx="6980017" cy="2276966"/>
          </a:xfrm>
        </p:grpSpPr>
        <p:sp>
          <p:nvSpPr>
            <p:cNvPr id="6" name="TextBox 6"/>
            <p:cNvSpPr txBox="1"/>
            <p:nvPr/>
          </p:nvSpPr>
          <p:spPr>
            <a:xfrm>
              <a:off x="0" y="-9525"/>
              <a:ext cx="6980017" cy="1333698"/>
            </a:xfrm>
            <a:prstGeom prst="rect">
              <a:avLst/>
            </a:prstGeom>
          </p:spPr>
          <p:txBody>
            <a:bodyPr lIns="0" tIns="0" rIns="0" bIns="0" rtlCol="0" anchor="t">
              <a:spAutoFit/>
            </a:bodyPr>
            <a:lstStyle/>
            <a:p>
              <a:pPr>
                <a:lnSpc>
                  <a:spcPts val="3900"/>
                </a:lnSpc>
              </a:pPr>
              <a:r>
                <a:rPr lang="en-US" sz="3250" dirty="0">
                  <a:latin typeface="Lovelo"/>
                </a:rPr>
                <a:t>Learn More</a:t>
              </a:r>
            </a:p>
          </p:txBody>
        </p:sp>
        <p:sp>
          <p:nvSpPr>
            <p:cNvPr id="7" name="TextBox 7"/>
            <p:cNvSpPr txBox="1"/>
            <p:nvPr/>
          </p:nvSpPr>
          <p:spPr>
            <a:xfrm>
              <a:off x="0" y="1652399"/>
              <a:ext cx="6980017" cy="615042"/>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Elevate Your Business with Modelist</a:t>
              </a:r>
            </a:p>
          </p:txBody>
        </p:sp>
      </p:grpSp>
      <p:grpSp>
        <p:nvGrpSpPr>
          <p:cNvPr id="8" name="Group 8"/>
          <p:cNvGrpSpPr/>
          <p:nvPr/>
        </p:nvGrpSpPr>
        <p:grpSpPr>
          <a:xfrm>
            <a:off x="5669111" y="469583"/>
            <a:ext cx="2960540" cy="1024044"/>
            <a:chOff x="0" y="-114300"/>
            <a:chExt cx="7894772" cy="2730781"/>
          </a:xfrm>
        </p:grpSpPr>
        <p:sp>
          <p:nvSpPr>
            <p:cNvPr id="9" name="TextBox 9"/>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Modelist empowers you with tailored investment models, evidence-based strategies, and comprehensive support.</a:t>
              </a:r>
            </a:p>
          </p:txBody>
        </p:sp>
        <p:sp>
          <p:nvSpPr>
            <p:cNvPr id="10" name="TextBox 10"/>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Unlock Opportunities</a:t>
              </a:r>
            </a:p>
          </p:txBody>
        </p:sp>
      </p:grpSp>
      <p:grpSp>
        <p:nvGrpSpPr>
          <p:cNvPr id="11" name="Group 11"/>
          <p:cNvGrpSpPr/>
          <p:nvPr/>
        </p:nvGrpSpPr>
        <p:grpSpPr>
          <a:xfrm>
            <a:off x="5669111" y="1798368"/>
            <a:ext cx="2960540" cy="1024044"/>
            <a:chOff x="0" y="-114300"/>
            <a:chExt cx="7894772" cy="2730781"/>
          </a:xfrm>
        </p:grpSpPr>
        <p:sp>
          <p:nvSpPr>
            <p:cNvPr id="12" name="TextBox 12"/>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Dive deeper into the advantages that Modelist offers and discover how it can transform your advisory approach.</a:t>
              </a:r>
            </a:p>
          </p:txBody>
        </p:sp>
        <p:sp>
          <p:nvSpPr>
            <p:cNvPr id="13" name="TextBox 13"/>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Explore Further</a:t>
              </a:r>
            </a:p>
          </p:txBody>
        </p:sp>
      </p:grpSp>
      <p:grpSp>
        <p:nvGrpSpPr>
          <p:cNvPr id="14" name="Group 14"/>
          <p:cNvGrpSpPr/>
          <p:nvPr/>
        </p:nvGrpSpPr>
        <p:grpSpPr>
          <a:xfrm>
            <a:off x="5669111" y="3127153"/>
            <a:ext cx="2960540" cy="1024044"/>
            <a:chOff x="0" y="-114300"/>
            <a:chExt cx="7894772" cy="2730781"/>
          </a:xfrm>
        </p:grpSpPr>
        <p:sp>
          <p:nvSpPr>
            <p:cNvPr id="15" name="TextBox 15"/>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a:latin typeface="Lato" panose="020F0502020204030203" pitchFamily="34" charset="0"/>
                  <a:ea typeface="Lato" panose="020F0502020204030203" pitchFamily="34" charset="0"/>
                  <a:cs typeface="Lato" panose="020F0502020204030203" pitchFamily="34" charset="0"/>
                </a:rPr>
                <a:t>Elevate your advisory business by partnering with Modelist. Join us today and experience the difference for yourself.</a:t>
              </a:r>
            </a:p>
          </p:txBody>
        </p:sp>
        <p:sp>
          <p:nvSpPr>
            <p:cNvPr id="16" name="TextBox 16"/>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Take Action</a:t>
              </a:r>
            </a:p>
          </p:txBody>
        </p:sp>
      </p:grpSp>
      <p:grpSp>
        <p:nvGrpSpPr>
          <p:cNvPr id="18" name="Group 18"/>
          <p:cNvGrpSpPr/>
          <p:nvPr/>
        </p:nvGrpSpPr>
        <p:grpSpPr>
          <a:xfrm>
            <a:off x="514350" y="3274989"/>
            <a:ext cx="2521730" cy="1041959"/>
            <a:chOff x="0" y="-57149"/>
            <a:chExt cx="6724612" cy="2778558"/>
          </a:xfrm>
        </p:grpSpPr>
        <p:sp>
          <p:nvSpPr>
            <p:cNvPr id="19" name="TextBox 19"/>
            <p:cNvSpPr txBox="1"/>
            <p:nvPr/>
          </p:nvSpPr>
          <p:spPr>
            <a:xfrm>
              <a:off x="0" y="-57149"/>
              <a:ext cx="6724612" cy="588027"/>
            </a:xfrm>
            <a:prstGeom prst="rect">
              <a:avLst/>
            </a:prstGeom>
          </p:spPr>
          <p:txBody>
            <a:bodyPr lIns="0" tIns="0" rIns="0" bIns="0" rtlCol="0" anchor="t">
              <a:spAutoFit/>
            </a:bodyPr>
            <a:lstStyle/>
            <a:p>
              <a:pPr>
                <a:lnSpc>
                  <a:spcPts val="1935"/>
                </a:lnSpc>
                <a:spcBef>
                  <a:spcPct val="0"/>
                </a:spcBef>
              </a:pPr>
              <a:r>
                <a:rPr lang="en-US" sz="1382" dirty="0">
                  <a:latin typeface="Lato" panose="020F0502020204030203" pitchFamily="34" charset="0"/>
                  <a:ea typeface="Lato" panose="020F0502020204030203" pitchFamily="34" charset="0"/>
                  <a:cs typeface="Lato" panose="020F0502020204030203" pitchFamily="34" charset="0"/>
                </a:rPr>
                <a:t>612-887-9897</a:t>
              </a:r>
            </a:p>
          </p:txBody>
        </p:sp>
        <p:sp>
          <p:nvSpPr>
            <p:cNvPr id="20" name="TextBox 20"/>
            <p:cNvSpPr txBox="1"/>
            <p:nvPr/>
          </p:nvSpPr>
          <p:spPr>
            <a:xfrm>
              <a:off x="0" y="1038115"/>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hello@modelist.me</a:t>
              </a:r>
            </a:p>
          </p:txBody>
        </p:sp>
        <p:sp>
          <p:nvSpPr>
            <p:cNvPr id="21" name="TextBox 21"/>
            <p:cNvSpPr txBox="1"/>
            <p:nvPr/>
          </p:nvSpPr>
          <p:spPr>
            <a:xfrm>
              <a:off x="0" y="2133382"/>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www.modelist.me</a:t>
              </a:r>
            </a:p>
          </p:txBody>
        </p:sp>
      </p:grpSp>
      <p:sp>
        <p:nvSpPr>
          <p:cNvPr id="17" name="Slide Number Placeholder 10">
            <a:extLst>
              <a:ext uri="{FF2B5EF4-FFF2-40B4-BE49-F238E27FC236}">
                <a16:creationId xmlns:a16="http://schemas.microsoft.com/office/drawing/2014/main" id="{7B1E516F-A74D-C6D1-EAFC-B96CE2EFE717}"/>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2" name="Picture 2" descr="create a black and white image in the style of the wall street journal of a the back of a man walking through an opening in a brick wall with light shining through">
            <a:extLst>
              <a:ext uri="{FF2B5EF4-FFF2-40B4-BE49-F238E27FC236}">
                <a16:creationId xmlns:a16="http://schemas.microsoft.com/office/drawing/2014/main" id="{0FBCC0DB-EE63-D3C0-FF4B-9852368FD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2" r="30072"/>
          <a:stretch/>
        </p:blipFill>
        <p:spPr bwMode="auto">
          <a:xfrm>
            <a:off x="3301893" y="1"/>
            <a:ext cx="1950884" cy="4629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08DFC-5A8B-506B-CB77-0C1D43B93631}"/>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C5AA-2183-92AC-FE26-42555F106426}"/>
              </a:ext>
            </a:extLst>
          </p:cNvPr>
          <p:cNvSpPr txBox="1"/>
          <p:nvPr/>
        </p:nvSpPr>
        <p:spPr>
          <a:xfrm>
            <a:off x="503436" y="895350"/>
            <a:ext cx="8115300" cy="415498"/>
          </a:xfrm>
          <a:prstGeom prst="rect">
            <a:avLst/>
          </a:prstGeom>
          <a:noFill/>
        </p:spPr>
        <p:txBody>
          <a:bodyPr wrap="square" rtlCol="0">
            <a:spAutoFit/>
          </a:bodyPr>
          <a:lstStyle/>
          <a:p>
            <a:pPr algn="just"/>
            <a:r>
              <a:rPr lang="en-US" sz="700" dirty="0">
                <a:latin typeface="Lato" panose="020F0502020204030203" pitchFamily="34" charset="0"/>
                <a:ea typeface="Lato" panose="020F0502020204030203" pitchFamily="34" charset="0"/>
                <a:cs typeface="Lato" panose="020F0502020204030203" pitchFamily="34" charset="0"/>
              </a:rPr>
              <a:t>Modelist Inc. is a registered investment adviser. Information presented is for educational purposes only and does not intend to make an offer or solicitation for the sale or purchase of any specific securities, investments, or investment strategies.  Investments involve risk and, unless otherwise stated, are not guaranteed.  Be sure to first consult with a qualified financial adviser and/or tax professional before implementing any strategy discussed herein. Past performance is not indicative of future performance.</a:t>
            </a:r>
          </a:p>
        </p:txBody>
      </p:sp>
      <p:sp>
        <p:nvSpPr>
          <p:cNvPr id="3" name="Slide Number Placeholder 2">
            <a:extLst>
              <a:ext uri="{FF2B5EF4-FFF2-40B4-BE49-F238E27FC236}">
                <a16:creationId xmlns:a16="http://schemas.microsoft.com/office/drawing/2014/main" id="{F42F61E5-07F2-7D6F-D93A-D0ADC90D9F67}"/>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4" name="TextBox 3">
            <a:extLst>
              <a:ext uri="{FF2B5EF4-FFF2-40B4-BE49-F238E27FC236}">
                <a16:creationId xmlns:a16="http://schemas.microsoft.com/office/drawing/2014/main" id="{771EEB0B-DEEA-3100-5B11-71E3D3E1FBA6}"/>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Disclosures</a:t>
            </a:r>
          </a:p>
        </p:txBody>
      </p:sp>
    </p:spTree>
    <p:extLst>
      <p:ext uri="{BB962C8B-B14F-4D97-AF65-F5344CB8AC3E}">
        <p14:creationId xmlns:p14="http://schemas.microsoft.com/office/powerpoint/2010/main" val="3900639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514132BD-B8CE-ACA7-71A2-55E1F02C7CB2}"/>
              </a:ext>
            </a:extLst>
          </p:cNvPr>
          <p:cNvGrpSpPr/>
          <p:nvPr/>
        </p:nvGrpSpPr>
        <p:grpSpPr>
          <a:xfrm>
            <a:off x="516122" y="922861"/>
            <a:ext cx="1499267" cy="1344089"/>
            <a:chOff x="0" y="0"/>
            <a:chExt cx="1379207" cy="1236456"/>
          </a:xfrm>
        </p:grpSpPr>
        <p:sp>
          <p:nvSpPr>
            <p:cNvPr id="13" name="Freeform 15">
              <a:extLst>
                <a:ext uri="{FF2B5EF4-FFF2-40B4-BE49-F238E27FC236}">
                  <a16:creationId xmlns:a16="http://schemas.microsoft.com/office/drawing/2014/main" id="{C72B199C-B601-91F2-C03F-DB0D15282F53}"/>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4" name="TextBox 16">
              <a:extLst>
                <a:ext uri="{FF2B5EF4-FFF2-40B4-BE49-F238E27FC236}">
                  <a16:creationId xmlns:a16="http://schemas.microsoft.com/office/drawing/2014/main" id="{464638B9-A4BC-2079-6E84-9AB869534D87}"/>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3" name="AutoShape 3"/>
          <p:cNvSpPr/>
          <p:nvPr/>
        </p:nvSpPr>
        <p:spPr>
          <a:xfrm>
            <a:off x="4572000" y="0"/>
            <a:ext cx="4572000" cy="5143500"/>
          </a:xfrm>
          <a:prstGeom prst="rect">
            <a:avLst/>
          </a:prstGeom>
          <a:solidFill>
            <a:srgbClr val="EDEDED"/>
          </a:solidFill>
        </p:spPr>
        <p:txBody>
          <a:bodyPr/>
          <a:lstStyle/>
          <a:p>
            <a:endParaRPr lang="en-US" sz="450"/>
          </a:p>
        </p:txBody>
      </p:sp>
      <p:grpSp>
        <p:nvGrpSpPr>
          <p:cNvPr id="15" name="Group 14">
            <a:extLst>
              <a:ext uri="{FF2B5EF4-FFF2-40B4-BE49-F238E27FC236}">
                <a16:creationId xmlns:a16="http://schemas.microsoft.com/office/drawing/2014/main" id="{815031D2-7E59-8478-E056-D2E2D3603D05}"/>
              </a:ext>
            </a:extLst>
          </p:cNvPr>
          <p:cNvGrpSpPr/>
          <p:nvPr/>
        </p:nvGrpSpPr>
        <p:grpSpPr>
          <a:xfrm>
            <a:off x="4837371" y="922861"/>
            <a:ext cx="1499267" cy="1344089"/>
            <a:chOff x="0" y="0"/>
            <a:chExt cx="1379207" cy="1236456"/>
          </a:xfrm>
        </p:grpSpPr>
        <p:sp>
          <p:nvSpPr>
            <p:cNvPr id="16" name="Freeform 15">
              <a:extLst>
                <a:ext uri="{FF2B5EF4-FFF2-40B4-BE49-F238E27FC236}">
                  <a16:creationId xmlns:a16="http://schemas.microsoft.com/office/drawing/2014/main" id="{BE1C439D-6A78-669C-5168-B4C7E7CAD0A1}"/>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7" name="TextBox 16">
              <a:extLst>
                <a:ext uri="{FF2B5EF4-FFF2-40B4-BE49-F238E27FC236}">
                  <a16:creationId xmlns:a16="http://schemas.microsoft.com/office/drawing/2014/main" id="{E5BC5933-B01A-8D66-67C0-0217650FC538}"/>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2" name="Freeform 2"/>
          <p:cNvSpPr>
            <a:spLocks noChangeAspect="1"/>
          </p:cNvSpPr>
          <p:nvPr/>
        </p:nvSpPr>
        <p:spPr>
          <a:xfrm>
            <a:off x="749195" y="895350"/>
            <a:ext cx="1033122" cy="1371600"/>
          </a:xfrm>
          <a:custGeom>
            <a:avLst/>
            <a:gdLst/>
            <a:ahLst/>
            <a:cxnLst/>
            <a:rect l="l" t="t" r="r" b="b"/>
            <a:pathLst>
              <a:path w="3730821" h="4953136">
                <a:moveTo>
                  <a:pt x="0" y="0"/>
                </a:moveTo>
                <a:lnTo>
                  <a:pt x="3730821" y="0"/>
                </a:lnTo>
                <a:lnTo>
                  <a:pt x="3730821" y="4953136"/>
                </a:lnTo>
                <a:lnTo>
                  <a:pt x="0" y="4953136"/>
                </a:lnTo>
                <a:lnTo>
                  <a:pt x="0" y="0"/>
                </a:lnTo>
                <a:close/>
              </a:path>
            </a:pathLst>
          </a:custGeom>
          <a:blipFill>
            <a:blip r:embed="rId2"/>
            <a:stretch>
              <a:fillRect l="-3067" r="-3067"/>
            </a:stretch>
          </a:blipFill>
        </p:spPr>
        <p:txBody>
          <a:bodyPr/>
          <a:lstStyle/>
          <a:p>
            <a:endParaRPr lang="en-US" sz="450"/>
          </a:p>
        </p:txBody>
      </p:sp>
      <p:sp>
        <p:nvSpPr>
          <p:cNvPr id="4" name="TextBox 4"/>
          <p:cNvSpPr txBox="1"/>
          <p:nvPr/>
        </p:nvSpPr>
        <p:spPr>
          <a:xfrm>
            <a:off x="514350" y="209362"/>
            <a:ext cx="30670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Our TEAM</a:t>
            </a:r>
          </a:p>
        </p:txBody>
      </p:sp>
      <p:grpSp>
        <p:nvGrpSpPr>
          <p:cNvPr id="6" name="Group 6"/>
          <p:cNvGrpSpPr/>
          <p:nvPr/>
        </p:nvGrpSpPr>
        <p:grpSpPr>
          <a:xfrm>
            <a:off x="381000" y="1047750"/>
            <a:ext cx="3962400" cy="3412557"/>
            <a:chOff x="-9772209" y="1422400"/>
            <a:chExt cx="10566401" cy="9100151"/>
          </a:xfrm>
        </p:grpSpPr>
        <p:sp>
          <p:nvSpPr>
            <p:cNvPr id="7" name="TextBox 7"/>
            <p:cNvSpPr txBox="1"/>
            <p:nvPr/>
          </p:nvSpPr>
          <p:spPr>
            <a:xfrm>
              <a:off x="-5820158" y="1422400"/>
              <a:ext cx="5903150" cy="1795877"/>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Joe Mallen</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CEO</a:t>
              </a:r>
            </a:p>
          </p:txBody>
        </p:sp>
        <p:sp>
          <p:nvSpPr>
            <p:cNvPr id="8" name="TextBox 8"/>
            <p:cNvSpPr txBox="1"/>
            <p:nvPr/>
          </p:nvSpPr>
          <p:spPr>
            <a:xfrm>
              <a:off x="-9772209" y="5102093"/>
              <a:ext cx="10566401" cy="5420458"/>
            </a:xfrm>
            <a:prstGeom prst="rect">
              <a:avLst/>
            </a:prstGeom>
          </p:spPr>
          <p:txBody>
            <a:bodyPr wrap="square" lIns="0" tIns="0" rIns="0" bIns="0" rtlCol="0" anchor="t">
              <a:spAutoFit/>
            </a:bodyPr>
            <a:lstStyle/>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MSc from London Business School</a:t>
              </a:r>
            </a:p>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BSB from University of Minnesota</a:t>
              </a:r>
            </a:p>
            <a:p>
              <a:pPr algn="ctr">
                <a:lnSpc>
                  <a:spcPts val="1625"/>
                </a:lnSpc>
              </a:pPr>
              <a:endParaRPr lang="en-US" sz="1100" dirty="0">
                <a:solidFill>
                  <a:srgbClr val="000000"/>
                </a:solidFill>
                <a:latin typeface="Lato 1 Bold"/>
              </a:endParaRPr>
            </a:p>
            <a:p>
              <a:pPr algn="ctr">
                <a:lnSpc>
                  <a:spcPts val="1625"/>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Joe has garnered a significant following among financial advisors, recognized for his insightful market analysis and expertise. He's a source for financial media, quoted by CNBC, Bloomberg, The Wall Street Journal, Barron's, Reuters, MarketWatch, and Yahoo. His thought leadership extends to appearances on prominent industry platforms, including Animal Spirits, The Sherman Show, and TD Ameritrade.</a:t>
              </a:r>
            </a:p>
          </p:txBody>
        </p:sp>
      </p:grpSp>
      <p:sp>
        <p:nvSpPr>
          <p:cNvPr id="9" name="Freeform 2">
            <a:extLst>
              <a:ext uri="{FF2B5EF4-FFF2-40B4-BE49-F238E27FC236}">
                <a16:creationId xmlns:a16="http://schemas.microsoft.com/office/drawing/2014/main" id="{D683BF66-5690-4DD2-1995-ADF122CA1D2A}"/>
              </a:ext>
            </a:extLst>
          </p:cNvPr>
          <p:cNvSpPr>
            <a:spLocks noChangeAspect="1"/>
          </p:cNvSpPr>
          <p:nvPr/>
        </p:nvSpPr>
        <p:spPr>
          <a:xfrm>
            <a:off x="5037854" y="895351"/>
            <a:ext cx="1098302" cy="1371600"/>
          </a:xfrm>
          <a:custGeom>
            <a:avLst/>
            <a:gdLst/>
            <a:ahLst/>
            <a:cxnLst/>
            <a:rect l="l" t="t" r="r" b="b"/>
            <a:pathLst>
              <a:path w="3964973" h="4951603">
                <a:moveTo>
                  <a:pt x="0" y="0"/>
                </a:moveTo>
                <a:lnTo>
                  <a:pt x="3964973" y="0"/>
                </a:lnTo>
                <a:lnTo>
                  <a:pt x="3964973" y="4951603"/>
                </a:lnTo>
                <a:lnTo>
                  <a:pt x="0" y="4951603"/>
                </a:lnTo>
                <a:lnTo>
                  <a:pt x="0" y="0"/>
                </a:lnTo>
                <a:close/>
              </a:path>
            </a:pathLst>
          </a:custGeom>
          <a:blipFill>
            <a:blip r:embed="rId3"/>
            <a:stretch>
              <a:fillRect t="-23" b="-23"/>
            </a:stretch>
          </a:blipFill>
        </p:spPr>
        <p:txBody>
          <a:bodyPr/>
          <a:lstStyle/>
          <a:p>
            <a:endParaRPr lang="en-US" sz="450"/>
          </a:p>
        </p:txBody>
      </p:sp>
      <p:sp>
        <p:nvSpPr>
          <p:cNvPr id="10" name="TextBox 7">
            <a:extLst>
              <a:ext uri="{FF2B5EF4-FFF2-40B4-BE49-F238E27FC236}">
                <a16:creationId xmlns:a16="http://schemas.microsoft.com/office/drawing/2014/main" id="{349BCAAD-562C-B446-D3FB-225A32362D38}"/>
              </a:ext>
            </a:extLst>
          </p:cNvPr>
          <p:cNvSpPr txBox="1"/>
          <p:nvPr/>
        </p:nvSpPr>
        <p:spPr>
          <a:xfrm>
            <a:off x="6414972" y="1047750"/>
            <a:ext cx="2213681" cy="673454"/>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Kent Peterson, PhD</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CIO</a:t>
            </a:r>
          </a:p>
        </p:txBody>
      </p:sp>
      <p:sp>
        <p:nvSpPr>
          <p:cNvPr id="11" name="TextBox 8">
            <a:extLst>
              <a:ext uri="{FF2B5EF4-FFF2-40B4-BE49-F238E27FC236}">
                <a16:creationId xmlns:a16="http://schemas.microsoft.com/office/drawing/2014/main" id="{FD465A3A-9295-FCAB-AD69-841FA322C78A}"/>
              </a:ext>
            </a:extLst>
          </p:cNvPr>
          <p:cNvSpPr txBox="1"/>
          <p:nvPr/>
        </p:nvSpPr>
        <p:spPr>
          <a:xfrm>
            <a:off x="4819650" y="2427635"/>
            <a:ext cx="4019550" cy="2035622"/>
          </a:xfrm>
          <a:prstGeom prst="rect">
            <a:avLst/>
          </a:prstGeom>
        </p:spPr>
        <p:txBody>
          <a:bodyPr wrap="square" lIns="0" tIns="0" rIns="0" bIns="0" rtlCol="0" anchor="t">
            <a:spAutoFit/>
          </a:bodyPr>
          <a:lstStyle/>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PhD from Princeton University</a:t>
            </a:r>
          </a:p>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BA from Cornell University</a:t>
            </a:r>
          </a:p>
          <a:p>
            <a:pPr algn="ctr">
              <a:lnSpc>
                <a:spcPts val="1625"/>
              </a:lnSpc>
            </a:pPr>
            <a:endParaRPr lang="en-US" sz="1200" dirty="0">
              <a:solidFill>
                <a:srgbClr val="000000"/>
              </a:solidFill>
              <a:latin typeface="Lato 1 Bold"/>
            </a:endParaRPr>
          </a:p>
          <a:p>
            <a:pPr algn="ctr">
              <a:lnSpc>
                <a:spcPts val="1625"/>
              </a:lnSpc>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Kent has spent much of his career between Wall Street and London, excelling in global macro research for some of the world's top investment firms. He started his career at Bridgewater Associates and was recently Head of Global Market Solutions at Santander. His expertise in identifying economic trends has distinguished him as a leading strategist in the finance sector.</a:t>
            </a:r>
          </a:p>
        </p:txBody>
      </p:sp>
      <p:sp>
        <p:nvSpPr>
          <p:cNvPr id="5" name="Slide Number Placeholder 10">
            <a:extLst>
              <a:ext uri="{FF2B5EF4-FFF2-40B4-BE49-F238E27FC236}">
                <a16:creationId xmlns:a16="http://schemas.microsoft.com/office/drawing/2014/main" id="{3931F0D5-E24D-727B-18B9-F92F49AE81A1}"/>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17DF33-FF86-6FA0-94D2-EF3F3E7BC51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Quick recap</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1DC6B9-0A02-C601-76A1-EA4A8370D13F}"/>
              </a:ext>
            </a:extLst>
          </p:cNvPr>
          <p:cNvSpPr txBox="1"/>
          <p:nvPr/>
        </p:nvSpPr>
        <p:spPr>
          <a:xfrm>
            <a:off x="498674" y="1054948"/>
            <a:ext cx="4297164" cy="3139321"/>
          </a:xfrm>
          <a:prstGeom prst="rect">
            <a:avLst/>
          </a:prstGeom>
          <a:noFill/>
        </p:spPr>
        <p:txBody>
          <a:bodyPr wrap="square" rtlCol="0">
            <a:spAutoFit/>
          </a:bodyPr>
          <a:lstStyle/>
          <a:p>
            <a:r>
              <a:rPr lang="en-US" sz="900" dirty="0"/>
              <a:t>It was a turbulent month for equities, with many of the trends from the past few months continuing into the first week before reversing violently. The AI-productivity stocks that have powered large-cap growth and tech indexes higher actually fell, sending the Nasdaq down 0.73% for July. Meanwhile, small-cap and value stocks, which had been in the doldrums, came roaring back to life, helping to more evenly distribute bull market gains outside of a few select stocks. As a result, the S&amp;P 500 gained 1.22% for the month, while the Dow rose a stunning 4.55%. Small-cap value, as measured by the Russell 2000 Value Index, was up a remarkable 12.19%, and the Russell 2000 gained 10.16%. Overseas, developed markets were strong, with the EAFE gaining 2.96%, while EM was flat as Chinese market weakness offset gains in other markets.</a:t>
            </a:r>
          </a:p>
          <a:p>
            <a:endParaRPr lang="en-US" sz="900" dirty="0"/>
          </a:p>
          <a:p>
            <a:r>
              <a:rPr lang="en-US" sz="900" dirty="0"/>
              <a:t>Moderating inflation and consumption data helped bring Treasury yields lower in July, with the two-year shedding 50 basis points to finish at 4.26% as the market starts to price in the higher probability of a Fed rate cut in September. Ten-year yields also fell, but a more modest 37 basis points, to close at a yield of 4.03%.</a:t>
            </a:r>
          </a:p>
          <a:p>
            <a:endParaRPr lang="en-US" sz="900" dirty="0"/>
          </a:p>
          <a:p>
            <a:r>
              <a:rPr lang="en-US" sz="900" dirty="0"/>
              <a:t>In other markets, the VIX moved from unusually low levels to close out the month at a much more normal 16.36. Despite machinations in the Middle East, supply concerns led crude oil lower to $77.93 a barrel. Gold, by contrast, continued to move upward, ending the month at $2,447.60 an ounce. The US dollar fell during the month as the Japanese yen paused its decline, and Bitcoin fell slightly.</a:t>
            </a:r>
          </a:p>
        </p:txBody>
      </p:sp>
      <p:pic>
        <p:nvPicPr>
          <p:cNvPr id="5" name="Picture 4">
            <a:extLst>
              <a:ext uri="{FF2B5EF4-FFF2-40B4-BE49-F238E27FC236}">
                <a16:creationId xmlns:a16="http://schemas.microsoft.com/office/drawing/2014/main" id="{16C1E470-D93F-1A10-EFB7-03105FE6042D}"/>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02BD44A6-1B62-6D76-C9FD-B8B8EC23506C}"/>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EE5AC315-3BBE-3062-99DE-E8DD5FC69940}"/>
              </a:ext>
            </a:extLst>
          </p:cNvPr>
          <p:cNvPicPr/>
          <p:nvPr/>
        </p:nvPicPr>
        <p:blipFill>
          <a:blip r:embed="rId4"/>
          <a:stretch>
            <a:fillRect/>
          </a:stretch>
        </p:blipFill>
        <p:spPr>
          <a:xfrm>
            <a:off x="4941888" y="1055688"/>
            <a:ext cx="3676650" cy="2924175"/>
          </a:xfrm>
          <a:prstGeom prst="rect">
            <a:avLst/>
          </a:prstGeom>
        </p:spPr>
      </p:pic>
    </p:spTree>
    <p:extLst>
      <p:ext uri="{BB962C8B-B14F-4D97-AF65-F5344CB8AC3E}">
        <p14:creationId xmlns:p14="http://schemas.microsoft.com/office/powerpoint/2010/main" val="415042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99637"/>
            <a:ext cx="8115297"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80586"/>
            <a:ext cx="8126210" cy="962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6F6E7798-DDDE-B886-D211-29F3BBD84D15}"/>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295716" cy="2553180"/>
            <a:chOff x="0" y="-66675"/>
            <a:chExt cx="6910861" cy="6808476"/>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2" cy="1298815"/>
            </a:xfrm>
            <a:prstGeom prst="rect">
              <a:avLst/>
            </a:prstGeom>
          </p:spPr>
          <p:txBody>
            <a:bodyPr lIns="0" tIns="0" rIns="0" bIns="0" rtlCol="0" anchor="t">
              <a:spAutoFit/>
            </a:bodyPr>
            <a:lstStyle/>
            <a:p>
              <a:pPr>
                <a:lnSpc>
                  <a:spcPts val="1960"/>
                </a:lnSpc>
              </a:pPr>
              <a:r>
                <a:rPr lang="en-US" sz="1400" dirty="0">
                  <a:latin typeface="Lato"/>
                </a:rPr>
                <a:t>America's Part-Time Job Boom: A Full-Time Crisis?</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1004508"/>
              <a:ext cx="6910861" cy="5737293"/>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Over the last year or so something strange and uncommon has happened to the American job market: 378,000 new jobs have been created since June 2023, but the composition of those getting jobs is unusual.   Over this period, 1.103 million full-time workers have lost their jobs or quit, while 1.481 million part-time workers have gained employment.   Put another way, all the gains in US employment for the last thirteen months are attributable to part-time jobs.  Full-time employment peaked at 134.78 million jobs in June 2023 and has been in decline since.  This is especially strange when you consider that part-time jobs are only 18% of the employed population vs. 82% full-time.  American full-time workers are seeing their jobs slowly disappear, while the only people being hired are entering the job market on a less stable part-time basis.  Is it any wonder that American Households are feeling less confident in consumer surveys, retail sales is stalling, and unemployment is starting to spike up?</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1</a:t>
            </a:r>
          </a:p>
        </p:txBody>
      </p:sp>
      <p:pic>
        <p:nvPicPr>
          <p:cNvPr id="13" name="Picture 12">
            <a:extLst>
              <a:ext uri="{FF2B5EF4-FFF2-40B4-BE49-F238E27FC236}">
                <a16:creationId xmlns:a16="http://schemas.microsoft.com/office/drawing/2014/main" id="{609567B1-96F6-FD26-A051-4DCEF1C92DB1}"/>
              </a:ext>
            </a:extLst>
          </p:cNvPr>
          <p:cNvPicPr>
            <a:picLocks noChangeAspect="1"/>
          </p:cNvPicPr>
          <p:nvPr/>
        </p:nvPicPr>
        <p:blipFill>
          <a:blip r:embed="rId4"/>
          <a:stretch>
            <a:fillRect/>
          </a:stretch>
        </p:blipFill>
        <p:spPr>
          <a:xfrm>
            <a:off x="4978549" y="1139773"/>
            <a:ext cx="3657917" cy="3200677"/>
          </a:xfrm>
          <a:prstGeom prst="rect">
            <a:avLst/>
          </a:prstGeom>
        </p:spPr>
      </p:pic>
    </p:spTree>
    <p:extLst>
      <p:ext uri="{BB962C8B-B14F-4D97-AF65-F5344CB8AC3E}">
        <p14:creationId xmlns:p14="http://schemas.microsoft.com/office/powerpoint/2010/main" val="28438147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74DDEDF0-0D9F-60D1-10AB-0EE8457E4F5D}"/>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3" y="1712856"/>
            <a:ext cx="4682927" cy="2825782"/>
            <a:chOff x="0" y="-66675"/>
            <a:chExt cx="6878247" cy="7535421"/>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Deficit Delusion: America's Peacetime Spending Spree</a:t>
              </a:r>
              <a:endParaRPr lang="en-US" sz="1400" dirty="0">
                <a:solidFill>
                  <a:schemeClr val="accent2"/>
                </a:solidFill>
                <a:latin typeface="Lato"/>
              </a:endParaRPr>
            </a:p>
          </p:txBody>
        </p:sp>
        <p:sp>
          <p:nvSpPr>
            <p:cNvPr id="12" name="TextBox 8">
              <a:extLst>
                <a:ext uri="{FF2B5EF4-FFF2-40B4-BE49-F238E27FC236}">
                  <a16:creationId xmlns:a16="http://schemas.microsoft.com/office/drawing/2014/main" id="{5C8484E0-B2CE-CC84-A79C-B236102B0883}"/>
                </a:ext>
              </a:extLst>
            </p:cNvPr>
            <p:cNvSpPr txBox="1"/>
            <p:nvPr/>
          </p:nvSpPr>
          <p:spPr>
            <a:xfrm>
              <a:off x="16387" y="845904"/>
              <a:ext cx="6861860" cy="6622842"/>
            </a:xfrm>
            <a:prstGeom prst="rect">
              <a:avLst/>
            </a:prstGeom>
          </p:spPr>
          <p:txBody>
            <a:bodyPr lIns="0" tIns="0" rIns="0" bIns="0" rtlCol="0" anchor="t">
              <a:spAutoFit/>
            </a:bodyPr>
            <a:lstStyle/>
            <a:p>
              <a:pPr>
                <a:lnSpc>
                  <a:spcPts val="1330"/>
                </a:lnSpc>
              </a:pPr>
              <a:r>
                <a:rPr lang="en-US" sz="900" dirty="0">
                  <a:solidFill>
                    <a:srgbClr val="000000"/>
                  </a:solidFill>
                  <a:latin typeface="Lato"/>
                </a:rPr>
                <a:t>There are certain circumstances where it makes a lot of sense to run a massive budget deficit: in war or to a avert an implosion like the 2008-09 financial crisis or an economic collapse from a pandemic.  Unfortunately, none of those rare circumstances apply to 2024.  There is no good reason for the government to be running a 5.56% budget deficit as it did during 2009 or COVID.   Since the great financial crisis, US households and corporations have repaired their balance sheets while the balance sheet of the government has ballooned.  US non-financial corporate debt is about 80% of GDP, US Household debt is about 77%, while US Government Debt is 124.7%.  At present, there is no rationale, other than political gridlock, to maintain the current level of government spending: unemployment is just off record lows and US stocks are breaking new highs weekly.  The private sector is buoyant with no need for the government to fill in a gap in economic demand.   Households and corporations reduce their borrowing when defaults and rates start rising.  Given the US government can effectively print money, a default is unlikely, but at some point, the bond market may ask the government for a higher price to borrow if they believe there is not enough revenue coming in.  That would not be good for any asset class.</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2</a:t>
            </a:r>
          </a:p>
        </p:txBody>
      </p:sp>
      <p:pic>
        <p:nvPicPr>
          <p:cNvPr id="14" name="Picture 13">
            <a:extLst>
              <a:ext uri="{FF2B5EF4-FFF2-40B4-BE49-F238E27FC236}">
                <a16:creationId xmlns:a16="http://schemas.microsoft.com/office/drawing/2014/main" id="{3BB1B536-68DC-63E9-5CF9-D3BBC13817CF}"/>
              </a:ext>
            </a:extLst>
          </p:cNvPr>
          <p:cNvPicPr>
            <a:picLocks noChangeAspect="1"/>
          </p:cNvPicPr>
          <p:nvPr/>
        </p:nvPicPr>
        <p:blipFill>
          <a:blip r:embed="rId4"/>
          <a:stretch>
            <a:fillRect/>
          </a:stretch>
        </p:blipFill>
        <p:spPr>
          <a:xfrm>
            <a:off x="5295762" y="1122478"/>
            <a:ext cx="3200677" cy="3194581"/>
          </a:xfrm>
          <a:prstGeom prst="rect">
            <a:avLst/>
          </a:prstGeom>
        </p:spPr>
      </p:pic>
    </p:spTree>
    <p:extLst>
      <p:ext uri="{BB962C8B-B14F-4D97-AF65-F5344CB8AC3E}">
        <p14:creationId xmlns:p14="http://schemas.microsoft.com/office/powerpoint/2010/main" val="34389743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60B642DC-0FE7-54E5-8CAF-A13D22F57C25}"/>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606726" cy="2810405"/>
            <a:chOff x="0" y="-66675"/>
            <a:chExt cx="7096631" cy="749441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The Skinny on Fat Profits: Pharma's Weighty Gamble</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801309"/>
              <a:ext cx="7096631" cy="6626430"/>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While the AI revolution and Nvidia have grabbed most of the headlines this year, another compelling miracle story has been quietly driving several pharma stocks through the roof: weight loss drugs. As shown in the chart, Novo Nordisk’s </a:t>
              </a:r>
              <a:r>
                <a:rPr lang="en-US" sz="949" dirty="0" err="1">
                  <a:solidFill>
                    <a:srgbClr val="000000"/>
                  </a:solidFill>
                  <a:latin typeface="Lato"/>
                </a:rPr>
                <a:t>Wegovy</a:t>
              </a:r>
              <a:r>
                <a:rPr lang="en-US" sz="949" dirty="0">
                  <a:solidFill>
                    <a:srgbClr val="000000"/>
                  </a:solidFill>
                  <a:latin typeface="Lato"/>
                </a:rPr>
                <a:t> and Eli Lilly’s </a:t>
              </a:r>
              <a:r>
                <a:rPr lang="en-US" sz="949" dirty="0" err="1">
                  <a:solidFill>
                    <a:srgbClr val="000000"/>
                  </a:solidFill>
                  <a:latin typeface="Lato"/>
                </a:rPr>
                <a:t>Mounjaro</a:t>
              </a:r>
              <a:r>
                <a:rPr lang="en-US" sz="949" dirty="0">
                  <a:solidFill>
                    <a:srgbClr val="000000"/>
                  </a:solidFill>
                  <a:latin typeface="Lato"/>
                </a:rPr>
                <a:t> have demonstrated the ability to generate weight loss of 15-22.5% for patients, causing both firms’ market caps to soar relative to other pharmaceutical companies. The market for obesity drugs is estimated to reach $120 billion in the coming years, but these drugs are also proving to have other potential health benefits, suggesting that this estimate might be conservative. Among the two, Eli Lilly’s drug is proving to be especially effective. Unsurprisingly, LLY’s stock is up 55% year-to-date, and with another 10% rise, it would become the first $1 trillion pharma firm. But as with the AI sector, valuations are now stretched. Eli Lilly trades at a PE ratio of 90, compared to 30 for the pharmaceutical industry as a whole. Only time will tell if the market pricing is reasonable, but it will be interesting to see both how the pricing action plays out and the potential medical revolution these drugs produce.</a:t>
              </a:r>
            </a:p>
            <a:p>
              <a:pPr>
                <a:lnSpc>
                  <a:spcPts val="1330"/>
                </a:lnSpc>
              </a:pPr>
              <a:endParaRPr lang="en-US" sz="949" dirty="0">
                <a:solidFill>
                  <a:srgbClr val="000000"/>
                </a:solidFill>
                <a:latin typeface="Lato"/>
              </a:endParaRP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3</a:t>
            </a:r>
          </a:p>
        </p:txBody>
      </p:sp>
      <p:pic>
        <p:nvPicPr>
          <p:cNvPr id="13" name="Picture 12">
            <a:extLst>
              <a:ext uri="{FF2B5EF4-FFF2-40B4-BE49-F238E27FC236}">
                <a16:creationId xmlns:a16="http://schemas.microsoft.com/office/drawing/2014/main" id="{30EF8FD6-26EB-A143-DA79-FC133C432A4F}"/>
              </a:ext>
            </a:extLst>
          </p:cNvPr>
          <p:cNvPicPr>
            <a:picLocks noChangeAspect="1"/>
          </p:cNvPicPr>
          <p:nvPr/>
        </p:nvPicPr>
        <p:blipFill>
          <a:blip r:embed="rId4"/>
          <a:stretch>
            <a:fillRect/>
          </a:stretch>
        </p:blipFill>
        <p:spPr>
          <a:xfrm>
            <a:off x="5295762" y="1073517"/>
            <a:ext cx="3200677" cy="3200677"/>
          </a:xfrm>
          <a:prstGeom prst="rect">
            <a:avLst/>
          </a:prstGeom>
        </p:spPr>
      </p:pic>
    </p:spTree>
    <p:extLst>
      <p:ext uri="{BB962C8B-B14F-4D97-AF65-F5344CB8AC3E}">
        <p14:creationId xmlns:p14="http://schemas.microsoft.com/office/powerpoint/2010/main" val="7890686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Equity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a:extLst>
              <a:ext uri="{FF2B5EF4-FFF2-40B4-BE49-F238E27FC236}">
                <a16:creationId xmlns:a16="http://schemas.microsoft.com/office/drawing/2014/main" id="{69EDEFCB-9BC1-2858-951E-A0463C5E8070}"/>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619495668"/>
      </p:ext>
    </p:extLst>
  </p:cSld>
  <p:clrMapOvr>
    <a:masterClrMapping/>
  </p:clrMapOvr>
  <p:transition spd="slow">
    <p:cover/>
  </p:transition>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F85E1-22D7-405A-B381-187089A55734}">
  <ds:schemaRefs>
    <ds:schemaRef ds:uri="http://schemas.microsoft.com/sharepoint/v3/contenttype/forms"/>
  </ds:schemaRefs>
</ds:datastoreItem>
</file>

<file path=customXml/itemProps2.xml><?xml version="1.0" encoding="utf-8"?>
<ds:datastoreItem xmlns:ds="http://schemas.openxmlformats.org/officeDocument/2006/customXml" ds:itemID="{476BDC1D-087A-4F3D-A7A5-F1A0589C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Modelist Portrait</Template>
  <TotalTime>4539</TotalTime>
  <Words>2557</Words>
  <Application>Microsoft Office PowerPoint</Application>
  <PresentationFormat>On-screen Show (16:9)</PresentationFormat>
  <Paragraphs>281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Lato 1</vt:lpstr>
      <vt:lpstr>Lovelo Black</vt:lpstr>
      <vt:lpstr>Lato</vt:lpstr>
      <vt:lpstr>Arial</vt:lpstr>
      <vt:lpstr>Lovelo</vt:lpstr>
      <vt:lpstr>Calibri</vt:lpstr>
      <vt:lpstr>Lato 1 Bold</vt:lpstr>
      <vt:lpstr>Modelist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Joe Mallen</dc:creator>
  <cp:lastModifiedBy>Joseph Mallen</cp:lastModifiedBy>
  <cp:revision>118</cp:revision>
  <dcterms:created xsi:type="dcterms:W3CDTF">2006-08-16T00:00:00Z</dcterms:created>
  <dcterms:modified xsi:type="dcterms:W3CDTF">2024-08-05T18:46:31Z</dcterms:modified>
  <dc:identifier>DAFoiBJ8gJQ</dc:identifier>
</cp:coreProperties>
</file>