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Helvetica Neue" panose="02000503000000020004" pitchFamily="2" charset="0"/>
      <p:regular r:id="rId37"/>
      <p:bold r:id="rId38"/>
      <p:italic r:id="rId39"/>
      <p:boldItalic r:id="rId40"/>
    </p:embeddedFont>
    <p:embeddedFont>
      <p:font typeface="Helvetica Neue Light" panose="02000403000000020004" pitchFamily="2"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Ros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E774FB-540E-464D-B811-5632B63EA775}">
  <a:tblStyle styleId="{B8E774FB-540E-464D-B811-5632B63EA7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p:scale>
          <a:sx n="129" d="100"/>
          <a:sy n="129" d="100"/>
        </p:scale>
        <p:origin x="1160"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10T16:10:42.836" idx="2">
    <p:pos x="6000" y="0"/>
    <p:text>Can we rebuild the footer so it is not an image but a text box that we can edit in the master/theme?</p:text>
  </p:cm>
  <p:cm authorId="0" dt="2023-11-16T19:19:38.700" idx="1">
    <p:pos x="196" y="280"/>
    <p:text>Make this slide visual with this content as instructor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e203f8b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2" name="Google Shape;72;g27e203f8b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e203f8b53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7e203f8b53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e203f8b53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e203f8b53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60cfea9c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60cfea9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60cfea9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60cfea9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60cfea9c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60cfea9c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6be23a5be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6be23a5b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5e1b657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95e1b657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6be23a5be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6be23a5be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e203f8b53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e203f8b53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9b9d3db0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99b9d3db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cf782c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cf782c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u="sng">
                <a:solidFill>
                  <a:schemeClr val="dk1"/>
                </a:solidFill>
              </a:rPr>
              <a:t>The Traditional Retirement Planning Process</a:t>
            </a:r>
            <a:endParaRPr u="sng">
              <a:solidFill>
                <a:schemeClr val="dk1"/>
              </a:solidFill>
            </a:endParaRPr>
          </a:p>
          <a:p>
            <a:pPr marL="457200" lvl="0" indent="-304800" algn="l" rtl="0">
              <a:lnSpc>
                <a:spcPct val="115000"/>
              </a:lnSpc>
              <a:spcBef>
                <a:spcPts val="1200"/>
              </a:spcBef>
              <a:spcAft>
                <a:spcPts val="0"/>
              </a:spcAft>
              <a:buClr>
                <a:schemeClr val="dk1"/>
              </a:buClr>
              <a:buSzPts val="1200"/>
              <a:buChar char="●"/>
            </a:pPr>
            <a:r>
              <a:rPr lang="en" sz="1200">
                <a:solidFill>
                  <a:schemeClr val="dk1"/>
                </a:solidFill>
              </a:rPr>
              <a:t>Worked for many years at the same company.</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Retired at about age 65 and received a comfortable pension.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Relied upon Social Security for supplemental retirement income.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Focused primarily on money during their retirement planning process.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Generally lived their retirement years as an extended vacation.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Didn’t always know how to fill their time without work.</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Thought end-of-life planning was relatively simple.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Insurance from their insurance agent</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Stocks and bonds from their broker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Certificates of deposit from their bank</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u="sng">
                <a:solidFill>
                  <a:schemeClr val="dk1"/>
                </a:solidFill>
              </a:rPr>
              <a:t>The Modern Retirement Planning Process</a:t>
            </a:r>
            <a:endParaRPr u="sng">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 Many of us have worked for several companies during our careers; others have been self-employed for some or all our working lives.</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 This sense of self-reliance developed over the course of your career will help you enormously as you prepare for a largely self-directed retirement. After all, the way people perceive retirement and how they plan for it has changed substantially.</a:t>
            </a:r>
            <a:endParaRPr u="sng">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1.</a:t>
            </a:r>
            <a:r>
              <a:rPr lang="en" sz="700">
                <a:solidFill>
                  <a:schemeClr val="dk1"/>
                </a:solidFill>
              </a:rPr>
              <a:t>      </a:t>
            </a:r>
            <a:r>
              <a:rPr lang="en">
                <a:solidFill>
                  <a:schemeClr val="dk1"/>
                </a:solidFill>
              </a:rPr>
              <a:t>Determine the outcome you want to achieve.</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2.</a:t>
            </a:r>
            <a:r>
              <a:rPr lang="en" sz="700">
                <a:solidFill>
                  <a:schemeClr val="dk1"/>
                </a:solidFill>
              </a:rPr>
              <a:t>      </a:t>
            </a:r>
            <a:r>
              <a:rPr lang="en">
                <a:solidFill>
                  <a:schemeClr val="dk1"/>
                </a:solidFill>
              </a:rPr>
              <a:t>Educate yourself to make informed decisions.</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3.</a:t>
            </a:r>
            <a:r>
              <a:rPr lang="en" sz="700">
                <a:solidFill>
                  <a:schemeClr val="dk1"/>
                </a:solidFill>
              </a:rPr>
              <a:t>      </a:t>
            </a:r>
            <a:r>
              <a:rPr lang="en">
                <a:solidFill>
                  <a:schemeClr val="dk1"/>
                </a:solidFill>
              </a:rPr>
              <a:t>Analyze your current financial situation.</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4.</a:t>
            </a:r>
            <a:r>
              <a:rPr lang="en" sz="700">
                <a:solidFill>
                  <a:schemeClr val="dk1"/>
                </a:solidFill>
              </a:rPr>
              <a:t>      </a:t>
            </a:r>
            <a:r>
              <a:rPr lang="en">
                <a:solidFill>
                  <a:schemeClr val="dk1"/>
                </a:solidFill>
              </a:rPr>
              <a:t>Develop a comprehensive financial plan to address all possible scenarios, including:</a:t>
            </a:r>
            <a:endParaRPr>
              <a:solidFill>
                <a:schemeClr val="dk1"/>
              </a:solidFill>
            </a:endParaRPr>
          </a:p>
          <a:p>
            <a:pPr marL="1143000" lvl="0" indent="0" algn="l" rtl="0">
              <a:lnSpc>
                <a:spcPct val="115000"/>
              </a:lnSpc>
              <a:spcBef>
                <a:spcPts val="1200"/>
              </a:spcBef>
              <a:spcAft>
                <a:spcPts val="0"/>
              </a:spcAft>
              <a:buClr>
                <a:schemeClr val="dk1"/>
              </a:buClr>
              <a:buSzPts val="1100"/>
              <a:buFont typeface="Arial"/>
              <a:buNone/>
            </a:pPr>
            <a:r>
              <a:rPr lang="en">
                <a:solidFill>
                  <a:schemeClr val="dk1"/>
                </a:solidFill>
              </a:rPr>
              <a:t>a.</a:t>
            </a:r>
            <a:r>
              <a:rPr lang="en" sz="700">
                <a:solidFill>
                  <a:schemeClr val="dk1"/>
                </a:solidFill>
              </a:rPr>
              <a:t>      </a:t>
            </a:r>
            <a:r>
              <a:rPr lang="en">
                <a:solidFill>
                  <a:schemeClr val="dk1"/>
                </a:solidFill>
              </a:rPr>
              <a:t>Job loss</a:t>
            </a:r>
            <a:endParaRPr>
              <a:solidFill>
                <a:schemeClr val="dk1"/>
              </a:solidFill>
            </a:endParaRPr>
          </a:p>
          <a:p>
            <a:pPr marL="1143000" lvl="0" indent="0" algn="l" rtl="0">
              <a:lnSpc>
                <a:spcPct val="115000"/>
              </a:lnSpc>
              <a:spcBef>
                <a:spcPts val="1200"/>
              </a:spcBef>
              <a:spcAft>
                <a:spcPts val="0"/>
              </a:spcAft>
              <a:buClr>
                <a:schemeClr val="dk1"/>
              </a:buClr>
              <a:buSzPts val="1100"/>
              <a:buFont typeface="Arial"/>
              <a:buNone/>
            </a:pPr>
            <a:r>
              <a:rPr lang="en">
                <a:solidFill>
                  <a:schemeClr val="dk1"/>
                </a:solidFill>
              </a:rPr>
              <a:t>b.</a:t>
            </a:r>
            <a:r>
              <a:rPr lang="en" sz="700">
                <a:solidFill>
                  <a:schemeClr val="dk1"/>
                </a:solidFill>
              </a:rPr>
              <a:t>      </a:t>
            </a:r>
            <a:r>
              <a:rPr lang="en">
                <a:solidFill>
                  <a:schemeClr val="dk1"/>
                </a:solidFill>
              </a:rPr>
              <a:t>Health problems or disability</a:t>
            </a:r>
            <a:endParaRPr>
              <a:solidFill>
                <a:schemeClr val="dk1"/>
              </a:solidFill>
            </a:endParaRPr>
          </a:p>
          <a:p>
            <a:pPr marL="1143000" lvl="0" indent="0" algn="l" rtl="0">
              <a:lnSpc>
                <a:spcPct val="115000"/>
              </a:lnSpc>
              <a:spcBef>
                <a:spcPts val="1200"/>
              </a:spcBef>
              <a:spcAft>
                <a:spcPts val="0"/>
              </a:spcAft>
              <a:buClr>
                <a:schemeClr val="dk1"/>
              </a:buClr>
              <a:buSzPts val="1100"/>
              <a:buFont typeface="Arial"/>
              <a:buNone/>
            </a:pPr>
            <a:r>
              <a:rPr lang="en">
                <a:solidFill>
                  <a:schemeClr val="dk1"/>
                </a:solidFill>
              </a:rPr>
              <a:t>c.</a:t>
            </a:r>
            <a:r>
              <a:rPr lang="en" sz="700">
                <a:solidFill>
                  <a:schemeClr val="dk1"/>
                </a:solidFill>
              </a:rPr>
              <a:t>      </a:t>
            </a:r>
            <a:r>
              <a:rPr lang="en">
                <a:solidFill>
                  <a:schemeClr val="dk1"/>
                </a:solidFill>
              </a:rPr>
              <a:t>Changes to Social Security benefits</a:t>
            </a:r>
            <a:endParaRPr>
              <a:solidFill>
                <a:schemeClr val="dk1"/>
              </a:solidFill>
            </a:endParaRPr>
          </a:p>
          <a:p>
            <a:pPr marL="1143000" lvl="0" indent="0" algn="l" rtl="0">
              <a:lnSpc>
                <a:spcPct val="115000"/>
              </a:lnSpc>
              <a:spcBef>
                <a:spcPts val="1200"/>
              </a:spcBef>
              <a:spcAft>
                <a:spcPts val="0"/>
              </a:spcAft>
              <a:buClr>
                <a:schemeClr val="dk1"/>
              </a:buClr>
              <a:buSzPts val="1100"/>
              <a:buFont typeface="Arial"/>
              <a:buNone/>
            </a:pPr>
            <a:r>
              <a:rPr lang="en">
                <a:solidFill>
                  <a:schemeClr val="dk1"/>
                </a:solidFill>
              </a:rPr>
              <a:t>d.</a:t>
            </a:r>
            <a:r>
              <a:rPr lang="en" sz="700">
                <a:solidFill>
                  <a:schemeClr val="dk1"/>
                </a:solidFill>
              </a:rPr>
              <a:t>      </a:t>
            </a:r>
            <a:r>
              <a:rPr lang="en">
                <a:solidFill>
                  <a:schemeClr val="dk1"/>
                </a:solidFill>
              </a:rPr>
              <a:t>Death in the family</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5.</a:t>
            </a:r>
            <a:r>
              <a:rPr lang="en" sz="700">
                <a:solidFill>
                  <a:schemeClr val="dk1"/>
                </a:solidFill>
              </a:rPr>
              <a:t>      </a:t>
            </a:r>
            <a:r>
              <a:rPr lang="en">
                <a:solidFill>
                  <a:schemeClr val="dk1"/>
                </a:solidFill>
              </a:rPr>
              <a:t>Implement the plan, selecting the financial products necessary for a coordinated portfolio.</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6.</a:t>
            </a:r>
            <a:r>
              <a:rPr lang="en" sz="700">
                <a:solidFill>
                  <a:schemeClr val="dk1"/>
                </a:solidFill>
              </a:rPr>
              <a:t>      </a:t>
            </a:r>
            <a:r>
              <a:rPr lang="en">
                <a:solidFill>
                  <a:schemeClr val="dk1"/>
                </a:solidFill>
              </a:rPr>
              <a:t>Review your plan and adjust over time. </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u="sng">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9b9d3db0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9b9d3db0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60cfea9c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60cfea9c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60cfea9c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60cfea9c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8c21ac70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48c21ac70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8c21ac70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48c21ac70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8c21ac70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8c21ac70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8c21ac70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8c21ac70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e2f3b0cf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7e2f3b0cf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7e203f8b53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7e203f8b53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54" name="Google Shape;254;g27e203f8b53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eebb09be9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7eebb09be9_1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62" name="Google Shape;262;g27eebb09be9_1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e203f8b53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e203f8b53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e2f3b0c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7e2f3b0c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e203f8b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7e203f8b5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LIFE PLANNING FOR RETIREMENT</a:t>
            </a:r>
            <a:endParaRPr/>
          </a:p>
          <a:p>
            <a:pPr marL="0" lvl="0" indent="0" algn="l" rtl="0">
              <a:spcBef>
                <a:spcPts val="0"/>
              </a:spcBef>
              <a:spcAft>
                <a:spcPts val="0"/>
              </a:spcAft>
              <a:buNone/>
            </a:pPr>
            <a:endParaRPr/>
          </a:p>
          <a:p>
            <a:pPr marL="0" lvl="0" indent="0" algn="l" rtl="0">
              <a:spcBef>
                <a:spcPts val="0"/>
              </a:spcBef>
              <a:spcAft>
                <a:spcPts val="0"/>
              </a:spcAft>
              <a:buNone/>
            </a:pPr>
            <a:r>
              <a:rPr lang="en"/>
              <a:t>The increasing number of lifestyle choices and years in retirement have created additional personal responsibilities, especially in light of the ever-changing (and oftentimes uncertain) financial markets.</a:t>
            </a:r>
            <a:endParaRPr/>
          </a:p>
          <a:p>
            <a:pPr marL="0" lvl="0" indent="0" algn="l" rtl="0">
              <a:spcBef>
                <a:spcPts val="0"/>
              </a:spcBef>
              <a:spcAft>
                <a:spcPts val="0"/>
              </a:spcAft>
              <a:buNone/>
            </a:pPr>
            <a:endParaRPr/>
          </a:p>
          <a:p>
            <a:pPr marL="0" lvl="0" indent="0" algn="l" rtl="0">
              <a:spcBef>
                <a:spcPts val="0"/>
              </a:spcBef>
              <a:spcAft>
                <a:spcPts val="0"/>
              </a:spcAft>
              <a:buNone/>
            </a:pPr>
            <a:r>
              <a:rPr lang="en"/>
              <a:t>Values &amp; Objectives</a:t>
            </a:r>
            <a:endParaRPr/>
          </a:p>
          <a:p>
            <a:pPr marL="0" lvl="0" indent="0" algn="l" rtl="0">
              <a:spcBef>
                <a:spcPts val="0"/>
              </a:spcBef>
              <a:spcAft>
                <a:spcPts val="0"/>
              </a:spcAft>
              <a:buNone/>
            </a:pPr>
            <a:endParaRPr/>
          </a:p>
          <a:p>
            <a:pPr marL="0" lvl="0" indent="0" algn="l" rtl="0">
              <a:spcBef>
                <a:spcPts val="0"/>
              </a:spcBef>
              <a:spcAft>
                <a:spcPts val="0"/>
              </a:spcAft>
              <a:buNone/>
            </a:pPr>
            <a:r>
              <a:rPr lang="en"/>
              <a:t>To help you prepare for the type of retirement you really want, you’ll need proper financial and lifestyle planning. It’s important to remember that:</a:t>
            </a:r>
            <a:endParaRPr/>
          </a:p>
          <a:p>
            <a:pPr marL="0" lvl="0" indent="0" algn="l" rtl="0">
              <a:spcBef>
                <a:spcPts val="0"/>
              </a:spcBef>
              <a:spcAft>
                <a:spcPts val="0"/>
              </a:spcAft>
              <a:buNone/>
            </a:pPr>
            <a:endParaRPr/>
          </a:p>
          <a:p>
            <a:pPr marL="177819" lvl="0" indent="-177819" algn="l" rtl="0">
              <a:spcBef>
                <a:spcPts val="0"/>
              </a:spcBef>
              <a:spcAft>
                <a:spcPts val="0"/>
              </a:spcAft>
              <a:buClr>
                <a:schemeClr val="dk1"/>
              </a:buClr>
              <a:buSzPts val="1200"/>
              <a:buFont typeface="Arial"/>
              <a:buChar char="•"/>
            </a:pPr>
            <a:r>
              <a:rPr lang="en"/>
              <a:t>Retirement planning should not be focused solely on money</a:t>
            </a:r>
            <a:endParaRPr/>
          </a:p>
          <a:p>
            <a:pPr marL="177819" lvl="0" indent="-177819" algn="l" rtl="0">
              <a:spcBef>
                <a:spcPts val="0"/>
              </a:spcBef>
              <a:spcAft>
                <a:spcPts val="0"/>
              </a:spcAft>
              <a:buClr>
                <a:schemeClr val="dk1"/>
              </a:buClr>
              <a:buSzPts val="1200"/>
              <a:buFont typeface="Arial"/>
              <a:buChar char="•"/>
            </a:pPr>
            <a:r>
              <a:rPr lang="en"/>
              <a:t>Financial security and success alone does not guarantee a rich or fulfilling life</a:t>
            </a:r>
            <a:endParaRPr/>
          </a:p>
          <a:p>
            <a:pPr marL="177819" lvl="0" indent="-177819" algn="l" rtl="0">
              <a:spcBef>
                <a:spcPts val="0"/>
              </a:spcBef>
              <a:spcAft>
                <a:spcPts val="0"/>
              </a:spcAft>
              <a:buClr>
                <a:schemeClr val="dk1"/>
              </a:buClr>
              <a:buSzPts val="1200"/>
              <a:buFont typeface="Arial"/>
              <a:buChar char="•"/>
            </a:pPr>
            <a:r>
              <a:rPr lang="en"/>
              <a:t>Financial freedom does provide more choices throughout life, including your retirement years</a:t>
            </a:r>
            <a:endParaRPr/>
          </a:p>
        </p:txBody>
      </p:sp>
      <p:sp>
        <p:nvSpPr>
          <p:cNvPr id="93" name="Google Shape;93;g27e203f8b53_0_2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 2003 – 2023 Financial Educators Network®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cf782cc73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cf782cc73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eebb09be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eebb09be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e203f8b53_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7e203f8b5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e203f8b5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e203f8b53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19" name="Google Shape;119;g27e203f8b53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8c21ac70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8c21ac70a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29" name="Google Shape;129;g248c21ac70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2159240"/>
            <a:ext cx="7886700" cy="972600"/>
          </a:xfrm>
          <a:prstGeom prst="rect">
            <a:avLst/>
          </a:prstGeom>
          <a:noFill/>
          <a:ln>
            <a:noFill/>
          </a:ln>
        </p:spPr>
        <p:txBody>
          <a:bodyPr spcFirstLastPara="1" wrap="square" lIns="51425" tIns="25700" rIns="51425" bIns="25700" anchor="b" anchorCtr="0">
            <a:noAutofit/>
          </a:bodyPr>
          <a:lstStyle>
            <a:lvl1pPr lvl="0" algn="l" rtl="0">
              <a:lnSpc>
                <a:spcPct val="90000"/>
              </a:lnSpc>
              <a:spcBef>
                <a:spcPts val="0"/>
              </a:spcBef>
              <a:spcAft>
                <a:spcPts val="0"/>
              </a:spcAft>
              <a:buClr>
                <a:srgbClr val="254062"/>
              </a:buClr>
              <a:buSzPts val="3400"/>
              <a:buFont typeface="Calibri"/>
              <a:buNone/>
              <a:defRPr sz="4500">
                <a:solidFill>
                  <a:schemeClr val="dk1"/>
                </a:solidFill>
                <a:latin typeface="Helvetica Neue"/>
                <a:ea typeface="Helvetica Neue"/>
                <a:cs typeface="Helvetica Neue"/>
                <a:sym typeface="Helvetica Neu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2" name="Google Shape;52;p13"/>
          <p:cNvSpPr txBox="1">
            <a:spLocks noGrp="1"/>
          </p:cNvSpPr>
          <p:nvPr>
            <p:ph type="body" idx="1"/>
          </p:nvPr>
        </p:nvSpPr>
        <p:spPr>
          <a:xfrm>
            <a:off x="623888" y="3135404"/>
            <a:ext cx="7886700" cy="7749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chemeClr val="lt1"/>
              </a:buClr>
              <a:buSzPts val="1400"/>
              <a:buNone/>
              <a:defRPr sz="1800">
                <a:solidFill>
                  <a:schemeClr val="lt1"/>
                </a:solidFill>
                <a:latin typeface="Helvetica Neue"/>
                <a:ea typeface="Helvetica Neue"/>
                <a:cs typeface="Helvetica Neue"/>
                <a:sym typeface="Helvetica Neue"/>
              </a:defRPr>
            </a:lvl1pPr>
            <a:lvl2pPr marL="914400" lvl="1" indent="-228600" algn="l" rtl="0">
              <a:lnSpc>
                <a:spcPct val="90000"/>
              </a:lnSpc>
              <a:spcBef>
                <a:spcPts val="400"/>
              </a:spcBef>
              <a:spcAft>
                <a:spcPts val="0"/>
              </a:spcAft>
              <a:buClr>
                <a:srgbClr val="888888"/>
              </a:buClr>
              <a:buSzPts val="1100"/>
              <a:buNone/>
              <a:defRPr sz="1500">
                <a:solidFill>
                  <a:srgbClr val="888888"/>
                </a:solidFill>
              </a:defRPr>
            </a:lvl2pPr>
            <a:lvl3pPr marL="1371600" lvl="2" indent="-228600" algn="l" rtl="0">
              <a:lnSpc>
                <a:spcPct val="90000"/>
              </a:lnSpc>
              <a:spcBef>
                <a:spcPts val="400"/>
              </a:spcBef>
              <a:spcAft>
                <a:spcPts val="0"/>
              </a:spcAft>
              <a:buClr>
                <a:srgbClr val="888888"/>
              </a:buClr>
              <a:buSzPts val="1100"/>
              <a:buNone/>
              <a:defRPr sz="1400">
                <a:solidFill>
                  <a:srgbClr val="888888"/>
                </a:solidFill>
              </a:defRPr>
            </a:lvl3pPr>
            <a:lvl4pPr marL="1828800" lvl="3" indent="-228600" algn="l" rtl="0">
              <a:lnSpc>
                <a:spcPct val="90000"/>
              </a:lnSpc>
              <a:spcBef>
                <a:spcPts val="400"/>
              </a:spcBef>
              <a:spcAft>
                <a:spcPts val="0"/>
              </a:spcAft>
              <a:buClr>
                <a:srgbClr val="888888"/>
              </a:buClr>
              <a:buSzPts val="900"/>
              <a:buNone/>
              <a:defRPr sz="1200">
                <a:solidFill>
                  <a:srgbClr val="888888"/>
                </a:solidFill>
              </a:defRPr>
            </a:lvl4pPr>
            <a:lvl5pPr marL="2286000" lvl="4" indent="-228600" algn="l" rtl="0">
              <a:lnSpc>
                <a:spcPct val="90000"/>
              </a:lnSpc>
              <a:spcBef>
                <a:spcPts val="400"/>
              </a:spcBef>
              <a:spcAft>
                <a:spcPts val="0"/>
              </a:spcAft>
              <a:buClr>
                <a:srgbClr val="888888"/>
              </a:buClr>
              <a:buSzPts val="900"/>
              <a:buNone/>
              <a:defRPr sz="1200">
                <a:solidFill>
                  <a:srgbClr val="888888"/>
                </a:solidFill>
              </a:defRPr>
            </a:lvl5pPr>
            <a:lvl6pPr marL="2743200" lvl="5" indent="-228600" algn="l" rtl="0">
              <a:lnSpc>
                <a:spcPct val="90000"/>
              </a:lnSpc>
              <a:spcBef>
                <a:spcPts val="400"/>
              </a:spcBef>
              <a:spcAft>
                <a:spcPts val="0"/>
              </a:spcAft>
              <a:buClr>
                <a:srgbClr val="888888"/>
              </a:buClr>
              <a:buSzPts val="900"/>
              <a:buNone/>
              <a:defRPr sz="1200">
                <a:solidFill>
                  <a:srgbClr val="888888"/>
                </a:solidFill>
              </a:defRPr>
            </a:lvl6pPr>
            <a:lvl7pPr marL="3200400" lvl="6" indent="-228600" algn="l" rtl="0">
              <a:lnSpc>
                <a:spcPct val="90000"/>
              </a:lnSpc>
              <a:spcBef>
                <a:spcPts val="400"/>
              </a:spcBef>
              <a:spcAft>
                <a:spcPts val="0"/>
              </a:spcAft>
              <a:buClr>
                <a:srgbClr val="888888"/>
              </a:buClr>
              <a:buSzPts val="900"/>
              <a:buNone/>
              <a:defRPr sz="1200">
                <a:solidFill>
                  <a:srgbClr val="888888"/>
                </a:solidFill>
              </a:defRPr>
            </a:lvl7pPr>
            <a:lvl8pPr marL="3657600" lvl="7" indent="-228600" algn="l" rtl="0">
              <a:lnSpc>
                <a:spcPct val="90000"/>
              </a:lnSpc>
              <a:spcBef>
                <a:spcPts val="400"/>
              </a:spcBef>
              <a:spcAft>
                <a:spcPts val="0"/>
              </a:spcAft>
              <a:buClr>
                <a:srgbClr val="888888"/>
              </a:buClr>
              <a:buSzPts val="900"/>
              <a:buNone/>
              <a:defRPr sz="1200">
                <a:solidFill>
                  <a:srgbClr val="888888"/>
                </a:solidFill>
              </a:defRPr>
            </a:lvl8pPr>
            <a:lvl9pPr marL="4114800" lvl="8" indent="-228600" algn="l" rtl="0">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Helvetica Neue"/>
                <a:ea typeface="Helvetica Neue"/>
                <a:cs typeface="Helvetica Neue"/>
                <a:sym typeface="Helvetica Neue"/>
              </a:defRPr>
            </a:lvl1pPr>
            <a:lvl2pPr lvl="1">
              <a:buNone/>
              <a:defRPr sz="1300">
                <a:solidFill>
                  <a:schemeClr val="lt1"/>
                </a:solidFill>
                <a:latin typeface="Helvetica Neue"/>
                <a:ea typeface="Helvetica Neue"/>
                <a:cs typeface="Helvetica Neue"/>
                <a:sym typeface="Helvetica Neue"/>
              </a:defRPr>
            </a:lvl2pPr>
            <a:lvl3pPr lvl="2">
              <a:buNone/>
              <a:defRPr sz="1300">
                <a:solidFill>
                  <a:schemeClr val="lt1"/>
                </a:solidFill>
                <a:latin typeface="Helvetica Neue"/>
                <a:ea typeface="Helvetica Neue"/>
                <a:cs typeface="Helvetica Neue"/>
                <a:sym typeface="Helvetica Neue"/>
              </a:defRPr>
            </a:lvl3pPr>
            <a:lvl4pPr lvl="3">
              <a:buNone/>
              <a:defRPr sz="1300">
                <a:solidFill>
                  <a:schemeClr val="lt1"/>
                </a:solidFill>
                <a:latin typeface="Helvetica Neue"/>
                <a:ea typeface="Helvetica Neue"/>
                <a:cs typeface="Helvetica Neue"/>
                <a:sym typeface="Helvetica Neue"/>
              </a:defRPr>
            </a:lvl4pPr>
            <a:lvl5pPr lvl="4">
              <a:buNone/>
              <a:defRPr sz="1300">
                <a:solidFill>
                  <a:schemeClr val="lt1"/>
                </a:solidFill>
                <a:latin typeface="Helvetica Neue"/>
                <a:ea typeface="Helvetica Neue"/>
                <a:cs typeface="Helvetica Neue"/>
                <a:sym typeface="Helvetica Neue"/>
              </a:defRPr>
            </a:lvl5pPr>
            <a:lvl6pPr lvl="5">
              <a:buNone/>
              <a:defRPr sz="1300">
                <a:solidFill>
                  <a:schemeClr val="lt1"/>
                </a:solidFill>
                <a:latin typeface="Helvetica Neue"/>
                <a:ea typeface="Helvetica Neue"/>
                <a:cs typeface="Helvetica Neue"/>
                <a:sym typeface="Helvetica Neue"/>
              </a:defRPr>
            </a:lvl6pPr>
            <a:lvl7pPr lvl="6">
              <a:buNone/>
              <a:defRPr sz="1300">
                <a:solidFill>
                  <a:schemeClr val="lt1"/>
                </a:solidFill>
                <a:latin typeface="Helvetica Neue"/>
                <a:ea typeface="Helvetica Neue"/>
                <a:cs typeface="Helvetica Neue"/>
                <a:sym typeface="Helvetica Neue"/>
              </a:defRPr>
            </a:lvl7pPr>
            <a:lvl8pPr lvl="7">
              <a:buNone/>
              <a:defRPr sz="1300">
                <a:solidFill>
                  <a:schemeClr val="lt1"/>
                </a:solidFill>
                <a:latin typeface="Helvetica Neue"/>
                <a:ea typeface="Helvetica Neue"/>
                <a:cs typeface="Helvetica Neue"/>
                <a:sym typeface="Helvetica Neue"/>
              </a:defRPr>
            </a:lvl8pPr>
            <a:lvl9pPr lvl="8">
              <a:buNone/>
              <a:defRPr sz="1300">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age">
  <p:cSld name="Main Pag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7200" y="1131458"/>
            <a:ext cx="8229600" cy="3463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400"/>
              <a:buNone/>
              <a:defRPr sz="1400" b="1"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solidFill>
                  <a:schemeClr val="dk1"/>
                </a:solidFill>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4pPr>
            <a:lvl5pPr marL="2286000" lvl="4"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6" name="Google Shape;5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9" name="Google Shape;59;p15"/>
          <p:cNvSpPr txBox="1">
            <a:spLocks noGrp="1"/>
          </p:cNvSpPr>
          <p:nvPr>
            <p:ph type="body" idx="1"/>
          </p:nvPr>
        </p:nvSpPr>
        <p:spPr>
          <a:xfrm>
            <a:off x="628650" y="1369220"/>
            <a:ext cx="7886700" cy="30390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rgbClr val="254062"/>
              </a:buClr>
              <a:buSzPts val="1100"/>
              <a:buFont typeface="Helvetica Neue"/>
              <a:buNone/>
              <a:defRPr sz="1800">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0" name="Google Shape;60;p15"/>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457200"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3" name="Google Shape;63;p16"/>
          <p:cNvSpPr txBox="1">
            <a:spLocks noGrp="1"/>
          </p:cNvSpPr>
          <p:nvPr>
            <p:ph type="body" idx="2"/>
          </p:nvPr>
        </p:nvSpPr>
        <p:spPr>
          <a:xfrm>
            <a:off x="4847002"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4" name="Google Shape;6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5"/>
        <p:cNvGrpSpPr/>
        <p:nvPr/>
      </p:nvGrpSpPr>
      <p:grpSpPr>
        <a:xfrm>
          <a:off x="0" y="0"/>
          <a:ext cx="0" cy="0"/>
          <a:chOff x="0" y="0"/>
          <a:chExt cx="0" cy="0"/>
        </a:xfrm>
      </p:grpSpPr>
      <p:sp>
        <p:nvSpPr>
          <p:cNvPr id="66" name="Google Shape;66;p17"/>
          <p:cNvSpPr txBox="1">
            <a:spLocks noGrp="1"/>
          </p:cNvSpPr>
          <p:nvPr>
            <p:ph type="body" idx="1"/>
          </p:nvPr>
        </p:nvSpPr>
        <p:spPr>
          <a:xfrm>
            <a:off x="6286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7" name="Google Shape;67;p17"/>
          <p:cNvSpPr txBox="1">
            <a:spLocks noGrp="1"/>
          </p:cNvSpPr>
          <p:nvPr>
            <p:ph type="body" idx="2"/>
          </p:nvPr>
        </p:nvSpPr>
        <p:spPr>
          <a:xfrm>
            <a:off x="46291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8" name="Google Shape;68;p17"/>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b="1">
                <a:latin typeface="Helvetica Neue"/>
                <a:ea typeface="Helvetica Neue"/>
                <a:cs typeface="Helvetica Neue"/>
                <a:sym typeface="Helvetica Neue"/>
              </a:defRPr>
            </a:lvl1pPr>
            <a:lvl2pPr lvl="1">
              <a:buNone/>
              <a:defRPr b="1">
                <a:latin typeface="Helvetica Neue"/>
                <a:ea typeface="Helvetica Neue"/>
                <a:cs typeface="Helvetica Neue"/>
                <a:sym typeface="Helvetica Neue"/>
              </a:defRPr>
            </a:lvl2pPr>
            <a:lvl3pPr lvl="2">
              <a:buNone/>
              <a:defRPr b="1">
                <a:latin typeface="Helvetica Neue"/>
                <a:ea typeface="Helvetica Neue"/>
                <a:cs typeface="Helvetica Neue"/>
                <a:sym typeface="Helvetica Neue"/>
              </a:defRPr>
            </a:lvl3pPr>
            <a:lvl4pPr lvl="3">
              <a:buNone/>
              <a:defRPr b="1">
                <a:latin typeface="Helvetica Neue"/>
                <a:ea typeface="Helvetica Neue"/>
                <a:cs typeface="Helvetica Neue"/>
                <a:sym typeface="Helvetica Neue"/>
              </a:defRPr>
            </a:lvl4pPr>
            <a:lvl5pPr lvl="4">
              <a:buNone/>
              <a:defRPr b="1">
                <a:latin typeface="Helvetica Neue"/>
                <a:ea typeface="Helvetica Neue"/>
                <a:cs typeface="Helvetica Neue"/>
                <a:sym typeface="Helvetica Neue"/>
              </a:defRPr>
            </a:lvl5pPr>
            <a:lvl6pPr lvl="5">
              <a:buNone/>
              <a:defRPr b="1">
                <a:latin typeface="Helvetica Neue"/>
                <a:ea typeface="Helvetica Neue"/>
                <a:cs typeface="Helvetica Neue"/>
                <a:sym typeface="Helvetica Neue"/>
              </a:defRPr>
            </a:lvl6pPr>
            <a:lvl7pPr lvl="6">
              <a:buNone/>
              <a:defRPr b="1">
                <a:latin typeface="Helvetica Neue"/>
                <a:ea typeface="Helvetica Neue"/>
                <a:cs typeface="Helvetica Neue"/>
                <a:sym typeface="Helvetica Neue"/>
              </a:defRPr>
            </a:lvl7pPr>
            <a:lvl8pPr lvl="7">
              <a:buNone/>
              <a:defRPr b="1">
                <a:latin typeface="Helvetica Neue"/>
                <a:ea typeface="Helvetica Neue"/>
                <a:cs typeface="Helvetica Neue"/>
                <a:sym typeface="Helvetica Neue"/>
              </a:defRPr>
            </a:lvl8pPr>
            <a:lvl9pPr lvl="8">
              <a:buNone/>
              <a:defRPr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1748B"/>
              </a:buClr>
              <a:buSzPts val="2800"/>
              <a:buNone/>
              <a:defRPr sz="2800">
                <a:solidFill>
                  <a:srgbClr val="41748B"/>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566F"/>
              </a:buClr>
              <a:buSzPts val="1800"/>
              <a:buChar char="●"/>
              <a:defRPr sz="1800">
                <a:solidFill>
                  <a:srgbClr val="00566F"/>
                </a:solidFill>
              </a:defRPr>
            </a:lvl1pPr>
            <a:lvl2pPr marL="914400" lvl="1" indent="-317500">
              <a:lnSpc>
                <a:spcPct val="115000"/>
              </a:lnSpc>
              <a:spcBef>
                <a:spcPts val="0"/>
              </a:spcBef>
              <a:spcAft>
                <a:spcPts val="0"/>
              </a:spcAft>
              <a:buClr>
                <a:srgbClr val="666666"/>
              </a:buClr>
              <a:buSzPts val="1400"/>
              <a:buChar char="○"/>
              <a:defRPr>
                <a:solidFill>
                  <a:srgbClr val="666666"/>
                </a:solidFill>
              </a:defRPr>
            </a:lvl2pPr>
            <a:lvl3pPr marL="1371600" lvl="2" indent="-317500">
              <a:lnSpc>
                <a:spcPct val="115000"/>
              </a:lnSpc>
              <a:spcBef>
                <a:spcPts val="0"/>
              </a:spcBef>
              <a:spcAft>
                <a:spcPts val="0"/>
              </a:spcAft>
              <a:buClr>
                <a:srgbClr val="666666"/>
              </a:buClr>
              <a:buSzPts val="1400"/>
              <a:buChar char="■"/>
              <a:defRPr>
                <a:solidFill>
                  <a:srgbClr val="666666"/>
                </a:solidFill>
              </a:defRPr>
            </a:lvl3pPr>
            <a:lvl4pPr marL="1828800" lvl="3" indent="-317500">
              <a:lnSpc>
                <a:spcPct val="115000"/>
              </a:lnSpc>
              <a:spcBef>
                <a:spcPts val="0"/>
              </a:spcBef>
              <a:spcAft>
                <a:spcPts val="0"/>
              </a:spcAft>
              <a:buClr>
                <a:srgbClr val="666666"/>
              </a:buClr>
              <a:buSzPts val="1400"/>
              <a:buChar char="●"/>
              <a:defRPr>
                <a:solidFill>
                  <a:srgbClr val="666666"/>
                </a:solidFill>
              </a:defRPr>
            </a:lvl4pPr>
            <a:lvl5pPr marL="2286000" lvl="4" indent="-317500">
              <a:lnSpc>
                <a:spcPct val="115000"/>
              </a:lnSpc>
              <a:spcBef>
                <a:spcPts val="0"/>
              </a:spcBef>
              <a:spcAft>
                <a:spcPts val="0"/>
              </a:spcAft>
              <a:buClr>
                <a:srgbClr val="666666"/>
              </a:buClr>
              <a:buSzPts val="1400"/>
              <a:buChar char="○"/>
              <a:defRPr>
                <a:solidFill>
                  <a:srgbClr val="666666"/>
                </a:solidFill>
              </a:defRPr>
            </a:lvl5pPr>
            <a:lvl6pPr marL="2743200" lvl="5" indent="-317500">
              <a:lnSpc>
                <a:spcPct val="115000"/>
              </a:lnSpc>
              <a:spcBef>
                <a:spcPts val="0"/>
              </a:spcBef>
              <a:spcAft>
                <a:spcPts val="0"/>
              </a:spcAft>
              <a:buClr>
                <a:srgbClr val="666666"/>
              </a:buClr>
              <a:buSzPts val="1400"/>
              <a:buChar char="■"/>
              <a:defRPr>
                <a:solidFill>
                  <a:srgbClr val="666666"/>
                </a:solidFill>
              </a:defRPr>
            </a:lvl6pPr>
            <a:lvl7pPr marL="3200400" lvl="6" indent="-317500">
              <a:lnSpc>
                <a:spcPct val="115000"/>
              </a:lnSpc>
              <a:spcBef>
                <a:spcPts val="0"/>
              </a:spcBef>
              <a:spcAft>
                <a:spcPts val="0"/>
              </a:spcAft>
              <a:buClr>
                <a:srgbClr val="666666"/>
              </a:buClr>
              <a:buSzPts val="1400"/>
              <a:buChar char="●"/>
              <a:defRPr>
                <a:solidFill>
                  <a:srgbClr val="666666"/>
                </a:solidFill>
              </a:defRPr>
            </a:lvl7pPr>
            <a:lvl8pPr marL="3657600" lvl="7" indent="-317500">
              <a:lnSpc>
                <a:spcPct val="115000"/>
              </a:lnSpc>
              <a:spcBef>
                <a:spcPts val="0"/>
              </a:spcBef>
              <a:spcAft>
                <a:spcPts val="0"/>
              </a:spcAft>
              <a:buClr>
                <a:srgbClr val="666666"/>
              </a:buClr>
              <a:buSzPts val="1400"/>
              <a:buChar char="○"/>
              <a:defRPr>
                <a:solidFill>
                  <a:srgbClr val="666666"/>
                </a:solidFill>
              </a:defRPr>
            </a:lvl8pPr>
            <a:lvl9pPr marL="4114800" lvl="8" indent="-317500">
              <a:lnSpc>
                <a:spcPct val="115000"/>
              </a:lnSpc>
              <a:spcBef>
                <a:spcPts val="0"/>
              </a:spcBef>
              <a:spcAft>
                <a:spcPts val="0"/>
              </a:spcAft>
              <a:buClr>
                <a:srgbClr val="666666"/>
              </a:buClr>
              <a:buSzPts val="1400"/>
              <a:buChar char="■"/>
              <a:defRPr>
                <a:solidFill>
                  <a:srgbClr val="666666"/>
                </a:solidFill>
              </a:defRPr>
            </a:lvl9pPr>
          </a:lstStyle>
          <a:p>
            <a:endParaRPr dirty="0"/>
          </a:p>
        </p:txBody>
      </p:sp>
      <p:sp>
        <p:nvSpPr>
          <p:cNvPr id="8" name="Google Shape;8;p1"/>
          <p:cNvSpPr txBox="1">
            <a:spLocks noGrp="1"/>
          </p:cNvSpPr>
          <p:nvPr>
            <p:ph type="sldNum" idx="12"/>
          </p:nvPr>
        </p:nvSpPr>
        <p:spPr>
          <a:xfrm>
            <a:off x="8397325" y="4645925"/>
            <a:ext cx="434700" cy="335400"/>
          </a:xfrm>
          <a:prstGeom prst="rect">
            <a:avLst/>
          </a:prstGeom>
          <a:noFill/>
          <a:ln>
            <a:noFill/>
          </a:ln>
        </p:spPr>
        <p:txBody>
          <a:bodyPr spcFirstLastPara="1" wrap="square" lIns="91425" tIns="91425" rIns="91425" bIns="91425" anchor="ctr" anchorCtr="0">
            <a:normAutofit/>
          </a:bodyPr>
          <a:lstStyle>
            <a:lvl1pPr lvl="0" algn="ctr" rtl="0">
              <a:buNone/>
              <a:defRPr sz="1000">
                <a:solidFill>
                  <a:srgbClr val="B7B7B7"/>
                </a:solidFill>
              </a:defRPr>
            </a:lvl1pPr>
            <a:lvl2pPr lvl="1" algn="ctr" rtl="0">
              <a:buNone/>
              <a:defRPr sz="1000">
                <a:solidFill>
                  <a:srgbClr val="B7B7B7"/>
                </a:solidFill>
              </a:defRPr>
            </a:lvl2pPr>
            <a:lvl3pPr lvl="2" algn="ctr" rtl="0">
              <a:buNone/>
              <a:defRPr sz="1000">
                <a:solidFill>
                  <a:srgbClr val="B7B7B7"/>
                </a:solidFill>
              </a:defRPr>
            </a:lvl3pPr>
            <a:lvl4pPr lvl="3" algn="ctr" rtl="0">
              <a:buNone/>
              <a:defRPr sz="1000">
                <a:solidFill>
                  <a:srgbClr val="B7B7B7"/>
                </a:solidFill>
              </a:defRPr>
            </a:lvl4pPr>
            <a:lvl5pPr lvl="4" algn="ctr" rtl="0">
              <a:buNone/>
              <a:defRPr sz="1000">
                <a:solidFill>
                  <a:srgbClr val="B7B7B7"/>
                </a:solidFill>
              </a:defRPr>
            </a:lvl5pPr>
            <a:lvl6pPr lvl="5" algn="ctr" rtl="0">
              <a:buNone/>
              <a:defRPr sz="1000">
                <a:solidFill>
                  <a:srgbClr val="B7B7B7"/>
                </a:solidFill>
              </a:defRPr>
            </a:lvl6pPr>
            <a:lvl7pPr lvl="6" algn="ctr" rtl="0">
              <a:buNone/>
              <a:defRPr sz="1000">
                <a:solidFill>
                  <a:srgbClr val="B7B7B7"/>
                </a:solidFill>
              </a:defRPr>
            </a:lvl7pPr>
            <a:lvl8pPr lvl="7" algn="ctr" rtl="0">
              <a:buNone/>
              <a:defRPr sz="1000">
                <a:solidFill>
                  <a:srgbClr val="B7B7B7"/>
                </a:solidFill>
              </a:defRPr>
            </a:lvl8pPr>
            <a:lvl9pPr lvl="8" algn="ctr" rtl="0">
              <a:buNone/>
              <a:defRPr sz="1000">
                <a:solidFill>
                  <a:srgbClr val="B7B7B7"/>
                </a:solidFill>
              </a:defRPr>
            </a:lvl9pPr>
          </a:lstStyle>
          <a:p>
            <a:pPr marL="0" lvl="0" indent="0" algn="ctr" rtl="0">
              <a:spcBef>
                <a:spcPts val="0"/>
              </a:spcBef>
              <a:spcAft>
                <a:spcPts val="0"/>
              </a:spcAft>
              <a:buNone/>
            </a:pPr>
            <a:fld id="{00000000-1234-1234-1234-123412341234}" type="slidenum">
              <a:rPr lang="en"/>
              <a:t>‹#›</a:t>
            </a:fld>
            <a:endParaRPr/>
          </a:p>
        </p:txBody>
      </p:sp>
      <p:sp>
        <p:nvSpPr>
          <p:cNvPr id="2" name="TextBox 1">
            <a:extLst>
              <a:ext uri="{FF2B5EF4-FFF2-40B4-BE49-F238E27FC236}">
                <a16:creationId xmlns:a16="http://schemas.microsoft.com/office/drawing/2014/main" id="{0EAD90C0-494C-50BB-CD46-2890BE0CC31A}"/>
              </a:ext>
            </a:extLst>
          </p:cNvPr>
          <p:cNvSpPr txBox="1"/>
          <p:nvPr userDrawn="1"/>
        </p:nvSpPr>
        <p:spPr>
          <a:xfrm>
            <a:off x="1871529" y="4651190"/>
            <a:ext cx="1508746" cy="307777"/>
          </a:xfrm>
          <a:prstGeom prst="rect">
            <a:avLst/>
          </a:prstGeom>
          <a:noFill/>
        </p:spPr>
        <p:txBody>
          <a:bodyPr wrap="none" rtlCol="0">
            <a:spAutoFit/>
          </a:bodyPr>
          <a:lstStyle/>
          <a:p>
            <a:r>
              <a:rPr lang="en-US" dirty="0">
                <a:solidFill>
                  <a:schemeClr val="bg1"/>
                </a:solidFill>
              </a:rPr>
              <a:t>Can You Retire?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6F"/>
        </a:solidFill>
        <a:effectLst/>
      </p:bgPr>
    </p:bg>
    <p:spTree>
      <p:nvGrpSpPr>
        <p:cNvPr id="1" name="Shape 73"/>
        <p:cNvGrpSpPr/>
        <p:nvPr/>
      </p:nvGrpSpPr>
      <p:grpSpPr>
        <a:xfrm>
          <a:off x="0" y="0"/>
          <a:ext cx="0" cy="0"/>
          <a:chOff x="0" y="0"/>
          <a:chExt cx="0" cy="0"/>
        </a:xfrm>
      </p:grpSpPr>
      <p:sp>
        <p:nvSpPr>
          <p:cNvPr id="74" name="Google Shape;74;p18"/>
          <p:cNvSpPr/>
          <p:nvPr/>
        </p:nvSpPr>
        <p:spPr>
          <a:xfrm flipH="1">
            <a:off x="-125" y="1596875"/>
            <a:ext cx="9144000" cy="3546900"/>
          </a:xfrm>
          <a:prstGeom prst="rtTriangl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8"/>
          <p:cNvSpPr txBox="1"/>
          <p:nvPr/>
        </p:nvSpPr>
        <p:spPr>
          <a:xfrm>
            <a:off x="3675600" y="3850100"/>
            <a:ext cx="1792800" cy="393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1600">
                <a:solidFill>
                  <a:srgbClr val="00566F"/>
                </a:solidFill>
                <a:latin typeface="Helvetica Neue"/>
                <a:ea typeface="Helvetica Neue"/>
                <a:cs typeface="Helvetica Neue"/>
                <a:sym typeface="Helvetica Neue"/>
              </a:rPr>
              <a:t>PRESENTED BY:</a:t>
            </a:r>
            <a:endParaRPr sz="1600">
              <a:solidFill>
                <a:srgbClr val="00566F"/>
              </a:solidFill>
              <a:latin typeface="Helvetica Neue"/>
              <a:ea typeface="Helvetica Neue"/>
              <a:cs typeface="Helvetica Neue"/>
              <a:sym typeface="Helvetica Neue"/>
            </a:endParaRPr>
          </a:p>
        </p:txBody>
      </p:sp>
      <p:sp>
        <p:nvSpPr>
          <p:cNvPr id="76" name="Google Shape;76;p18"/>
          <p:cNvSpPr txBox="1"/>
          <p:nvPr/>
        </p:nvSpPr>
        <p:spPr>
          <a:xfrm>
            <a:off x="675399" y="4243700"/>
            <a:ext cx="78813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0" i="0" u="none" strike="noStrike" cap="none">
                <a:solidFill>
                  <a:srgbClr val="00566F"/>
                </a:solidFill>
                <a:latin typeface="Helvetica Neue Light"/>
                <a:ea typeface="Helvetica Neue Light"/>
                <a:cs typeface="Helvetica Neue Light"/>
                <a:sym typeface="Helvetica Neue Light"/>
              </a:rPr>
              <a:t>Advisor Name</a:t>
            </a:r>
            <a:endParaRPr sz="1100">
              <a:solidFill>
                <a:srgbClr val="00566F"/>
              </a:solidFill>
            </a:endParaRPr>
          </a:p>
          <a:p>
            <a:pPr marL="0" marR="0" lvl="0" indent="0" algn="ctr" rtl="0">
              <a:spcBef>
                <a:spcPts val="0"/>
              </a:spcBef>
              <a:spcAft>
                <a:spcPts val="0"/>
              </a:spcAft>
              <a:buNone/>
            </a:pPr>
            <a:r>
              <a:rPr lang="en" sz="1800">
                <a:solidFill>
                  <a:srgbClr val="00566F"/>
                </a:solidFill>
                <a:latin typeface="Helvetica Neue Light"/>
                <a:ea typeface="Helvetica Neue Light"/>
                <a:cs typeface="Helvetica Neue Light"/>
                <a:sym typeface="Helvetica Neue Light"/>
              </a:rPr>
              <a:t>Firm Name</a:t>
            </a:r>
            <a:endParaRPr sz="1100">
              <a:solidFill>
                <a:srgbClr val="00566F"/>
              </a:solidFill>
            </a:endParaRPr>
          </a:p>
        </p:txBody>
      </p:sp>
      <p:sp>
        <p:nvSpPr>
          <p:cNvPr id="77" name="Google Shape;77;p18"/>
          <p:cNvSpPr txBox="1"/>
          <p:nvPr/>
        </p:nvSpPr>
        <p:spPr>
          <a:xfrm>
            <a:off x="2426850" y="1138100"/>
            <a:ext cx="4290300" cy="9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b="1">
                <a:solidFill>
                  <a:srgbClr val="FFFFFF"/>
                </a:solidFill>
                <a:latin typeface="Open Sans"/>
                <a:ea typeface="Open Sans"/>
                <a:cs typeface="Open Sans"/>
                <a:sym typeface="Open Sans"/>
              </a:rPr>
              <a:t>CAN YOU RETIRE?</a:t>
            </a:r>
            <a:endParaRPr sz="3700" b="1">
              <a:solidFill>
                <a:srgbClr val="FFFFFF"/>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DE148A7E-F67E-C39A-7278-3D952CF3F5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a:p>
        </p:txBody>
      </p:sp>
      <p:sp>
        <p:nvSpPr>
          <p:cNvPr id="138" name="Google Shape;13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Top 5 Retirement Expenses </a:t>
            </a:r>
            <a:endParaRPr b="1"/>
          </a:p>
          <a:p>
            <a:pPr marL="457200" lvl="0" indent="-342900" algn="l" rtl="0">
              <a:spcBef>
                <a:spcPts val="1200"/>
              </a:spcBef>
              <a:spcAft>
                <a:spcPts val="0"/>
              </a:spcAft>
              <a:buClr>
                <a:srgbClr val="666666"/>
              </a:buClr>
              <a:buSzPts val="1800"/>
              <a:buAutoNum type="arabicPeriod"/>
            </a:pPr>
            <a:r>
              <a:rPr lang="en">
                <a:solidFill>
                  <a:srgbClr val="666666"/>
                </a:solidFill>
              </a:rPr>
              <a:t>A retirement income plan is much more than just an investment plan.</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Housing</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Travel/Transportation</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Healthcare</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Food</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Utilities</a:t>
            </a:r>
            <a:endParaRPr>
              <a:solidFill>
                <a:srgbClr val="666666"/>
              </a:solidFill>
            </a:endParaRPr>
          </a:p>
        </p:txBody>
      </p:sp>
      <p:sp>
        <p:nvSpPr>
          <p:cNvPr id="2" name="Slide Number Placeholder 1">
            <a:extLst>
              <a:ext uri="{FF2B5EF4-FFF2-40B4-BE49-F238E27FC236}">
                <a16:creationId xmlns:a16="http://schemas.microsoft.com/office/drawing/2014/main" id="{AA506B5A-384A-A1CC-D5F2-FF0A831D93B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2</a:t>
            </a:r>
            <a:endParaRPr/>
          </a:p>
        </p:txBody>
      </p:sp>
      <p:sp>
        <p:nvSpPr>
          <p:cNvPr id="144" name="Google Shape;14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Determine Your Retirement Income Sources </a:t>
            </a:r>
            <a:endParaRPr b="1"/>
          </a:p>
          <a:p>
            <a:pPr marL="0" lvl="0" indent="0" algn="l" rtl="0">
              <a:spcBef>
                <a:spcPts val="1200"/>
              </a:spcBef>
              <a:spcAft>
                <a:spcPts val="1200"/>
              </a:spcAft>
              <a:buNone/>
            </a:pPr>
            <a:r>
              <a:rPr lang="en">
                <a:solidFill>
                  <a:srgbClr val="666666"/>
                </a:solidFill>
              </a:rPr>
              <a:t>Social Security </a:t>
            </a:r>
            <a:br>
              <a:rPr lang="en">
                <a:solidFill>
                  <a:srgbClr val="666666"/>
                </a:solidFill>
              </a:rPr>
            </a:br>
            <a:r>
              <a:rPr lang="en">
                <a:solidFill>
                  <a:srgbClr val="666666"/>
                </a:solidFill>
              </a:rPr>
              <a:t>Retirement Accounts (401K, IRA, Roth IRA etc.)</a:t>
            </a:r>
            <a:br>
              <a:rPr lang="en">
                <a:solidFill>
                  <a:srgbClr val="666666"/>
                </a:solidFill>
              </a:rPr>
            </a:br>
            <a:r>
              <a:rPr lang="en">
                <a:solidFill>
                  <a:srgbClr val="666666"/>
                </a:solidFill>
              </a:rPr>
              <a:t>Savings and Investment accounts</a:t>
            </a:r>
            <a:br>
              <a:rPr lang="en">
                <a:solidFill>
                  <a:srgbClr val="666666"/>
                </a:solidFill>
              </a:rPr>
            </a:br>
            <a:r>
              <a:rPr lang="en">
                <a:solidFill>
                  <a:srgbClr val="666666"/>
                </a:solidFill>
              </a:rPr>
              <a:t>Pension</a:t>
            </a:r>
            <a:endParaRPr>
              <a:solidFill>
                <a:srgbClr val="666666"/>
              </a:solidFill>
            </a:endParaRPr>
          </a:p>
        </p:txBody>
      </p:sp>
      <p:sp>
        <p:nvSpPr>
          <p:cNvPr id="2" name="Slide Number Placeholder 1">
            <a:extLst>
              <a:ext uri="{FF2B5EF4-FFF2-40B4-BE49-F238E27FC236}">
                <a16:creationId xmlns:a16="http://schemas.microsoft.com/office/drawing/2014/main" id="{F3CAA531-BEE4-824C-CA7B-201603461F5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 Worth &amp; Cash Flow Statements </a:t>
            </a:r>
            <a:endParaRPr/>
          </a:p>
        </p:txBody>
      </p:sp>
      <p:sp>
        <p:nvSpPr>
          <p:cNvPr id="150" name="Google Shape;15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solidFill>
                  <a:srgbClr val="19A3C5"/>
                </a:solidFill>
              </a:rPr>
              <a:t>The most basic way to take a financial snapshot is to create two documents:</a:t>
            </a:r>
            <a:endParaRPr b="1">
              <a:solidFill>
                <a:srgbClr val="19A3C5"/>
              </a:solidFill>
            </a:endParaRPr>
          </a:p>
          <a:p>
            <a:pPr marL="0" lvl="0" indent="0" algn="l" rtl="0">
              <a:spcBef>
                <a:spcPts val="1200"/>
              </a:spcBef>
              <a:spcAft>
                <a:spcPts val="0"/>
              </a:spcAft>
              <a:buClr>
                <a:schemeClr val="dk1"/>
              </a:buClr>
              <a:buSzPts val="1100"/>
              <a:buFont typeface="Arial"/>
              <a:buNone/>
            </a:pPr>
            <a:r>
              <a:rPr lang="en">
                <a:solidFill>
                  <a:schemeClr val="dk1"/>
                </a:solidFill>
              </a:rPr>
              <a:t>1.Your Net Worth Statement</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2.Your Cash Flow Statement </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9FBAECB3-07B6-D83E-7456-46DDCBD7FB1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 Worth &amp; Cash Flow Statements </a:t>
            </a:r>
            <a:endParaRPr/>
          </a:p>
        </p:txBody>
      </p:sp>
      <p:sp>
        <p:nvSpPr>
          <p:cNvPr id="156" name="Google Shape;15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r>
              <a:rPr lang="en" b="1">
                <a:solidFill>
                  <a:srgbClr val="19A3C5"/>
                </a:solidFill>
              </a:rPr>
              <a:t>Your Net Worth Statement</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•Creates a snapshot of your financial situation</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•Use it to evaluate how you are progressing toward your goals</a:t>
            </a:r>
            <a:endParaRPr>
              <a:solidFill>
                <a:schemeClr val="dk1"/>
              </a:solidFill>
            </a:endParaRPr>
          </a:p>
          <a:p>
            <a:pPr marL="0" lvl="0" indent="0" algn="l" rtl="0">
              <a:spcBef>
                <a:spcPts val="1200"/>
              </a:spcBef>
              <a:spcAft>
                <a:spcPts val="0"/>
              </a:spcAft>
              <a:buClr>
                <a:schemeClr val="dk1"/>
              </a:buClr>
              <a:buSzPct val="61111"/>
              <a:buFont typeface="Arial"/>
              <a:buNone/>
            </a:pPr>
            <a:r>
              <a:rPr lang="en" b="1">
                <a:solidFill>
                  <a:srgbClr val="19A3C5"/>
                </a:solidFill>
              </a:rPr>
              <a:t>Your Cash Flow Statement</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•Measures how much money came in versus how much went out</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•Can be measured on a monthly basis or annual basis</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•Helpful in determining how your money is spent, whether you have extra money to invest and how you can manage your finances</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15097C7C-709A-B049-424A-DDBB422630C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Your Net Worth Statement </a:t>
            </a:r>
            <a:endParaRPr/>
          </a:p>
        </p:txBody>
      </p:sp>
      <p:sp>
        <p:nvSpPr>
          <p:cNvPr id="162" name="Google Shape;16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•Add the realistic market value of your assets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•Add up your liabilities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•Subtract your total liabilities from your total assets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•The resulting total is your net worth </a:t>
            </a:r>
            <a:endParaRPr>
              <a:solidFill>
                <a:schemeClr val="dk1"/>
              </a:solidFill>
            </a:endParaRPr>
          </a:p>
          <a:p>
            <a:pPr marL="0" lvl="0" indent="0" algn="l" rtl="0">
              <a:spcBef>
                <a:spcPts val="1200"/>
              </a:spcBef>
              <a:spcAft>
                <a:spcPts val="1200"/>
              </a:spcAft>
              <a:buNone/>
            </a:pPr>
            <a:endParaRPr/>
          </a:p>
        </p:txBody>
      </p:sp>
      <p:pic>
        <p:nvPicPr>
          <p:cNvPr id="163" name="Google Shape;163;p31"/>
          <p:cNvPicPr preferRelativeResize="0"/>
          <p:nvPr/>
        </p:nvPicPr>
        <p:blipFill>
          <a:blip r:embed="rId3">
            <a:alphaModFix/>
          </a:blip>
          <a:stretch>
            <a:fillRect/>
          </a:stretch>
        </p:blipFill>
        <p:spPr>
          <a:xfrm>
            <a:off x="6611138" y="2617168"/>
            <a:ext cx="1840925" cy="1432300"/>
          </a:xfrm>
          <a:prstGeom prst="rect">
            <a:avLst/>
          </a:prstGeom>
          <a:noFill/>
          <a:ln>
            <a:noFill/>
          </a:ln>
        </p:spPr>
      </p:pic>
      <p:sp>
        <p:nvSpPr>
          <p:cNvPr id="2" name="Slide Number Placeholder 1">
            <a:extLst>
              <a:ext uri="{FF2B5EF4-FFF2-40B4-BE49-F238E27FC236}">
                <a16:creationId xmlns:a16="http://schemas.microsoft.com/office/drawing/2014/main" id="{A0E43416-973A-C385-418B-A029CB8B65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a:t>
            </a:r>
            <a:endParaRPr/>
          </a:p>
        </p:txBody>
      </p:sp>
      <p:pic>
        <p:nvPicPr>
          <p:cNvPr id="169" name="Google Shape;169;p32"/>
          <p:cNvPicPr preferRelativeResize="0"/>
          <p:nvPr/>
        </p:nvPicPr>
        <p:blipFill>
          <a:blip r:embed="rId3">
            <a:alphaModFix/>
          </a:blip>
          <a:stretch>
            <a:fillRect/>
          </a:stretch>
        </p:blipFill>
        <p:spPr>
          <a:xfrm>
            <a:off x="2621125" y="222325"/>
            <a:ext cx="4546076" cy="4382600"/>
          </a:xfrm>
          <a:prstGeom prst="rect">
            <a:avLst/>
          </a:prstGeom>
          <a:noFill/>
          <a:ln>
            <a:noFill/>
          </a:ln>
        </p:spPr>
      </p:pic>
      <p:sp>
        <p:nvSpPr>
          <p:cNvPr id="2" name="Slide Number Placeholder 1">
            <a:extLst>
              <a:ext uri="{FF2B5EF4-FFF2-40B4-BE49-F238E27FC236}">
                <a16:creationId xmlns:a16="http://schemas.microsoft.com/office/drawing/2014/main" id="{4DDCBD8A-126C-EC32-F7E1-0A435874CD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Your Cash Flow Statement </a:t>
            </a:r>
            <a:endParaRPr/>
          </a:p>
        </p:txBody>
      </p:sp>
      <p:sp>
        <p:nvSpPr>
          <p:cNvPr id="175" name="Google Shape;17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•Add up your total income and earnings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•Add up your savings, fixed and variable expenses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•Subtract your expenses from your income to determine net cash flow</a:t>
            </a:r>
            <a:endParaRPr>
              <a:solidFill>
                <a:schemeClr val="dk1"/>
              </a:solidFill>
            </a:endParaRPr>
          </a:p>
          <a:p>
            <a:pPr marL="0" lvl="0" indent="0" algn="l" rtl="0">
              <a:spcBef>
                <a:spcPts val="1200"/>
              </a:spcBef>
              <a:spcAft>
                <a:spcPts val="1200"/>
              </a:spcAft>
              <a:buNone/>
            </a:pPr>
            <a:r>
              <a:rPr lang="en">
                <a:solidFill>
                  <a:schemeClr val="dk1"/>
                </a:solidFill>
              </a:rPr>
              <a:t>Net cash flow is the remaining amount of cash available each year</a:t>
            </a:r>
            <a:endParaRPr/>
          </a:p>
        </p:txBody>
      </p:sp>
      <p:pic>
        <p:nvPicPr>
          <p:cNvPr id="176" name="Google Shape;176;p33"/>
          <p:cNvPicPr preferRelativeResize="0"/>
          <p:nvPr/>
        </p:nvPicPr>
        <p:blipFill>
          <a:blip r:embed="rId3">
            <a:alphaModFix/>
          </a:blip>
          <a:stretch>
            <a:fillRect/>
          </a:stretch>
        </p:blipFill>
        <p:spPr>
          <a:xfrm>
            <a:off x="3523825" y="3056374"/>
            <a:ext cx="2096351" cy="1512500"/>
          </a:xfrm>
          <a:prstGeom prst="rect">
            <a:avLst/>
          </a:prstGeom>
          <a:noFill/>
          <a:ln>
            <a:noFill/>
          </a:ln>
        </p:spPr>
      </p:pic>
      <p:sp>
        <p:nvSpPr>
          <p:cNvPr id="2" name="Slide Number Placeholder 1">
            <a:extLst>
              <a:ext uri="{FF2B5EF4-FFF2-40B4-BE49-F238E27FC236}">
                <a16:creationId xmlns:a16="http://schemas.microsoft.com/office/drawing/2014/main" id="{D06A8FF8-E455-E5C1-230F-33429FB4083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a:t>
            </a:r>
            <a:endParaRPr/>
          </a:p>
        </p:txBody>
      </p:sp>
      <p:pic>
        <p:nvPicPr>
          <p:cNvPr id="182" name="Google Shape;182;p34"/>
          <p:cNvPicPr preferRelativeResize="0"/>
          <p:nvPr/>
        </p:nvPicPr>
        <p:blipFill>
          <a:blip r:embed="rId3">
            <a:alphaModFix/>
          </a:blip>
          <a:stretch>
            <a:fillRect/>
          </a:stretch>
        </p:blipFill>
        <p:spPr>
          <a:xfrm>
            <a:off x="2766500" y="230700"/>
            <a:ext cx="4467001" cy="4201326"/>
          </a:xfrm>
          <a:prstGeom prst="rect">
            <a:avLst/>
          </a:prstGeom>
          <a:noFill/>
          <a:ln>
            <a:noFill/>
          </a:ln>
        </p:spPr>
      </p:pic>
      <p:sp>
        <p:nvSpPr>
          <p:cNvPr id="2" name="Slide Number Placeholder 1">
            <a:extLst>
              <a:ext uri="{FF2B5EF4-FFF2-40B4-BE49-F238E27FC236}">
                <a16:creationId xmlns:a16="http://schemas.microsoft.com/office/drawing/2014/main" id="{C508A23D-21F9-FDEA-F123-17009A7393F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3</a:t>
            </a:r>
            <a:endParaRPr/>
          </a:p>
        </p:txBody>
      </p:sp>
      <p:sp>
        <p:nvSpPr>
          <p:cNvPr id="188" name="Google Shape;18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Asset Location and Asset Allocation</a:t>
            </a:r>
            <a:endParaRPr b="1"/>
          </a:p>
          <a:p>
            <a:pPr marL="0" lvl="0" indent="0" algn="l" rtl="0">
              <a:spcBef>
                <a:spcPts val="1200"/>
              </a:spcBef>
              <a:spcAft>
                <a:spcPts val="0"/>
              </a:spcAft>
              <a:buClr>
                <a:schemeClr val="dk1"/>
              </a:buClr>
              <a:buSzPts val="1100"/>
              <a:buFont typeface="Arial"/>
              <a:buNone/>
            </a:pPr>
            <a:r>
              <a:rPr lang="en" b="1">
                <a:solidFill>
                  <a:srgbClr val="666666"/>
                </a:solidFill>
              </a:rPr>
              <a:t>Asset Location:</a:t>
            </a:r>
            <a:br>
              <a:rPr lang="en">
                <a:solidFill>
                  <a:srgbClr val="666666"/>
                </a:solidFill>
              </a:rPr>
            </a:br>
            <a:r>
              <a:rPr lang="en">
                <a:solidFill>
                  <a:srgbClr val="666666"/>
                </a:solidFill>
              </a:rPr>
              <a:t>How are you optimizing your strategy for taxable accounts, tax-free accounts, and tax deferred accounts?</a:t>
            </a:r>
            <a:endParaRPr>
              <a:solidFill>
                <a:srgbClr val="666666"/>
              </a:solidFill>
            </a:endParaRPr>
          </a:p>
          <a:p>
            <a:pPr marL="0" lvl="0" indent="0" algn="l" rtl="0">
              <a:spcBef>
                <a:spcPts val="1200"/>
              </a:spcBef>
              <a:spcAft>
                <a:spcPts val="0"/>
              </a:spcAft>
              <a:buClr>
                <a:schemeClr val="dk1"/>
              </a:buClr>
              <a:buSzPts val="1100"/>
              <a:buFont typeface="Arial"/>
              <a:buNone/>
            </a:pPr>
            <a:r>
              <a:rPr lang="en" b="1">
                <a:solidFill>
                  <a:srgbClr val="666666"/>
                </a:solidFill>
              </a:rPr>
              <a:t>Asset Allocation:</a:t>
            </a:r>
            <a:br>
              <a:rPr lang="en">
                <a:solidFill>
                  <a:srgbClr val="666666"/>
                </a:solidFill>
              </a:rPr>
            </a:br>
            <a:r>
              <a:rPr lang="en">
                <a:solidFill>
                  <a:srgbClr val="666666"/>
                </a:solidFill>
              </a:rPr>
              <a:t>Investment plan aimed to balance risk and return by aligning to your goals, risk tolerance and risk capacity.</a:t>
            </a: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 name="Slide Number Placeholder 1">
            <a:extLst>
              <a:ext uri="{FF2B5EF4-FFF2-40B4-BE49-F238E27FC236}">
                <a16:creationId xmlns:a16="http://schemas.microsoft.com/office/drawing/2014/main" id="{E0483044-9E05-84B3-ED4A-444F2130F5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194" name="Google Shape;194;p36"/>
          <p:cNvPicPr preferRelativeResize="0"/>
          <p:nvPr/>
        </p:nvPicPr>
        <p:blipFill>
          <a:blip r:embed="rId3">
            <a:alphaModFix/>
          </a:blip>
          <a:stretch>
            <a:fillRect/>
          </a:stretch>
        </p:blipFill>
        <p:spPr>
          <a:xfrm>
            <a:off x="9948550" y="3921200"/>
            <a:ext cx="7835168" cy="3323400"/>
          </a:xfrm>
          <a:prstGeom prst="rect">
            <a:avLst/>
          </a:prstGeom>
          <a:noFill/>
          <a:ln>
            <a:noFill/>
          </a:ln>
        </p:spPr>
      </p:pic>
      <p:graphicFrame>
        <p:nvGraphicFramePr>
          <p:cNvPr id="195" name="Google Shape;195;p36"/>
          <p:cNvGraphicFramePr/>
          <p:nvPr/>
        </p:nvGraphicFramePr>
        <p:xfrm>
          <a:off x="594213" y="1239175"/>
          <a:ext cx="3000000" cy="3000000"/>
        </p:xfrm>
        <a:graphic>
          <a:graphicData uri="http://schemas.openxmlformats.org/drawingml/2006/table">
            <a:tbl>
              <a:tblPr>
                <a:noFill/>
                <a:tableStyleId>{B8E774FB-540E-464D-B811-5632B63EA775}</a:tableStyleId>
              </a:tblPr>
              <a:tblGrid>
                <a:gridCol w="1937375">
                  <a:extLst>
                    <a:ext uri="{9D8B030D-6E8A-4147-A177-3AD203B41FA5}">
                      <a16:colId xmlns:a16="http://schemas.microsoft.com/office/drawing/2014/main" val="20000"/>
                    </a:ext>
                  </a:extLst>
                </a:gridCol>
                <a:gridCol w="6018200">
                  <a:extLst>
                    <a:ext uri="{9D8B030D-6E8A-4147-A177-3AD203B41FA5}">
                      <a16:colId xmlns:a16="http://schemas.microsoft.com/office/drawing/2014/main" val="20001"/>
                    </a:ext>
                  </a:extLst>
                </a:gridCol>
              </a:tblGrid>
              <a:tr h="423425">
                <a:tc>
                  <a:txBody>
                    <a:bodyPr/>
                    <a:lstStyle/>
                    <a:p>
                      <a:pPr marL="0" lvl="0" indent="0" algn="ctr" rtl="0">
                        <a:spcBef>
                          <a:spcPts val="0"/>
                        </a:spcBef>
                        <a:spcAft>
                          <a:spcPts val="0"/>
                        </a:spcAft>
                        <a:buNone/>
                      </a:pPr>
                      <a:r>
                        <a:rPr lang="en" b="1">
                          <a:solidFill>
                            <a:schemeClr val="lt1"/>
                          </a:solidFill>
                        </a:rPr>
                        <a:t>INVESTMENT </a:t>
                      </a:r>
                      <a:br>
                        <a:rPr lang="en" b="1">
                          <a:solidFill>
                            <a:schemeClr val="lt1"/>
                          </a:solidFill>
                        </a:rPr>
                      </a:br>
                      <a:r>
                        <a:rPr lang="en" b="1">
                          <a:solidFill>
                            <a:schemeClr val="lt1"/>
                          </a:solidFill>
                        </a:rPr>
                        <a:t>INCOME</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tc>
                  <a:txBody>
                    <a:bodyPr/>
                    <a:lstStyle/>
                    <a:p>
                      <a:pPr marL="0" lvl="0" indent="0" algn="ctr" rtl="0">
                        <a:spcBef>
                          <a:spcPts val="0"/>
                        </a:spcBef>
                        <a:spcAft>
                          <a:spcPts val="0"/>
                        </a:spcAft>
                        <a:buNone/>
                      </a:pPr>
                      <a:r>
                        <a:rPr lang="en" b="1">
                          <a:solidFill>
                            <a:schemeClr val="lt1"/>
                          </a:solidFill>
                        </a:rPr>
                        <a:t>FEDERAL INCOME TAX IMPACT</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extLst>
                  <a:ext uri="{0D108BD9-81ED-4DB2-BD59-A6C34878D82A}">
                    <a16:rowId xmlns:a16="http://schemas.microsoft.com/office/drawing/2014/main" val="10000"/>
                  </a:ext>
                </a:extLst>
              </a:tr>
              <a:tr h="651425">
                <a:tc>
                  <a:txBody>
                    <a:bodyPr/>
                    <a:lstStyle/>
                    <a:p>
                      <a:pPr marL="0" lvl="0" indent="0" algn="l" rtl="0">
                        <a:spcBef>
                          <a:spcPts val="0"/>
                        </a:spcBef>
                        <a:spcAft>
                          <a:spcPts val="0"/>
                        </a:spcAft>
                        <a:buNone/>
                      </a:pPr>
                      <a:r>
                        <a:rPr lang="en"/>
                        <a:t>Taxable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Money withdrawn is usually taxed as ordinary income, but withdrawals are not typically restricted</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extLst>
                  <a:ext uri="{0D108BD9-81ED-4DB2-BD59-A6C34878D82A}">
                    <a16:rowId xmlns:a16="http://schemas.microsoft.com/office/drawing/2014/main" val="10001"/>
                  </a:ext>
                </a:extLst>
              </a:tr>
              <a:tr h="879450">
                <a:tc>
                  <a:txBody>
                    <a:bodyPr/>
                    <a:lstStyle/>
                    <a:p>
                      <a:pPr marL="0" lvl="0" indent="0" algn="l" rtl="0">
                        <a:spcBef>
                          <a:spcPts val="0"/>
                        </a:spcBef>
                        <a:spcAft>
                          <a:spcPts val="0"/>
                        </a:spcAft>
                        <a:buNone/>
                      </a:pPr>
                      <a:r>
                        <a:rPr lang="en"/>
                        <a:t>Tax Deferred</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tc>
                  <a:txBody>
                    <a:bodyPr/>
                    <a:lstStyle/>
                    <a:p>
                      <a:pPr marL="0" lvl="0" indent="0" algn="l" rtl="0">
                        <a:spcBef>
                          <a:spcPts val="0"/>
                        </a:spcBef>
                        <a:spcAft>
                          <a:spcPts val="0"/>
                        </a:spcAft>
                        <a:buNone/>
                      </a:pPr>
                      <a:r>
                        <a:rPr lang="en"/>
                        <a:t>Money withdrawn is usually taxed as ordinary income and may be subject to early withdrawal penalties</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extLst>
                  <a:ext uri="{0D108BD9-81ED-4DB2-BD59-A6C34878D82A}">
                    <a16:rowId xmlns:a16="http://schemas.microsoft.com/office/drawing/2014/main" val="10002"/>
                  </a:ext>
                </a:extLst>
              </a:tr>
              <a:tr h="879450">
                <a:tc>
                  <a:txBody>
                    <a:bodyPr/>
                    <a:lstStyle/>
                    <a:p>
                      <a:pPr marL="0" lvl="0" indent="0" algn="l" rtl="0">
                        <a:spcBef>
                          <a:spcPts val="0"/>
                        </a:spcBef>
                        <a:spcAft>
                          <a:spcPts val="0"/>
                        </a:spcAft>
                        <a:buNone/>
                      </a:pPr>
                      <a:r>
                        <a:rPr lang="en"/>
                        <a:t>Tax Exempt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Withdrawals are normally not subject to tax, but may be subject to restrictions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6F466F3-96BB-B57B-21A2-452544C2CFC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Traditional vs. Modern View of Retirement </a:t>
            </a:r>
            <a:endParaRPr/>
          </a:p>
        </p:txBody>
      </p:sp>
      <p:pic>
        <p:nvPicPr>
          <p:cNvPr id="83" name="Google Shape;83;p19"/>
          <p:cNvPicPr preferRelativeResize="0"/>
          <p:nvPr/>
        </p:nvPicPr>
        <p:blipFill>
          <a:blip r:embed="rId3">
            <a:alphaModFix/>
          </a:blip>
          <a:stretch>
            <a:fillRect/>
          </a:stretch>
        </p:blipFill>
        <p:spPr>
          <a:xfrm>
            <a:off x="1613275" y="1099125"/>
            <a:ext cx="5917450" cy="3406750"/>
          </a:xfrm>
          <a:prstGeom prst="rect">
            <a:avLst/>
          </a:prstGeom>
          <a:noFill/>
          <a:ln>
            <a:noFill/>
          </a:ln>
        </p:spPr>
      </p:pic>
      <p:sp>
        <p:nvSpPr>
          <p:cNvPr id="2" name="Slide Number Placeholder 1">
            <a:extLst>
              <a:ext uri="{FF2B5EF4-FFF2-40B4-BE49-F238E27FC236}">
                <a16:creationId xmlns:a16="http://schemas.microsoft.com/office/drawing/2014/main" id="{FB91C5BF-84F3-3B85-9D96-7C2C051AE2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201" name="Google Shape;201;p37"/>
          <p:cNvPicPr preferRelativeResize="0"/>
          <p:nvPr/>
        </p:nvPicPr>
        <p:blipFill>
          <a:blip r:embed="rId3">
            <a:alphaModFix/>
          </a:blip>
          <a:stretch>
            <a:fillRect/>
          </a:stretch>
        </p:blipFill>
        <p:spPr>
          <a:xfrm>
            <a:off x="375150" y="1033700"/>
            <a:ext cx="7835168" cy="3323400"/>
          </a:xfrm>
          <a:prstGeom prst="rect">
            <a:avLst/>
          </a:prstGeom>
          <a:noFill/>
          <a:ln>
            <a:noFill/>
          </a:ln>
        </p:spPr>
      </p:pic>
      <p:sp>
        <p:nvSpPr>
          <p:cNvPr id="2" name="Slide Number Placeholder 1">
            <a:extLst>
              <a:ext uri="{FF2B5EF4-FFF2-40B4-BE49-F238E27FC236}">
                <a16:creationId xmlns:a16="http://schemas.microsoft.com/office/drawing/2014/main" id="{0CB25726-D9B5-5CEE-0EF9-8F7351BF4A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Annuity Withdrawal Choices </a:t>
            </a:r>
            <a:endParaRPr/>
          </a:p>
        </p:txBody>
      </p:sp>
      <p:pic>
        <p:nvPicPr>
          <p:cNvPr id="207" name="Google Shape;207;p38"/>
          <p:cNvPicPr preferRelativeResize="0"/>
          <p:nvPr/>
        </p:nvPicPr>
        <p:blipFill>
          <a:blip r:embed="rId3">
            <a:alphaModFix/>
          </a:blip>
          <a:stretch>
            <a:fillRect/>
          </a:stretch>
        </p:blipFill>
        <p:spPr>
          <a:xfrm>
            <a:off x="152400" y="1170125"/>
            <a:ext cx="7912856" cy="3323400"/>
          </a:xfrm>
          <a:prstGeom prst="rect">
            <a:avLst/>
          </a:prstGeom>
          <a:noFill/>
          <a:ln>
            <a:noFill/>
          </a:ln>
        </p:spPr>
      </p:pic>
      <p:sp>
        <p:nvSpPr>
          <p:cNvPr id="2" name="Slide Number Placeholder 1">
            <a:extLst>
              <a:ext uri="{FF2B5EF4-FFF2-40B4-BE49-F238E27FC236}">
                <a16:creationId xmlns:a16="http://schemas.microsoft.com/office/drawing/2014/main" id="{701688CD-C15C-F839-7884-F47D0AF5BB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Annuity Withdrawal Choices </a:t>
            </a:r>
            <a:endParaRPr/>
          </a:p>
        </p:txBody>
      </p:sp>
      <p:sp>
        <p:nvSpPr>
          <p:cNvPr id="213" name="Google Shape;213;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400"/>
              </a:spcBef>
              <a:spcAft>
                <a:spcPts val="0"/>
              </a:spcAft>
              <a:buClr>
                <a:schemeClr val="dk1"/>
              </a:buClr>
              <a:buSzPct val="61111"/>
              <a:buFont typeface="Arial"/>
              <a:buNone/>
            </a:pPr>
            <a:r>
              <a:rPr lang="en" b="1">
                <a:solidFill>
                  <a:srgbClr val="19A3C5"/>
                </a:solidFill>
              </a:rPr>
              <a:t>Non-Annuitized Withdrawals</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•Taxation of non-annuitized withdrawals is based on a last in, first out method</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•Any increase in value is taxed before return of principal</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•Surrender, withdrawal charges and tax penalties may apply</a:t>
            </a:r>
            <a:endParaRPr>
              <a:solidFill>
                <a:schemeClr val="dk1"/>
              </a:solidFill>
            </a:endParaRPr>
          </a:p>
          <a:p>
            <a:pPr marL="0" lvl="0" indent="0" algn="l" rtl="0">
              <a:spcBef>
                <a:spcPts val="1200"/>
              </a:spcBef>
              <a:spcAft>
                <a:spcPts val="0"/>
              </a:spcAft>
              <a:buClr>
                <a:schemeClr val="dk1"/>
              </a:buClr>
              <a:buSzPct val="61111"/>
              <a:buFont typeface="Arial"/>
              <a:buNone/>
            </a:pPr>
            <a:r>
              <a:rPr lang="en" b="1">
                <a:solidFill>
                  <a:srgbClr val="19A3C5"/>
                </a:solidFill>
              </a:rPr>
              <a:t>Annuitized Withdrawals</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•A portion of each annuitized withdrawal is considered a tax-free return of principal until the initial investment has been fully recovered</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•Future withdrawals are taxed as ordinary income</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91633389-64D9-4281-6558-A9343AF2F3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sp>
        <p:nvSpPr>
          <p:cNvPr id="219" name="Google Shape;219;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Protecting Your Income Sources</a:t>
            </a:r>
            <a:endParaRPr b="1"/>
          </a:p>
          <a:p>
            <a:pPr marL="0" lvl="0" indent="0" algn="l" rtl="0">
              <a:lnSpc>
                <a:spcPct val="100000"/>
              </a:lnSpc>
              <a:spcBef>
                <a:spcPts val="1200"/>
              </a:spcBef>
              <a:spcAft>
                <a:spcPts val="0"/>
              </a:spcAft>
              <a:buNone/>
            </a:pPr>
            <a:r>
              <a:rPr lang="en">
                <a:solidFill>
                  <a:srgbClr val="666666"/>
                </a:solidFill>
              </a:rPr>
              <a:t>Average return is fine before you’re taking money out, but when you start taking money out in retirement, it matters a lot.</a:t>
            </a:r>
            <a:endParaRPr sz="2200" b="1">
              <a:solidFill>
                <a:srgbClr val="666666"/>
              </a:solidFill>
            </a:endParaRPr>
          </a:p>
          <a:p>
            <a:pPr marL="0" lvl="0" indent="0" algn="l" rtl="0">
              <a:spcBef>
                <a:spcPts val="0"/>
              </a:spcBef>
              <a:spcAft>
                <a:spcPts val="1200"/>
              </a:spcAft>
              <a:buNone/>
            </a:pPr>
            <a:endParaRPr>
              <a:solidFill>
                <a:srgbClr val="666666"/>
              </a:solidFill>
            </a:endParaRPr>
          </a:p>
        </p:txBody>
      </p:sp>
      <p:sp>
        <p:nvSpPr>
          <p:cNvPr id="2" name="Slide Number Placeholder 1">
            <a:extLst>
              <a:ext uri="{FF2B5EF4-FFF2-40B4-BE49-F238E27FC236}">
                <a16:creationId xmlns:a16="http://schemas.microsoft.com/office/drawing/2014/main" id="{495AE7A9-2026-BED4-D091-224EF78BB0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25" name="Google Shape;225;p41"/>
          <p:cNvPicPr preferRelativeResize="0"/>
          <p:nvPr/>
        </p:nvPicPr>
        <p:blipFill rotWithShape="1">
          <a:blip r:embed="rId3">
            <a:alphaModFix/>
          </a:blip>
          <a:srcRect l="7890" t="32432" r="9485" b="17878"/>
          <a:stretch/>
        </p:blipFill>
        <p:spPr>
          <a:xfrm>
            <a:off x="419975" y="2286875"/>
            <a:ext cx="6467650" cy="2248099"/>
          </a:xfrm>
          <a:prstGeom prst="rect">
            <a:avLst/>
          </a:prstGeom>
          <a:noFill/>
          <a:ln>
            <a:noFill/>
          </a:ln>
        </p:spPr>
      </p:pic>
      <p:sp>
        <p:nvSpPr>
          <p:cNvPr id="226" name="Google Shape;226;p41"/>
          <p:cNvSpPr txBox="1"/>
          <p:nvPr/>
        </p:nvSpPr>
        <p:spPr>
          <a:xfrm>
            <a:off x="7282800" y="3201600"/>
            <a:ext cx="15495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888888"/>
                </a:solidFill>
              </a:rPr>
              <a:t>Note: Return is annualized percentage. Inflation adjustment compounded annually. Withdrawals take at the beginning of the year. Sales charges and taxes are not considered. Hypothetical illustration, not typical of actual returns or representative of any specific investment.</a:t>
            </a:r>
            <a:endParaRPr sz="700">
              <a:solidFill>
                <a:srgbClr val="888888"/>
              </a:solidFill>
            </a:endParaRPr>
          </a:p>
        </p:txBody>
      </p:sp>
      <p:sp>
        <p:nvSpPr>
          <p:cNvPr id="227" name="Google Shape;227;p41"/>
          <p:cNvSpPr txBox="1">
            <a:spLocks noGrp="1"/>
          </p:cNvSpPr>
          <p:nvPr>
            <p:ph type="body" idx="4294967295"/>
          </p:nvPr>
        </p:nvSpPr>
        <p:spPr>
          <a:xfrm>
            <a:off x="419975" y="1017725"/>
            <a:ext cx="8520600" cy="1275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t>Impact of Down Markets </a:t>
            </a:r>
            <a:endParaRPr b="1"/>
          </a:p>
          <a:p>
            <a:pPr marL="0" lvl="0" indent="0" algn="l" rtl="0">
              <a:spcBef>
                <a:spcPts val="1200"/>
              </a:spcBef>
              <a:spcAft>
                <a:spcPts val="0"/>
              </a:spcAft>
              <a:buNone/>
            </a:pPr>
            <a:r>
              <a:rPr lang="en" sz="1200">
                <a:solidFill>
                  <a:srgbClr val="666666"/>
                </a:solidFill>
              </a:rPr>
              <a:t>Systematic withdrawals are subject to market fluctuations.</a:t>
            </a:r>
            <a:endParaRPr sz="1200">
              <a:solidFill>
                <a:srgbClr val="666666"/>
              </a:solidFill>
            </a:endParaRPr>
          </a:p>
          <a:p>
            <a:pPr marL="0" lvl="0" indent="0" algn="l" rtl="0">
              <a:spcBef>
                <a:spcPts val="1200"/>
              </a:spcBef>
              <a:spcAft>
                <a:spcPts val="1200"/>
              </a:spcAft>
              <a:buNone/>
            </a:pPr>
            <a:r>
              <a:rPr lang="en" sz="1200">
                <a:solidFill>
                  <a:srgbClr val="666666"/>
                </a:solidFill>
              </a:rPr>
              <a:t>It can make a significant difference when a down market occurs.</a:t>
            </a:r>
            <a:endParaRPr sz="1200">
              <a:solidFill>
                <a:srgbClr val="666666"/>
              </a:solidFill>
            </a:endParaRPr>
          </a:p>
        </p:txBody>
      </p:sp>
      <p:sp>
        <p:nvSpPr>
          <p:cNvPr id="2" name="Slide Number Placeholder 1">
            <a:extLst>
              <a:ext uri="{FF2B5EF4-FFF2-40B4-BE49-F238E27FC236}">
                <a16:creationId xmlns:a16="http://schemas.microsoft.com/office/drawing/2014/main" id="{E36F4972-F6EF-6FB8-BA93-2298B724102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33" name="Google Shape;233;p42"/>
          <p:cNvPicPr preferRelativeResize="0"/>
          <p:nvPr/>
        </p:nvPicPr>
        <p:blipFill>
          <a:blip r:embed="rId3">
            <a:alphaModFix/>
          </a:blip>
          <a:stretch>
            <a:fillRect/>
          </a:stretch>
        </p:blipFill>
        <p:spPr>
          <a:xfrm>
            <a:off x="377861" y="1289925"/>
            <a:ext cx="6054129" cy="2668449"/>
          </a:xfrm>
          <a:prstGeom prst="rect">
            <a:avLst/>
          </a:prstGeom>
          <a:noFill/>
          <a:ln>
            <a:noFill/>
          </a:ln>
        </p:spPr>
      </p:pic>
      <p:sp>
        <p:nvSpPr>
          <p:cNvPr id="234" name="Google Shape;234;p42"/>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1:</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Years 1-27: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28: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29: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30: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
        <p:nvSpPr>
          <p:cNvPr id="2" name="Slide Number Placeholder 1">
            <a:extLst>
              <a:ext uri="{FF2B5EF4-FFF2-40B4-BE49-F238E27FC236}">
                <a16:creationId xmlns:a16="http://schemas.microsoft.com/office/drawing/2014/main" id="{3880F71C-2DA4-E129-0F8E-EA2318DB79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40" name="Google Shape;240;p43"/>
          <p:cNvPicPr preferRelativeResize="0"/>
          <p:nvPr/>
        </p:nvPicPr>
        <p:blipFill>
          <a:blip r:embed="rId3">
            <a:alphaModFix/>
          </a:blip>
          <a:stretch>
            <a:fillRect/>
          </a:stretch>
        </p:blipFill>
        <p:spPr>
          <a:xfrm>
            <a:off x="9352800" y="706219"/>
            <a:ext cx="2651025" cy="3939718"/>
          </a:xfrm>
          <a:prstGeom prst="rect">
            <a:avLst/>
          </a:prstGeom>
          <a:noFill/>
          <a:ln>
            <a:noFill/>
          </a:ln>
        </p:spPr>
      </p:pic>
      <p:pic>
        <p:nvPicPr>
          <p:cNvPr id="241" name="Google Shape;241;p43"/>
          <p:cNvPicPr preferRelativeResize="0"/>
          <p:nvPr/>
        </p:nvPicPr>
        <p:blipFill>
          <a:blip r:embed="rId4">
            <a:alphaModFix/>
          </a:blip>
          <a:stretch>
            <a:fillRect/>
          </a:stretch>
        </p:blipFill>
        <p:spPr>
          <a:xfrm>
            <a:off x="428298" y="1210626"/>
            <a:ext cx="6064000" cy="2672849"/>
          </a:xfrm>
          <a:prstGeom prst="rect">
            <a:avLst/>
          </a:prstGeom>
          <a:noFill/>
          <a:ln>
            <a:noFill/>
          </a:ln>
        </p:spPr>
      </p:pic>
      <p:sp>
        <p:nvSpPr>
          <p:cNvPr id="242" name="Google Shape;242;p43"/>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2:</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 1: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Years 4-30: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
        <p:nvSpPr>
          <p:cNvPr id="2" name="Slide Number Placeholder 1">
            <a:extLst>
              <a:ext uri="{FF2B5EF4-FFF2-40B4-BE49-F238E27FC236}">
                <a16:creationId xmlns:a16="http://schemas.microsoft.com/office/drawing/2014/main" id="{0A708017-63EF-EDD6-9840-8EA5C9BFCC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Investments</a:t>
            </a:r>
            <a:endParaRPr/>
          </a:p>
        </p:txBody>
      </p:sp>
      <p:sp>
        <p:nvSpPr>
          <p:cNvPr id="248" name="Google Shape;248;p44"/>
          <p:cNvSpPr txBox="1">
            <a:spLocks noGrp="1"/>
          </p:cNvSpPr>
          <p:nvPr>
            <p:ph type="body" idx="1"/>
          </p:nvPr>
        </p:nvSpPr>
        <p:spPr>
          <a:xfrm>
            <a:off x="311700" y="1152475"/>
            <a:ext cx="3999900" cy="3028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en" b="1"/>
              <a:t>Dollar Cost Averaging</a:t>
            </a:r>
            <a:endParaRPr b="1"/>
          </a:p>
          <a:p>
            <a:pPr marL="0" lvl="0" indent="0" algn="l" rtl="0">
              <a:spcBef>
                <a:spcPts val="1200"/>
              </a:spcBef>
              <a:spcAft>
                <a:spcPts val="0"/>
              </a:spcAft>
              <a:buNone/>
            </a:pPr>
            <a:r>
              <a:rPr lang="en">
                <a:solidFill>
                  <a:srgbClr val="666666"/>
                </a:solidFill>
              </a:rPr>
              <a:t>Dollar cost averaging is a technique used to reduce market risk but does not guarantee a profit or protect against loss</a:t>
            </a:r>
            <a:endParaRPr>
              <a:solidFill>
                <a:srgbClr val="666666"/>
              </a:solidFill>
            </a:endParaRPr>
          </a:p>
          <a:p>
            <a:pPr marL="0" lvl="0" indent="0" algn="l" rtl="0">
              <a:spcBef>
                <a:spcPts val="1200"/>
              </a:spcBef>
              <a:spcAft>
                <a:spcPts val="0"/>
              </a:spcAft>
              <a:buNone/>
            </a:pPr>
            <a:r>
              <a:rPr lang="en">
                <a:solidFill>
                  <a:srgbClr val="666666"/>
                </a:solidFill>
              </a:rPr>
              <a:t>Contributing every month will result in more shares of the investment when the price is lower and fewer shares when the price is higher</a:t>
            </a:r>
            <a:r>
              <a:rPr lang="en" baseline="30000">
                <a:solidFill>
                  <a:srgbClr val="666666"/>
                </a:solidFill>
              </a:rPr>
              <a:t>1</a:t>
            </a:r>
            <a:endParaRPr baseline="30000">
              <a:solidFill>
                <a:srgbClr val="666666"/>
              </a:solidFill>
            </a:endParaRPr>
          </a:p>
          <a:p>
            <a:pPr marL="0" lvl="0" indent="0" algn="l" rtl="0">
              <a:spcBef>
                <a:spcPts val="1200"/>
              </a:spcBef>
              <a:spcAft>
                <a:spcPts val="1200"/>
              </a:spcAft>
              <a:buNone/>
            </a:pPr>
            <a:r>
              <a:rPr lang="en">
                <a:solidFill>
                  <a:srgbClr val="666666"/>
                </a:solidFill>
              </a:rPr>
              <a:t>This may result in an average cost per share that is lower than the average price over the same time period</a:t>
            </a:r>
            <a:endParaRPr/>
          </a:p>
        </p:txBody>
      </p:sp>
      <p:sp>
        <p:nvSpPr>
          <p:cNvPr id="249" name="Google Shape;249;p44"/>
          <p:cNvSpPr txBox="1">
            <a:spLocks noGrp="1"/>
          </p:cNvSpPr>
          <p:nvPr>
            <p:ph type="body" idx="2"/>
          </p:nvPr>
        </p:nvSpPr>
        <p:spPr>
          <a:xfrm>
            <a:off x="4832400" y="1152475"/>
            <a:ext cx="3999900" cy="1173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61111"/>
              <a:buFont typeface="Arial"/>
              <a:buNone/>
            </a:pPr>
            <a:r>
              <a:rPr lang="en" b="1"/>
              <a:t>Reverse Dollar Cost Averaging</a:t>
            </a:r>
            <a:endParaRPr b="1"/>
          </a:p>
          <a:p>
            <a:pPr marL="0" lvl="0" indent="0" algn="l" rtl="0">
              <a:spcBef>
                <a:spcPts val="1200"/>
              </a:spcBef>
              <a:spcAft>
                <a:spcPts val="1200"/>
              </a:spcAft>
              <a:buNone/>
            </a:pPr>
            <a:r>
              <a:rPr lang="en">
                <a:solidFill>
                  <a:srgbClr val="666666"/>
                </a:solidFill>
              </a:rPr>
              <a:t>Reverse dollar cost averaging refers to the techniques of dollar cost averaging when they are applied during a volatile market.</a:t>
            </a:r>
            <a:endParaRPr>
              <a:solidFill>
                <a:srgbClr val="666666"/>
              </a:solidFill>
            </a:endParaRPr>
          </a:p>
        </p:txBody>
      </p:sp>
      <p:sp>
        <p:nvSpPr>
          <p:cNvPr id="250" name="Google Shape;250;p44"/>
          <p:cNvSpPr/>
          <p:nvPr/>
        </p:nvSpPr>
        <p:spPr>
          <a:xfrm>
            <a:off x="311701" y="4315714"/>
            <a:ext cx="6172200" cy="207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baseline="30000">
                <a:solidFill>
                  <a:srgbClr val="00566F"/>
                </a:solidFill>
                <a:latin typeface="Helvetica Neue"/>
                <a:ea typeface="Helvetica Neue"/>
                <a:cs typeface="Helvetica Neue"/>
                <a:sym typeface="Helvetica Neue"/>
              </a:rPr>
              <a:t>1</a:t>
            </a:r>
            <a:r>
              <a:rPr lang="en" sz="900" i="1">
                <a:solidFill>
                  <a:srgbClr val="00566F"/>
                </a:solidFill>
                <a:latin typeface="Helvetica Neue"/>
                <a:ea typeface="Helvetica Neue"/>
                <a:cs typeface="Helvetica Neue"/>
                <a:sym typeface="Helvetica Neue"/>
              </a:rPr>
              <a:t> Investors should consider their ability to continue their purchases through periods of all price levels.</a:t>
            </a:r>
            <a:endParaRPr sz="1100" i="1">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52AF36D4-CAD8-E955-179B-CEF79F6033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Stress testing your plan</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57" name="Google Shape;257;p45"/>
          <p:cNvSpPr txBox="1">
            <a:spLocks noGrp="1"/>
          </p:cNvSpPr>
          <p:nvPr>
            <p:ph type="title"/>
          </p:nvPr>
        </p:nvSpPr>
        <p:spPr>
          <a:xfrm>
            <a:off x="311700" y="46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58" name="Google Shape;258;p45"/>
          <p:cNvPicPr preferRelativeResize="0"/>
          <p:nvPr/>
        </p:nvPicPr>
        <p:blipFill>
          <a:blip r:embed="rId3">
            <a:alphaModFix/>
          </a:blip>
          <a:stretch>
            <a:fillRect/>
          </a:stretch>
        </p:blipFill>
        <p:spPr>
          <a:xfrm>
            <a:off x="4417475" y="685450"/>
            <a:ext cx="3721608" cy="3730982"/>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FFA5C1A8-CD51-7793-4EB0-58607ABB966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Probability of success </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65" name="Google Shape;26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66" name="Google Shape;266;p46"/>
          <p:cNvPicPr preferRelativeResize="0"/>
          <p:nvPr/>
        </p:nvPicPr>
        <p:blipFill>
          <a:blip r:embed="rId3">
            <a:alphaModFix/>
          </a:blip>
          <a:stretch>
            <a:fillRect/>
          </a:stretch>
        </p:blipFill>
        <p:spPr>
          <a:xfrm>
            <a:off x="4528225" y="542200"/>
            <a:ext cx="3721608" cy="3786737"/>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41F62B9E-1540-DABE-3385-9677641CBF0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Facets of Retirement</a:t>
            </a:r>
            <a:endParaRPr/>
          </a:p>
        </p:txBody>
      </p:sp>
      <p:pic>
        <p:nvPicPr>
          <p:cNvPr id="89" name="Google Shape;89;p20"/>
          <p:cNvPicPr preferRelativeResize="0"/>
          <p:nvPr/>
        </p:nvPicPr>
        <p:blipFill rotWithShape="1">
          <a:blip r:embed="rId3">
            <a:alphaModFix/>
          </a:blip>
          <a:srcRect/>
          <a:stretch/>
        </p:blipFill>
        <p:spPr>
          <a:xfrm>
            <a:off x="3041821" y="1152472"/>
            <a:ext cx="3060364" cy="3167850"/>
          </a:xfrm>
          <a:prstGeom prst="rect">
            <a:avLst/>
          </a:prstGeom>
          <a:noFill/>
          <a:ln>
            <a:noFill/>
          </a:ln>
        </p:spPr>
      </p:pic>
      <p:sp>
        <p:nvSpPr>
          <p:cNvPr id="2" name="Slide Number Placeholder 1">
            <a:extLst>
              <a:ext uri="{FF2B5EF4-FFF2-40B4-BE49-F238E27FC236}">
                <a16:creationId xmlns:a16="http://schemas.microsoft.com/office/drawing/2014/main" id="{617EA14A-7BD3-D6AC-6A3F-B5732F767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Effective Tax Strategies</a:t>
            </a:r>
            <a:endParaRPr/>
          </a:p>
        </p:txBody>
      </p:sp>
      <p:sp>
        <p:nvSpPr>
          <p:cNvPr id="272" name="Google Shape;272;p47"/>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1200"/>
              </a:spcAft>
              <a:buNone/>
            </a:pPr>
            <a:r>
              <a:rPr lang="en"/>
              <a:t>It’s advisable to examine your tax situation 2 years at a time with a goal to reduce overall tax liability.</a:t>
            </a:r>
            <a:endParaRPr/>
          </a:p>
        </p:txBody>
      </p:sp>
      <p:sp>
        <p:nvSpPr>
          <p:cNvPr id="273" name="Google Shape;273;p47"/>
          <p:cNvSpPr txBox="1">
            <a:spLocks noGrp="1"/>
          </p:cNvSpPr>
          <p:nvPr>
            <p:ph type="body" idx="2"/>
          </p:nvPr>
        </p:nvSpPr>
        <p:spPr>
          <a:xfrm>
            <a:off x="4832400" y="1735175"/>
            <a:ext cx="3999900" cy="2326800"/>
          </a:xfrm>
          <a:prstGeom prst="rect">
            <a:avLst/>
          </a:prstGeom>
        </p:spPr>
        <p:txBody>
          <a:bodyPr spcFirstLastPara="1" wrap="square" lIns="91425" tIns="91425" rIns="91425" bIns="91425" anchor="t" anchorCtr="0">
            <a:noAutofit/>
          </a:bodyPr>
          <a:lstStyle/>
          <a:p>
            <a:pPr marL="457200" lvl="0" indent="-323850" algn="l" rtl="0">
              <a:lnSpc>
                <a:spcPct val="105000"/>
              </a:lnSpc>
              <a:spcBef>
                <a:spcPts val="0"/>
              </a:spcBef>
              <a:spcAft>
                <a:spcPts val="0"/>
              </a:spcAft>
              <a:buClr>
                <a:srgbClr val="666666"/>
              </a:buClr>
              <a:buSzPts val="1500"/>
              <a:buChar char="●"/>
            </a:pPr>
            <a:r>
              <a:rPr lang="en" sz="1500">
                <a:solidFill>
                  <a:srgbClr val="666666"/>
                </a:solidFill>
              </a:rPr>
              <a:t>Take advantage of adjustments and tax credits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Use capital loss rules to your advantage</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Understand when to buy and sell mutual funds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Position assets in different types of accounts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Don’t lose your deductions </a:t>
            </a:r>
            <a:endParaRPr sz="1500">
              <a:solidFill>
                <a:srgbClr val="666666"/>
              </a:solidFill>
            </a:endParaRPr>
          </a:p>
        </p:txBody>
      </p:sp>
      <p:sp>
        <p:nvSpPr>
          <p:cNvPr id="274" name="Google Shape;274;p47"/>
          <p:cNvSpPr txBox="1">
            <a:spLocks noGrp="1"/>
          </p:cNvSpPr>
          <p:nvPr>
            <p:ph type="body" idx="2"/>
          </p:nvPr>
        </p:nvSpPr>
        <p:spPr>
          <a:xfrm>
            <a:off x="379375" y="1735175"/>
            <a:ext cx="3999900" cy="2326800"/>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Clr>
                <a:srgbClr val="666666"/>
              </a:buClr>
              <a:buSzPct val="100000"/>
              <a:buChar char="●"/>
            </a:pPr>
            <a:r>
              <a:rPr lang="en">
                <a:solidFill>
                  <a:srgbClr val="666666"/>
                </a:solidFill>
              </a:rPr>
              <a:t>Participate in your employer-sponsored retirement plan</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Contribute to a traditional IRA and/or to flexible spending accounts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Consider tax implications before you retire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Itemize tax deductions</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Consolidate deductible expenses</a:t>
            </a:r>
            <a:endParaRPr>
              <a:solidFill>
                <a:srgbClr val="666666"/>
              </a:solidFill>
            </a:endParaRPr>
          </a:p>
        </p:txBody>
      </p:sp>
      <p:sp>
        <p:nvSpPr>
          <p:cNvPr id="2" name="Slide Number Placeholder 1">
            <a:extLst>
              <a:ext uri="{FF2B5EF4-FFF2-40B4-BE49-F238E27FC236}">
                <a16:creationId xmlns:a16="http://schemas.microsoft.com/office/drawing/2014/main" id="{E3840A62-594E-B397-CA07-DEC2319CFF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566F"/>
              </a:buClr>
              <a:buSzPts val="2100"/>
              <a:buNone/>
            </a:pPr>
            <a:r>
              <a:rPr lang="en"/>
              <a:t>Life Planning for Retirement</a:t>
            </a:r>
            <a:endParaRPr b="0"/>
          </a:p>
          <a:p>
            <a:pPr marL="0" lvl="0" indent="0" algn="l" rtl="0">
              <a:lnSpc>
                <a:spcPct val="90000"/>
              </a:lnSpc>
              <a:spcBef>
                <a:spcPts val="0"/>
              </a:spcBef>
              <a:spcAft>
                <a:spcPts val="0"/>
              </a:spcAft>
              <a:buClr>
                <a:srgbClr val="00566F"/>
              </a:buClr>
              <a:buSzPts val="2100"/>
              <a:buNone/>
            </a:pPr>
            <a:endParaRPr b="0"/>
          </a:p>
          <a:p>
            <a:pPr marL="0" lvl="0" indent="0" algn="l" rtl="0">
              <a:lnSpc>
                <a:spcPct val="90000"/>
              </a:lnSpc>
              <a:spcBef>
                <a:spcPts val="0"/>
              </a:spcBef>
              <a:spcAft>
                <a:spcPts val="0"/>
              </a:spcAft>
              <a:buClr>
                <a:srgbClr val="00566F"/>
              </a:buClr>
              <a:buSzPts val="2100"/>
              <a:buNone/>
            </a:pPr>
            <a:r>
              <a:rPr lang="en" sz="1400" b="1">
                <a:solidFill>
                  <a:schemeClr val="dk2"/>
                </a:solidFill>
              </a:rPr>
              <a:t>Values &amp; Objectives</a:t>
            </a:r>
            <a:endParaRPr b="1"/>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Retirement planning should not be focused solely on money</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Financial security and success alone does not guarantee </a:t>
            </a:r>
            <a:br>
              <a:rPr lang="en" sz="1400" b="0">
                <a:solidFill>
                  <a:srgbClr val="000000"/>
                </a:solidFill>
              </a:rPr>
            </a:br>
            <a:r>
              <a:rPr lang="en" sz="1400" b="0">
                <a:solidFill>
                  <a:srgbClr val="000000"/>
                </a:solidFill>
              </a:rPr>
              <a:t>a rich or fulfilling life</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Financial freedom does provide more choices throughout life, </a:t>
            </a:r>
            <a:br>
              <a:rPr lang="en" sz="1400" b="0">
                <a:solidFill>
                  <a:srgbClr val="000000"/>
                </a:solidFill>
              </a:rPr>
            </a:br>
            <a:r>
              <a:rPr lang="en" sz="1400" b="0">
                <a:solidFill>
                  <a:srgbClr val="000000"/>
                </a:solidFill>
              </a:rPr>
              <a:t>including your retirement years</a:t>
            </a:r>
            <a:endParaRPr/>
          </a:p>
        </p:txBody>
      </p:sp>
      <p:sp>
        <p:nvSpPr>
          <p:cNvPr id="96" name="Google Shape;96;p21"/>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566F"/>
              </a:buClr>
              <a:buSzPts val="2100"/>
              <a:buNone/>
            </a:pPr>
            <a:r>
              <a:rPr lang="en"/>
              <a:t>Questions to Consider</a:t>
            </a:r>
            <a:endParaRPr sz="1400" b="0"/>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What will be our primary source of income during retirement?</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Will I work post-retirement? Will my partner?</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What age do I want to retire? Does my partner know this?</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Who should my partner speak to about financial advice if I am incapacitated?</a:t>
            </a:r>
            <a:endParaRPr/>
          </a:p>
          <a:p>
            <a:pPr marL="0" lvl="0" indent="0" algn="l" rtl="0">
              <a:lnSpc>
                <a:spcPct val="90000"/>
              </a:lnSpc>
              <a:spcBef>
                <a:spcPts val="1700"/>
              </a:spcBef>
              <a:spcAft>
                <a:spcPts val="1200"/>
              </a:spcAft>
              <a:buClr>
                <a:srgbClr val="00566F"/>
              </a:buClr>
              <a:buSzPts val="2100"/>
              <a:buNone/>
            </a:pPr>
            <a:endParaRPr/>
          </a:p>
        </p:txBody>
      </p:sp>
      <p:sp>
        <p:nvSpPr>
          <p:cNvPr id="97" name="Google Shape;9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Goal-based Planning</a:t>
            </a:r>
            <a:endParaRPr/>
          </a:p>
        </p:txBody>
      </p:sp>
      <p:sp>
        <p:nvSpPr>
          <p:cNvPr id="2" name="Slide Number Placeholder 1">
            <a:extLst>
              <a:ext uri="{FF2B5EF4-FFF2-40B4-BE49-F238E27FC236}">
                <a16:creationId xmlns:a16="http://schemas.microsoft.com/office/drawing/2014/main" id="{79261384-D122-5A37-D48F-61359040987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0566F"/>
                </a:solidFill>
              </a:rPr>
              <a:t>The Goal Setting Process </a:t>
            </a:r>
            <a:endParaRPr sz="2820" b="1">
              <a:solidFill>
                <a:srgbClr val="00566F"/>
              </a:solidFill>
            </a:endParaRPr>
          </a:p>
        </p:txBody>
      </p:sp>
      <p:sp>
        <p:nvSpPr>
          <p:cNvPr id="103" name="Google Shape;10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400"/>
              </a:spcBef>
              <a:spcAft>
                <a:spcPts val="0"/>
              </a:spcAft>
              <a:buClr>
                <a:schemeClr val="dk1"/>
              </a:buClr>
              <a:buSzPct val="61111"/>
              <a:buFont typeface="Arial"/>
              <a:buNone/>
            </a:pPr>
            <a:r>
              <a:rPr lang="en">
                <a:solidFill>
                  <a:schemeClr val="dk1"/>
                </a:solidFill>
              </a:rPr>
              <a:t>•Many of us are so busy that we’ve never really taken the time</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to plan out how we’ll live during our retirement years</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•Without a clear vision of your retirement goals, it’s difficult</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to prepare financially for the next chapter of your life</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•You have a unique vision for your retirement, one that is</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yours and yours alone</a:t>
            </a:r>
            <a:endParaRPr>
              <a:solidFill>
                <a:schemeClr val="dk1"/>
              </a:solidFill>
            </a:endParaRPr>
          </a:p>
          <a:p>
            <a:pPr marL="0" lvl="0" indent="0" algn="l" rtl="0">
              <a:spcBef>
                <a:spcPts val="1200"/>
              </a:spcBef>
              <a:spcAft>
                <a:spcPts val="0"/>
              </a:spcAft>
              <a:buNone/>
            </a:pPr>
            <a:r>
              <a:rPr lang="en">
                <a:solidFill>
                  <a:schemeClr val="dk1"/>
                </a:solidFill>
              </a:rPr>
              <a:t>•Perhaps that vision is of an extended, leisurely vacation; or maybe</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you’d prefer an active lifestyle filled with work and play </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7645E3D5-A112-785D-3007-F8C7C920B1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Defining </a:t>
            </a:r>
            <a:r>
              <a:rPr lang="en" i="1"/>
              <a:t>YOUR</a:t>
            </a:r>
            <a:r>
              <a:rPr lang="en"/>
              <a:t> Plan</a:t>
            </a:r>
            <a:endParaRPr/>
          </a:p>
        </p:txBody>
      </p:sp>
      <p:sp>
        <p:nvSpPr>
          <p:cNvPr id="2" name="Slide Number Placeholder 1">
            <a:extLst>
              <a:ext uri="{FF2B5EF4-FFF2-40B4-BE49-F238E27FC236}">
                <a16:creationId xmlns:a16="http://schemas.microsoft.com/office/drawing/2014/main" id="{1FAC932D-7FF8-B07F-4B44-6B0C38F5DE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265500" y="7370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5 Steps</a:t>
            </a:r>
            <a:endParaRPr/>
          </a:p>
        </p:txBody>
      </p:sp>
      <p:sp>
        <p:nvSpPr>
          <p:cNvPr id="114" name="Google Shape;114;p24"/>
          <p:cNvSpPr txBox="1">
            <a:spLocks noGrp="1"/>
          </p:cNvSpPr>
          <p:nvPr>
            <p:ph type="body" idx="2"/>
          </p:nvPr>
        </p:nvSpPr>
        <p:spPr>
          <a:xfrm>
            <a:off x="4939500" y="361150"/>
            <a:ext cx="3837000" cy="4415400"/>
          </a:xfrm>
          <a:prstGeom prst="rect">
            <a:avLst/>
          </a:prstGeom>
        </p:spPr>
        <p:txBody>
          <a:bodyPr spcFirstLastPara="1" wrap="square" lIns="91425" tIns="91425" rIns="91425" bIns="91425" anchor="ctr" anchorCtr="0">
            <a:normAutofit/>
          </a:bodyPr>
          <a:lstStyle/>
          <a:p>
            <a:pPr marL="0" lvl="0" indent="0" algn="l" rtl="0">
              <a:lnSpc>
                <a:spcPct val="90000"/>
              </a:lnSpc>
              <a:spcBef>
                <a:spcPts val="800"/>
              </a:spcBef>
              <a:spcAft>
                <a:spcPts val="0"/>
              </a:spcAft>
              <a:buNone/>
            </a:pPr>
            <a:r>
              <a:rPr lang="en" b="1">
                <a:solidFill>
                  <a:srgbClr val="666666"/>
                </a:solidFill>
                <a:latin typeface="Helvetica Neue"/>
                <a:ea typeface="Helvetica Neue"/>
                <a:cs typeface="Helvetica Neue"/>
                <a:sym typeface="Helvetica Neue"/>
              </a:rPr>
              <a:t>Step 1: </a:t>
            </a:r>
            <a:r>
              <a:rPr lang="en">
                <a:solidFill>
                  <a:srgbClr val="666666"/>
                </a:solidFill>
                <a:latin typeface="Helvetica Neue"/>
                <a:ea typeface="Helvetica Neue"/>
                <a:cs typeface="Helvetica Neue"/>
                <a:sym typeface="Helvetica Neue"/>
              </a:rPr>
              <a:t>Determine Your Monthly Expenses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2: </a:t>
            </a:r>
            <a:r>
              <a:rPr lang="en">
                <a:solidFill>
                  <a:srgbClr val="666666"/>
                </a:solidFill>
                <a:latin typeface="Helvetica Neue"/>
                <a:ea typeface="Helvetica Neue"/>
                <a:cs typeface="Helvetica Neue"/>
                <a:sym typeface="Helvetica Neue"/>
              </a:rPr>
              <a:t>Determine your Retirement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3: </a:t>
            </a:r>
            <a:r>
              <a:rPr lang="en">
                <a:solidFill>
                  <a:srgbClr val="666666"/>
                </a:solidFill>
                <a:latin typeface="Helvetica Neue"/>
                <a:ea typeface="Helvetica Neue"/>
                <a:cs typeface="Helvetica Neue"/>
                <a:sym typeface="Helvetica Neue"/>
              </a:rPr>
              <a:t>Asset Location + Asset Allocation</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4: </a:t>
            </a:r>
            <a:r>
              <a:rPr lang="en">
                <a:solidFill>
                  <a:srgbClr val="666666"/>
                </a:solidFill>
                <a:latin typeface="Helvetica Neue"/>
                <a:ea typeface="Helvetica Neue"/>
                <a:cs typeface="Helvetica Neue"/>
                <a:sym typeface="Helvetica Neue"/>
              </a:rPr>
              <a:t>Protect Your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5: </a:t>
            </a:r>
            <a:r>
              <a:rPr lang="en">
                <a:solidFill>
                  <a:srgbClr val="666666"/>
                </a:solidFill>
                <a:latin typeface="Helvetica Neue"/>
                <a:ea typeface="Helvetica Neue"/>
                <a:cs typeface="Helvetica Neue"/>
                <a:sym typeface="Helvetica Neue"/>
              </a:rPr>
              <a:t>Understanding Inflation in Retirement</a:t>
            </a:r>
            <a:endParaRPr>
              <a:solidFill>
                <a:srgbClr val="666666"/>
              </a:solidFill>
              <a:latin typeface="Helvetica Neue"/>
              <a:ea typeface="Helvetica Neue"/>
              <a:cs typeface="Helvetica Neue"/>
              <a:sym typeface="Helvetica Neue"/>
            </a:endParaRPr>
          </a:p>
          <a:p>
            <a:pPr marL="0" lvl="0" indent="0" algn="l" rtl="0">
              <a:spcBef>
                <a:spcPts val="1000"/>
              </a:spcBef>
              <a:spcAft>
                <a:spcPts val="1000"/>
              </a:spcAft>
              <a:buNone/>
            </a:pPr>
            <a:endParaRPr/>
          </a:p>
        </p:txBody>
      </p:sp>
      <p:sp>
        <p:nvSpPr>
          <p:cNvPr id="115" name="Google Shape;115;p24"/>
          <p:cNvSpPr txBox="1">
            <a:spLocks noGrp="1"/>
          </p:cNvSpPr>
          <p:nvPr>
            <p:ph type="subTitle" idx="1"/>
          </p:nvPr>
        </p:nvSpPr>
        <p:spPr>
          <a:xfrm>
            <a:off x="714600" y="2306975"/>
            <a:ext cx="31470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Determine What You Need to Retire</a:t>
            </a:r>
            <a:endParaRPr/>
          </a:p>
        </p:txBody>
      </p:sp>
      <p:sp>
        <p:nvSpPr>
          <p:cNvPr id="2" name="Slide Number Placeholder 1">
            <a:extLst>
              <a:ext uri="{FF2B5EF4-FFF2-40B4-BE49-F238E27FC236}">
                <a16:creationId xmlns:a16="http://schemas.microsoft.com/office/drawing/2014/main" id="{77A3E242-E66F-03BC-0C63-89FD3BBDC2E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sz="3100"/>
          </a:p>
        </p:txBody>
      </p:sp>
      <p:sp>
        <p:nvSpPr>
          <p:cNvPr id="122" name="Google Shape;122;p25"/>
          <p:cNvSpPr txBox="1">
            <a:spLocks noGrp="1"/>
          </p:cNvSpPr>
          <p:nvPr>
            <p:ph type="body" idx="1"/>
          </p:nvPr>
        </p:nvSpPr>
        <p:spPr>
          <a:xfrm>
            <a:off x="311700" y="1152475"/>
            <a:ext cx="4412700" cy="175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Determining Your Monthly Expenses</a:t>
            </a:r>
            <a:endParaRPr b="1"/>
          </a:p>
          <a:p>
            <a:pPr marL="0" lvl="0" indent="0" algn="l" rtl="0">
              <a:spcBef>
                <a:spcPts val="1200"/>
              </a:spcBef>
              <a:spcAft>
                <a:spcPts val="1200"/>
              </a:spcAft>
              <a:buNone/>
            </a:pPr>
            <a:r>
              <a:rPr lang="en">
                <a:solidFill>
                  <a:srgbClr val="666666"/>
                </a:solidFill>
              </a:rPr>
              <a:t>Over a 25 year retirement, your expenses may average 80% of working income - but it’s </a:t>
            </a:r>
            <a:r>
              <a:rPr lang="en" i="1">
                <a:solidFill>
                  <a:srgbClr val="666666"/>
                </a:solidFill>
              </a:rPr>
              <a:t>not </a:t>
            </a:r>
            <a:r>
              <a:rPr lang="en">
                <a:solidFill>
                  <a:srgbClr val="666666"/>
                </a:solidFill>
              </a:rPr>
              <a:t>a straight line.</a:t>
            </a:r>
            <a:endParaRPr>
              <a:solidFill>
                <a:srgbClr val="666666"/>
              </a:solidFill>
            </a:endParaRPr>
          </a:p>
        </p:txBody>
      </p:sp>
      <p:sp>
        <p:nvSpPr>
          <p:cNvPr id="123" name="Google Shape;123;p25"/>
          <p:cNvSpPr/>
          <p:nvPr/>
        </p:nvSpPr>
        <p:spPr>
          <a:xfrm>
            <a:off x="311525" y="3192375"/>
            <a:ext cx="8520600" cy="915000"/>
          </a:xfrm>
          <a:prstGeom prst="roundRect">
            <a:avLst>
              <a:gd name="adj" fmla="val 3534"/>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4" name="Google Shape;124;p25"/>
          <p:cNvSpPr txBox="1"/>
          <p:nvPr/>
        </p:nvSpPr>
        <p:spPr>
          <a:xfrm>
            <a:off x="553800" y="3439875"/>
            <a:ext cx="4170600" cy="420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54062"/>
              </a:buClr>
              <a:buSzPts val="1100"/>
              <a:buFont typeface="Calibri"/>
              <a:buNone/>
            </a:pPr>
            <a:r>
              <a:rPr lang="en" sz="1800">
                <a:solidFill>
                  <a:srgbClr val="00566F"/>
                </a:solidFill>
                <a:latin typeface="Helvetica Neue"/>
                <a:ea typeface="Helvetica Neue"/>
                <a:cs typeface="Helvetica Neue"/>
                <a:sym typeface="Helvetica Neue"/>
              </a:rPr>
              <a:t>Let’s take a look at reality….</a:t>
            </a:r>
            <a:endParaRPr sz="1800">
              <a:solidFill>
                <a:srgbClr val="00566F"/>
              </a:solidFill>
              <a:latin typeface="Helvetica Neue"/>
              <a:ea typeface="Helvetica Neue"/>
              <a:cs typeface="Helvetica Neue"/>
              <a:sym typeface="Helvetica Neue"/>
            </a:endParaRPr>
          </a:p>
        </p:txBody>
      </p:sp>
      <p:pic>
        <p:nvPicPr>
          <p:cNvPr id="125" name="Google Shape;125;p25"/>
          <p:cNvPicPr preferRelativeResize="0"/>
          <p:nvPr/>
        </p:nvPicPr>
        <p:blipFill>
          <a:blip r:embed="rId3">
            <a:alphaModFix/>
          </a:blip>
          <a:stretch>
            <a:fillRect/>
          </a:stretch>
        </p:blipFill>
        <p:spPr>
          <a:xfrm>
            <a:off x="4906150" y="1300400"/>
            <a:ext cx="3491174" cy="2541674"/>
          </a:xfrm>
          <a:prstGeom prst="rect">
            <a:avLst/>
          </a:prstGeom>
          <a:noFill/>
          <a:ln>
            <a:noFill/>
          </a:ln>
        </p:spPr>
      </p:pic>
      <p:sp>
        <p:nvSpPr>
          <p:cNvPr id="2" name="Slide Number Placeholder 1">
            <a:extLst>
              <a:ext uri="{FF2B5EF4-FFF2-40B4-BE49-F238E27FC236}">
                <a16:creationId xmlns:a16="http://schemas.microsoft.com/office/drawing/2014/main" id="{0F8D1E38-79AE-5012-5652-78A1F1885F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p:nvPr/>
        </p:nvSpPr>
        <p:spPr>
          <a:xfrm>
            <a:off x="534750" y="160700"/>
            <a:ext cx="37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Client hypothetical </a:t>
            </a:r>
            <a:endParaRPr/>
          </a:p>
        </p:txBody>
      </p:sp>
      <p:pic>
        <p:nvPicPr>
          <p:cNvPr id="132" name="Google Shape;132;p26"/>
          <p:cNvPicPr preferRelativeResize="0"/>
          <p:nvPr/>
        </p:nvPicPr>
        <p:blipFill>
          <a:blip r:embed="rId3">
            <a:alphaModFix/>
          </a:blip>
          <a:stretch>
            <a:fillRect/>
          </a:stretch>
        </p:blipFill>
        <p:spPr>
          <a:xfrm>
            <a:off x="1289673" y="413825"/>
            <a:ext cx="6792328" cy="4023951"/>
          </a:xfrm>
          <a:prstGeom prst="rect">
            <a:avLst/>
          </a:prstGeom>
          <a:noFill/>
          <a:ln>
            <a:noFill/>
          </a:ln>
        </p:spPr>
      </p:pic>
      <p:sp>
        <p:nvSpPr>
          <p:cNvPr id="2" name="Slide Number Placeholder 1">
            <a:extLst>
              <a:ext uri="{FF2B5EF4-FFF2-40B4-BE49-F238E27FC236}">
                <a16:creationId xmlns:a16="http://schemas.microsoft.com/office/drawing/2014/main" id="{1C65B52D-1C90-7C9B-5BE6-457B5D3F9D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003B49"/>
      </a:accent2>
      <a:accent3>
        <a:srgbClr val="41748B"/>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1824</Words>
  <Application>Microsoft Macintosh PowerPoint</Application>
  <PresentationFormat>On-screen Show (16:9)</PresentationFormat>
  <Paragraphs>245</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Helvetica Neue Light</vt:lpstr>
      <vt:lpstr>Calibri</vt:lpstr>
      <vt:lpstr>Courier New</vt:lpstr>
      <vt:lpstr>Arial</vt:lpstr>
      <vt:lpstr>Helvetica Neue</vt:lpstr>
      <vt:lpstr>Open Sans</vt:lpstr>
      <vt:lpstr>Times New Roman</vt:lpstr>
      <vt:lpstr>Simple Light</vt:lpstr>
      <vt:lpstr>PowerPoint Presentation</vt:lpstr>
      <vt:lpstr>Traditional vs. Modern View of Retirement </vt:lpstr>
      <vt:lpstr>The Facets of Retirement</vt:lpstr>
      <vt:lpstr>Goal-based Planning</vt:lpstr>
      <vt:lpstr>The Goal Setting Process </vt:lpstr>
      <vt:lpstr>Defining YOUR Plan</vt:lpstr>
      <vt:lpstr>The 5 Steps</vt:lpstr>
      <vt:lpstr>Step 1</vt:lpstr>
      <vt:lpstr>PowerPoint Presentation</vt:lpstr>
      <vt:lpstr>Step 1</vt:lpstr>
      <vt:lpstr>Step 2</vt:lpstr>
      <vt:lpstr>Net Worth &amp; Cash Flow Statements </vt:lpstr>
      <vt:lpstr>Net Worth &amp; Cash Flow Statements </vt:lpstr>
      <vt:lpstr>Create Your Net Worth Statement </vt:lpstr>
      <vt:lpstr>Example</vt:lpstr>
      <vt:lpstr>Create Your Cash Flow Statement </vt:lpstr>
      <vt:lpstr>Example</vt:lpstr>
      <vt:lpstr>Step 3</vt:lpstr>
      <vt:lpstr>Optimizing Asset Location</vt:lpstr>
      <vt:lpstr>Optimizing Asset Location</vt:lpstr>
      <vt:lpstr>Annuity Withdrawal Choices </vt:lpstr>
      <vt:lpstr>Annuity Withdrawal Choices </vt:lpstr>
      <vt:lpstr>Step 4</vt:lpstr>
      <vt:lpstr>Step 4</vt:lpstr>
      <vt:lpstr>Step 4</vt:lpstr>
      <vt:lpstr>Step 4</vt:lpstr>
      <vt:lpstr>Investments</vt:lpstr>
      <vt:lpstr>Step 5 </vt:lpstr>
      <vt:lpstr>Step 5 </vt:lpstr>
      <vt:lpstr>Effective Tax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Alyssa S. Simonetti</cp:lastModifiedBy>
  <cp:revision>1</cp:revision>
  <dcterms:modified xsi:type="dcterms:W3CDTF">2023-12-19T20:23:25Z</dcterms:modified>
</cp:coreProperties>
</file>