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5.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Helvetica Neue" panose="02000503000000020004" pitchFamily="2" charset="0"/>
      <p:regular r:id="rId47"/>
      <p:bold r:id="rId48"/>
      <p:italic r:id="rId49"/>
      <p:boldItalic r:id="rId50"/>
    </p:embeddedFont>
    <p:embeddedFont>
      <p:font typeface="Helvetica Neue Light" panose="02000403000000020004" pitchFamily="2" charset="0"/>
      <p:regular r:id="rId51"/>
      <p:bold r:id="rId52"/>
      <p:italic r:id="rId53"/>
      <p:boldItalic r:id="rId54"/>
    </p:embeddedFont>
    <p:embeddedFont>
      <p:font typeface="Open Sans" panose="020B0606030504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Roso" initials="" lastIdx="1" clrIdx="0"/>
  <p:cmAuthor id="1" name="Alyssa Simonetti" initials="" lastIdx="1" clrIdx="1"/>
  <p:cmAuthor id="2" name="Alexandra Keery"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B6192D-1D96-4477-B2EA-3BB6DBBD4DB2}">
  <a:tblStyle styleId="{5FB6192D-1D96-4477-B2EA-3BB6DBBD4D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6"/>
  </p:normalViewPr>
  <p:slideViewPr>
    <p:cSldViewPr snapToGrid="0">
      <p:cViewPr varScale="1">
        <p:scale>
          <a:sx n="140" d="100"/>
          <a:sy n="140" d="100"/>
        </p:scale>
        <p:origin x="8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2-11T18:26:04.466" idx="1">
    <p:pos x="6000" y="0"/>
    <p:text>similar graphic to other course</p:text>
  </p:cm>
  <p:cm authorId="1" dt="2023-12-11T18:26:04.466" idx="1">
    <p:pos x="6000" y="0"/>
    <p:text>?</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3-12-01T16:34:16.457" idx="1">
    <p:pos x="6000" y="0"/>
    <p:text>any slides like this that are green just need to be updated in terms of color (but use graphs from 2024 material update)</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3-12-06T17:51:43.089" idx="2">
    <p:pos x="6000" y="0"/>
    <p:text>please rebuild in short course colors with updated RYR 2024 numbers/chart</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3-12-06T17:51:49.876" idx="3">
    <p:pos x="6000" y="0"/>
    <p:text>please rebuild in short course colors with updated RYR 2024 numbers/chart</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23-12-06T17:51:59.240" idx="4">
    <p:pos x="6000" y="0"/>
    <p:text>please rebuild in short course colors with updated RYR 2024 numbers/chart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e203f8b5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2" name="Google Shape;72;g27e203f8b5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ad5a1cba7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9ad5a1cba7_0_2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 a 25 year retirement your expenses may average 80% of working income.</a:t>
            </a:r>
            <a:endParaRPr/>
          </a:p>
          <a:p>
            <a:pPr marL="0" lvl="0" indent="0" algn="l" rtl="0">
              <a:spcBef>
                <a:spcPts val="0"/>
              </a:spcBef>
              <a:spcAft>
                <a:spcPts val="0"/>
              </a:spcAft>
              <a:buNone/>
            </a:pPr>
            <a:r>
              <a:rPr lang="en"/>
              <a:t>But it's not a straight line</a:t>
            </a:r>
            <a:endParaRPr/>
          </a:p>
          <a:p>
            <a:pPr marL="0" lvl="0" indent="0" algn="l" rtl="0">
              <a:spcBef>
                <a:spcPts val="0"/>
              </a:spcBef>
              <a:spcAft>
                <a:spcPts val="0"/>
              </a:spcAft>
              <a:buNone/>
            </a:pPr>
            <a:r>
              <a:rPr lang="en"/>
              <a:t>Many people spend as much or more in their first 5 years of retirement</a:t>
            </a:r>
            <a:endParaRPr/>
          </a:p>
          <a:p>
            <a:pPr marL="0" lvl="0" indent="0" algn="l" rtl="0">
              <a:spcBef>
                <a:spcPts val="0"/>
              </a:spcBef>
              <a:spcAft>
                <a:spcPts val="0"/>
              </a:spcAft>
              <a:buNone/>
            </a:pPr>
            <a:r>
              <a:rPr lang="en"/>
              <a:t>Traveling, Moving closer to family and friends, doing all the things they put off until now.  </a:t>
            </a:r>
            <a:endParaRPr/>
          </a:p>
          <a:p>
            <a:pPr marL="0" lvl="0" indent="0" algn="l" rtl="0">
              <a:spcBef>
                <a:spcPts val="0"/>
              </a:spcBef>
              <a:spcAft>
                <a:spcPts val="0"/>
              </a:spcAft>
              <a:buNone/>
            </a:pPr>
            <a:r>
              <a:rPr lang="en"/>
              <a:t>Do it while your health and wealth allow</a:t>
            </a:r>
            <a:endParaRPr/>
          </a:p>
          <a:p>
            <a:pPr marL="0" lvl="0" indent="0" algn="l" rtl="0">
              <a:spcBef>
                <a:spcPts val="0"/>
              </a:spcBef>
              <a:spcAft>
                <a:spcPts val="0"/>
              </a:spcAft>
              <a:buNone/>
            </a:pPr>
            <a:r>
              <a:rPr lang="en"/>
              <a:t>After that things can settle into an 80-85% rhythm </a:t>
            </a:r>
            <a:endParaRPr/>
          </a:p>
          <a:p>
            <a:pPr marL="0" lvl="0" indent="0" algn="l" rtl="0">
              <a:spcBef>
                <a:spcPts val="0"/>
              </a:spcBef>
              <a:spcAft>
                <a:spcPts val="0"/>
              </a:spcAft>
              <a:buNone/>
            </a:pPr>
            <a:endParaRPr/>
          </a:p>
          <a:p>
            <a:pPr marL="0" lvl="0" indent="0" algn="l" rtl="0">
              <a:spcBef>
                <a:spcPts val="0"/>
              </a:spcBef>
              <a:spcAft>
                <a:spcPts val="0"/>
              </a:spcAft>
              <a:buNone/>
            </a:pPr>
            <a:r>
              <a:rPr lang="en"/>
              <a:t>A subset of this slide is the </a:t>
            </a:r>
            <a:endParaRPr/>
          </a:p>
          <a:p>
            <a:pPr marL="0" lvl="0" indent="0" algn="l" rtl="0">
              <a:spcBef>
                <a:spcPts val="0"/>
              </a:spcBef>
              <a:spcAft>
                <a:spcPts val="0"/>
              </a:spcAft>
              <a:buNone/>
            </a:pPr>
            <a:endParaRPr/>
          </a:p>
        </p:txBody>
      </p:sp>
      <p:sp>
        <p:nvSpPr>
          <p:cNvPr id="138" name="Google Shape;138;g29ad5a1cba7_0_2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ad5a1cba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ad5a1cba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9ad5a1cba7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9ad5a1cba7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ad5a1cba7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9ad5a1cba7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9ad5a1cba7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9ad5a1cba7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9ad5a1cba7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9ad5a1cba7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9ad5a1cba7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9ad5a1cba7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9ad5a1cba7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9ad5a1cba7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ad5a1cba7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9ad5a1cba7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9ad5a1cba7_0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9ad5a1cba7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cf782cc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5cf782cc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u="sng">
                <a:solidFill>
                  <a:schemeClr val="dk1"/>
                </a:solidFill>
              </a:rPr>
              <a:t>The Traditional Retirement Planning Process</a:t>
            </a:r>
            <a:endParaRPr u="sng">
              <a:solidFill>
                <a:schemeClr val="dk1"/>
              </a:solidFill>
            </a:endParaRPr>
          </a:p>
          <a:p>
            <a:pPr marL="457200" lvl="0" indent="-304800" algn="l" rtl="0">
              <a:lnSpc>
                <a:spcPct val="115000"/>
              </a:lnSpc>
              <a:spcBef>
                <a:spcPts val="1200"/>
              </a:spcBef>
              <a:spcAft>
                <a:spcPts val="0"/>
              </a:spcAft>
              <a:buClr>
                <a:schemeClr val="dk1"/>
              </a:buClr>
              <a:buSzPts val="1200"/>
              <a:buChar char="●"/>
            </a:pPr>
            <a:r>
              <a:rPr lang="en" sz="1200">
                <a:solidFill>
                  <a:schemeClr val="dk1"/>
                </a:solidFill>
              </a:rPr>
              <a:t>Worked for many years at the same company.</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Retired at about age 65 and received a comfortable pension.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Relied upon Social Security for supplemental retirement income.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Focused primarily on money during their retirement planning process.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Generally lived their retirement years as an extended vacation.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Didn’t always know how to fill their time without work.</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Thought end-of-life planning was relatively simple.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Insurance from their insurance agent</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Stocks and bonds from their broker</a:t>
            </a:r>
            <a:endParaRPr>
              <a:solidFill>
                <a:schemeClr val="dk1"/>
              </a:solidFill>
            </a:endParaRPr>
          </a:p>
          <a:p>
            <a:pPr marL="0" lvl="0" indent="0" algn="l" rtl="0">
              <a:lnSpc>
                <a:spcPct val="115000"/>
              </a:lnSpc>
              <a:spcBef>
                <a:spcPts val="1200"/>
              </a:spcBef>
              <a:spcAft>
                <a:spcPts val="0"/>
              </a:spcAft>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Certificates of deposit from their bank</a:t>
            </a:r>
            <a:endParaRPr>
              <a:solidFill>
                <a:schemeClr val="dk1"/>
              </a:solidFill>
            </a:endParaRPr>
          </a:p>
          <a:p>
            <a:pPr marL="0" lvl="0" indent="0" algn="l" rtl="0">
              <a:lnSpc>
                <a:spcPct val="115000"/>
              </a:lnSpc>
              <a:spcBef>
                <a:spcPts val="1200"/>
              </a:spcBef>
              <a:spcAft>
                <a:spcPts val="0"/>
              </a:spcAft>
              <a:buNone/>
            </a:pPr>
            <a:r>
              <a:rPr lang="en" u="sng">
                <a:solidFill>
                  <a:schemeClr val="dk1"/>
                </a:solidFill>
              </a:rPr>
              <a:t>The Modern Retirement Planning Process</a:t>
            </a:r>
            <a:endParaRPr u="sng">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 Many of us have worked for several companies during our careers; others have been self-employed for some or all our working lives.</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 This sense of self-reliance developed over the course of your career will help you enormously as you prepare for a largely self-directed retirement. After all, the way people perceive retirement and how they plan for it has changed substantially.</a:t>
            </a:r>
            <a:endParaRPr u="sng">
              <a:solidFill>
                <a:schemeClr val="dk1"/>
              </a:solidFill>
            </a:endParaRPr>
          </a:p>
          <a:p>
            <a:pPr marL="685800" lvl="0" indent="0" algn="l" rtl="0">
              <a:lnSpc>
                <a:spcPct val="115000"/>
              </a:lnSpc>
              <a:spcBef>
                <a:spcPts val="1200"/>
              </a:spcBef>
              <a:spcAft>
                <a:spcPts val="0"/>
              </a:spcAft>
              <a:buNone/>
            </a:pPr>
            <a:r>
              <a:rPr lang="en">
                <a:solidFill>
                  <a:schemeClr val="dk1"/>
                </a:solidFill>
              </a:rPr>
              <a:t>1.</a:t>
            </a:r>
            <a:r>
              <a:rPr lang="en" sz="700">
                <a:solidFill>
                  <a:schemeClr val="dk1"/>
                </a:solidFill>
              </a:rPr>
              <a:t>      </a:t>
            </a:r>
            <a:r>
              <a:rPr lang="en">
                <a:solidFill>
                  <a:schemeClr val="dk1"/>
                </a:solidFill>
              </a:rPr>
              <a:t>Determine the outcome you want to achieve.</a:t>
            </a:r>
            <a:endParaRPr>
              <a:solidFill>
                <a:schemeClr val="dk1"/>
              </a:solidFill>
            </a:endParaRPr>
          </a:p>
          <a:p>
            <a:pPr marL="685800" lvl="0" indent="0" algn="l" rtl="0">
              <a:lnSpc>
                <a:spcPct val="115000"/>
              </a:lnSpc>
              <a:spcBef>
                <a:spcPts val="1200"/>
              </a:spcBef>
              <a:spcAft>
                <a:spcPts val="0"/>
              </a:spcAft>
              <a:buNone/>
            </a:pPr>
            <a:r>
              <a:rPr lang="en">
                <a:solidFill>
                  <a:schemeClr val="dk1"/>
                </a:solidFill>
              </a:rPr>
              <a:t>2.</a:t>
            </a:r>
            <a:r>
              <a:rPr lang="en" sz="700">
                <a:solidFill>
                  <a:schemeClr val="dk1"/>
                </a:solidFill>
              </a:rPr>
              <a:t>      </a:t>
            </a:r>
            <a:r>
              <a:rPr lang="en">
                <a:solidFill>
                  <a:schemeClr val="dk1"/>
                </a:solidFill>
              </a:rPr>
              <a:t>Educate yourself to make informed decisions.</a:t>
            </a:r>
            <a:endParaRPr>
              <a:solidFill>
                <a:schemeClr val="dk1"/>
              </a:solidFill>
            </a:endParaRPr>
          </a:p>
          <a:p>
            <a:pPr marL="685800" lvl="0" indent="0" algn="l" rtl="0">
              <a:lnSpc>
                <a:spcPct val="115000"/>
              </a:lnSpc>
              <a:spcBef>
                <a:spcPts val="1200"/>
              </a:spcBef>
              <a:spcAft>
                <a:spcPts val="0"/>
              </a:spcAft>
              <a:buNone/>
            </a:pPr>
            <a:r>
              <a:rPr lang="en">
                <a:solidFill>
                  <a:schemeClr val="dk1"/>
                </a:solidFill>
              </a:rPr>
              <a:t>3.</a:t>
            </a:r>
            <a:r>
              <a:rPr lang="en" sz="700">
                <a:solidFill>
                  <a:schemeClr val="dk1"/>
                </a:solidFill>
              </a:rPr>
              <a:t>      </a:t>
            </a:r>
            <a:r>
              <a:rPr lang="en">
                <a:solidFill>
                  <a:schemeClr val="dk1"/>
                </a:solidFill>
              </a:rPr>
              <a:t>Analyze your current financial situation.</a:t>
            </a:r>
            <a:endParaRPr>
              <a:solidFill>
                <a:schemeClr val="dk1"/>
              </a:solidFill>
            </a:endParaRPr>
          </a:p>
          <a:p>
            <a:pPr marL="685800" lvl="0" indent="0" algn="l" rtl="0">
              <a:lnSpc>
                <a:spcPct val="115000"/>
              </a:lnSpc>
              <a:spcBef>
                <a:spcPts val="1200"/>
              </a:spcBef>
              <a:spcAft>
                <a:spcPts val="0"/>
              </a:spcAft>
              <a:buNone/>
            </a:pPr>
            <a:r>
              <a:rPr lang="en">
                <a:solidFill>
                  <a:schemeClr val="dk1"/>
                </a:solidFill>
              </a:rPr>
              <a:t>4.</a:t>
            </a:r>
            <a:r>
              <a:rPr lang="en" sz="700">
                <a:solidFill>
                  <a:schemeClr val="dk1"/>
                </a:solidFill>
              </a:rPr>
              <a:t>      </a:t>
            </a:r>
            <a:r>
              <a:rPr lang="en">
                <a:solidFill>
                  <a:schemeClr val="dk1"/>
                </a:solidFill>
              </a:rPr>
              <a:t>Develop a comprehensive financial plan to address all possible scenarios, including:</a:t>
            </a:r>
            <a:endParaRPr>
              <a:solidFill>
                <a:schemeClr val="dk1"/>
              </a:solidFill>
            </a:endParaRPr>
          </a:p>
          <a:p>
            <a:pPr marL="1143000" lvl="0" indent="0" algn="l" rtl="0">
              <a:lnSpc>
                <a:spcPct val="115000"/>
              </a:lnSpc>
              <a:spcBef>
                <a:spcPts val="1200"/>
              </a:spcBef>
              <a:spcAft>
                <a:spcPts val="0"/>
              </a:spcAft>
              <a:buNone/>
            </a:pPr>
            <a:r>
              <a:rPr lang="en">
                <a:solidFill>
                  <a:schemeClr val="dk1"/>
                </a:solidFill>
              </a:rPr>
              <a:t>a.</a:t>
            </a:r>
            <a:r>
              <a:rPr lang="en" sz="700">
                <a:solidFill>
                  <a:schemeClr val="dk1"/>
                </a:solidFill>
              </a:rPr>
              <a:t>      </a:t>
            </a:r>
            <a:r>
              <a:rPr lang="en">
                <a:solidFill>
                  <a:schemeClr val="dk1"/>
                </a:solidFill>
              </a:rPr>
              <a:t>Job loss</a:t>
            </a:r>
            <a:endParaRPr>
              <a:solidFill>
                <a:schemeClr val="dk1"/>
              </a:solidFill>
            </a:endParaRPr>
          </a:p>
          <a:p>
            <a:pPr marL="1143000" lvl="0" indent="0" algn="l" rtl="0">
              <a:lnSpc>
                <a:spcPct val="115000"/>
              </a:lnSpc>
              <a:spcBef>
                <a:spcPts val="1200"/>
              </a:spcBef>
              <a:spcAft>
                <a:spcPts val="0"/>
              </a:spcAft>
              <a:buNone/>
            </a:pPr>
            <a:r>
              <a:rPr lang="en">
                <a:solidFill>
                  <a:schemeClr val="dk1"/>
                </a:solidFill>
              </a:rPr>
              <a:t>b.</a:t>
            </a:r>
            <a:r>
              <a:rPr lang="en" sz="700">
                <a:solidFill>
                  <a:schemeClr val="dk1"/>
                </a:solidFill>
              </a:rPr>
              <a:t>      </a:t>
            </a:r>
            <a:r>
              <a:rPr lang="en">
                <a:solidFill>
                  <a:schemeClr val="dk1"/>
                </a:solidFill>
              </a:rPr>
              <a:t>Health problems or disability</a:t>
            </a:r>
            <a:endParaRPr>
              <a:solidFill>
                <a:schemeClr val="dk1"/>
              </a:solidFill>
            </a:endParaRPr>
          </a:p>
          <a:p>
            <a:pPr marL="1143000" lvl="0" indent="0" algn="l" rtl="0">
              <a:lnSpc>
                <a:spcPct val="115000"/>
              </a:lnSpc>
              <a:spcBef>
                <a:spcPts val="1200"/>
              </a:spcBef>
              <a:spcAft>
                <a:spcPts val="0"/>
              </a:spcAft>
              <a:buNone/>
            </a:pPr>
            <a:r>
              <a:rPr lang="en">
                <a:solidFill>
                  <a:schemeClr val="dk1"/>
                </a:solidFill>
              </a:rPr>
              <a:t>c.</a:t>
            </a:r>
            <a:r>
              <a:rPr lang="en" sz="700">
                <a:solidFill>
                  <a:schemeClr val="dk1"/>
                </a:solidFill>
              </a:rPr>
              <a:t>      </a:t>
            </a:r>
            <a:r>
              <a:rPr lang="en">
                <a:solidFill>
                  <a:schemeClr val="dk1"/>
                </a:solidFill>
              </a:rPr>
              <a:t>Changes to Social Security benefits</a:t>
            </a:r>
            <a:endParaRPr>
              <a:solidFill>
                <a:schemeClr val="dk1"/>
              </a:solidFill>
            </a:endParaRPr>
          </a:p>
          <a:p>
            <a:pPr marL="1143000" lvl="0" indent="0" algn="l" rtl="0">
              <a:lnSpc>
                <a:spcPct val="115000"/>
              </a:lnSpc>
              <a:spcBef>
                <a:spcPts val="1200"/>
              </a:spcBef>
              <a:spcAft>
                <a:spcPts val="0"/>
              </a:spcAft>
              <a:buNone/>
            </a:pPr>
            <a:r>
              <a:rPr lang="en">
                <a:solidFill>
                  <a:schemeClr val="dk1"/>
                </a:solidFill>
              </a:rPr>
              <a:t>d.</a:t>
            </a:r>
            <a:r>
              <a:rPr lang="en" sz="700">
                <a:solidFill>
                  <a:schemeClr val="dk1"/>
                </a:solidFill>
              </a:rPr>
              <a:t>      </a:t>
            </a:r>
            <a:r>
              <a:rPr lang="en">
                <a:solidFill>
                  <a:schemeClr val="dk1"/>
                </a:solidFill>
              </a:rPr>
              <a:t>Death in the family</a:t>
            </a:r>
            <a:endParaRPr>
              <a:solidFill>
                <a:schemeClr val="dk1"/>
              </a:solidFill>
            </a:endParaRPr>
          </a:p>
          <a:p>
            <a:pPr marL="685800" lvl="0" indent="0" algn="l" rtl="0">
              <a:lnSpc>
                <a:spcPct val="115000"/>
              </a:lnSpc>
              <a:spcBef>
                <a:spcPts val="1200"/>
              </a:spcBef>
              <a:spcAft>
                <a:spcPts val="0"/>
              </a:spcAft>
              <a:buNone/>
            </a:pPr>
            <a:r>
              <a:rPr lang="en">
                <a:solidFill>
                  <a:schemeClr val="dk1"/>
                </a:solidFill>
              </a:rPr>
              <a:t>5.</a:t>
            </a:r>
            <a:r>
              <a:rPr lang="en" sz="700">
                <a:solidFill>
                  <a:schemeClr val="dk1"/>
                </a:solidFill>
              </a:rPr>
              <a:t>      </a:t>
            </a:r>
            <a:r>
              <a:rPr lang="en">
                <a:solidFill>
                  <a:schemeClr val="dk1"/>
                </a:solidFill>
              </a:rPr>
              <a:t>Implement the plan, selecting the financial products necessary for a coordinated portfolio.</a:t>
            </a:r>
            <a:endParaRPr>
              <a:solidFill>
                <a:schemeClr val="dk1"/>
              </a:solidFill>
            </a:endParaRPr>
          </a:p>
          <a:p>
            <a:pPr marL="685800" lvl="0" indent="0" algn="l" rtl="0">
              <a:lnSpc>
                <a:spcPct val="115000"/>
              </a:lnSpc>
              <a:spcBef>
                <a:spcPts val="1200"/>
              </a:spcBef>
              <a:spcAft>
                <a:spcPts val="0"/>
              </a:spcAft>
              <a:buClr>
                <a:schemeClr val="dk1"/>
              </a:buClr>
              <a:buSzPts val="1100"/>
              <a:buFont typeface="Arial"/>
              <a:buNone/>
            </a:pPr>
            <a:r>
              <a:rPr lang="en">
                <a:solidFill>
                  <a:schemeClr val="dk1"/>
                </a:solidFill>
              </a:rPr>
              <a:t>6.</a:t>
            </a:r>
            <a:r>
              <a:rPr lang="en" sz="700">
                <a:solidFill>
                  <a:schemeClr val="dk1"/>
                </a:solidFill>
              </a:rPr>
              <a:t>      </a:t>
            </a:r>
            <a:r>
              <a:rPr lang="en">
                <a:solidFill>
                  <a:schemeClr val="dk1"/>
                </a:solidFill>
              </a:rPr>
              <a:t>Review your plan and adjust over time.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ad5a1cba7_0_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9ad5a1cba7_0_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9ad5a1cba7_0_1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9ad5a1cba7_0_1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9ad5a1cba7_0_1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9ad5a1cba7_0_1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9ad5a1cba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9ad5a1cba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9ad5a1cba7_0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9ad5a1cba7_0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9ad5a1cba7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9ad5a1cba7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9ad5a1cba7_0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9ad5a1cba7_0_1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9ad5a1cba7_0_1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9ad5a1cba7_0_1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9ad5a1cba7_0_18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9ad5a1cba7_0_18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RightCapital → Desgin: layout as is with source info </a:t>
            </a:r>
            <a:endParaRPr/>
          </a:p>
          <a:p>
            <a:pPr marL="0" lvl="0" indent="0" algn="l" rtl="0">
              <a:spcBef>
                <a:spcPts val="0"/>
              </a:spcBef>
              <a:spcAft>
                <a:spcPts val="0"/>
              </a:spcAft>
              <a:buNone/>
            </a:pPr>
            <a:endParaRPr/>
          </a:p>
          <a:p>
            <a:pPr marL="0" lvl="0" indent="0" algn="l" rtl="0">
              <a:spcBef>
                <a:spcPts val="0"/>
              </a:spcBef>
              <a:spcAft>
                <a:spcPts val="0"/>
              </a:spcAft>
              <a:buNone/>
            </a:pPr>
            <a:r>
              <a:rPr lang="en"/>
              <a:t>Nobody has a crystal ball</a:t>
            </a:r>
            <a:endParaRPr/>
          </a:p>
          <a:p>
            <a:pPr marL="0" lvl="0" indent="0" algn="l" rtl="0">
              <a:spcBef>
                <a:spcPts val="0"/>
              </a:spcBef>
              <a:spcAft>
                <a:spcPts val="0"/>
              </a:spcAft>
              <a:buNone/>
            </a:pPr>
            <a:r>
              <a:rPr lang="en"/>
              <a:t>No advisor know what’s going to happen next, but what we can do is prepare as best we can, have a plan and stress test taht plan using many, many different market circumstances</a:t>
            </a:r>
            <a:endParaRPr/>
          </a:p>
          <a:p>
            <a:pPr marL="0" lvl="0" indent="0" algn="l" rtl="0">
              <a:spcBef>
                <a:spcPts val="0"/>
              </a:spcBef>
              <a:spcAft>
                <a:spcPts val="0"/>
              </a:spcAft>
              <a:buNone/>
            </a:pPr>
            <a:endParaRPr/>
          </a:p>
          <a:p>
            <a:pPr marL="0" lvl="0" indent="0" algn="l" rtl="0">
              <a:spcBef>
                <a:spcPts val="0"/>
              </a:spcBef>
              <a:spcAft>
                <a:spcPts val="0"/>
              </a:spcAft>
              <a:buNone/>
            </a:pPr>
            <a:r>
              <a:rPr lang="en"/>
              <a:t>Running thousands of different scenarios, changing variables. </a:t>
            </a:r>
            <a:endParaRPr/>
          </a:p>
        </p:txBody>
      </p:sp>
      <p:sp>
        <p:nvSpPr>
          <p:cNvPr id="255" name="Google Shape;255;g29ad5a1cba7_0_18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9ad5a1cba7_0_18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9ad5a1cba7_0_18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RightCapital → Desgin: layout as is with source info </a:t>
            </a:r>
            <a:endParaRPr/>
          </a:p>
          <a:p>
            <a:pPr marL="0" lvl="0" indent="0" algn="l" rtl="0">
              <a:spcBef>
                <a:spcPts val="0"/>
              </a:spcBef>
              <a:spcAft>
                <a:spcPts val="0"/>
              </a:spcAft>
              <a:buNone/>
            </a:pPr>
            <a:endParaRPr/>
          </a:p>
          <a:p>
            <a:pPr marL="0" lvl="0" indent="0" algn="l" rtl="0">
              <a:spcBef>
                <a:spcPts val="0"/>
              </a:spcBef>
              <a:spcAft>
                <a:spcPts val="0"/>
              </a:spcAft>
              <a:buNone/>
            </a:pPr>
            <a:r>
              <a:rPr lang="en"/>
              <a:t>Nobody has a crystal ball</a:t>
            </a:r>
            <a:endParaRPr/>
          </a:p>
          <a:p>
            <a:pPr marL="0" lvl="0" indent="0" algn="l" rtl="0">
              <a:spcBef>
                <a:spcPts val="0"/>
              </a:spcBef>
              <a:spcAft>
                <a:spcPts val="0"/>
              </a:spcAft>
              <a:buNone/>
            </a:pPr>
            <a:r>
              <a:rPr lang="en"/>
              <a:t>No advisor know what’s going to happen next, but what we can do is prepare as best we can, have a plan and stress test taht plan using many, many different market circumstances</a:t>
            </a:r>
            <a:endParaRPr/>
          </a:p>
          <a:p>
            <a:pPr marL="0" lvl="0" indent="0" algn="l" rtl="0">
              <a:spcBef>
                <a:spcPts val="0"/>
              </a:spcBef>
              <a:spcAft>
                <a:spcPts val="0"/>
              </a:spcAft>
              <a:buNone/>
            </a:pPr>
            <a:endParaRPr/>
          </a:p>
          <a:p>
            <a:pPr marL="0" lvl="0" indent="0" algn="l" rtl="0">
              <a:spcBef>
                <a:spcPts val="0"/>
              </a:spcBef>
              <a:spcAft>
                <a:spcPts val="0"/>
              </a:spcAft>
              <a:buNone/>
            </a:pPr>
            <a:r>
              <a:rPr lang="en"/>
              <a:t>Running thousands of different scenarios, changing variables. </a:t>
            </a:r>
            <a:endParaRPr/>
          </a:p>
        </p:txBody>
      </p:sp>
      <p:sp>
        <p:nvSpPr>
          <p:cNvPr id="263" name="Google Shape;263;g29ad5a1cba7_0_18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9ad5a1cb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9ad5a1cba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9ad5a1cba7_0_2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9ad5a1cba7_0_2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9ad5a1cba7_0_2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9ad5a1cba7_0_22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29ad5a1cba7_0_22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9ad5a1cba7_0_2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9ad5a1cba7_0_23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29ad5a1cba7_0_23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9ad5a1cba7_0_2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9ad5a1cba7_0_2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9ad5a1cba7_0_2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9ad5a1cba7_0_2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9ad5a1cba7_0_25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9ad5a1cba7_0_25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29ad5a1cba7_0_25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9ad5a1cba7_0_2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9ad5a1cba7_0_2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9ad5a1cba7_0_2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9ad5a1cba7_0_2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9ad5a1cba7_0_2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9ad5a1cba7_0_2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9ad5a1cba7_0_2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9ad5a1cba7_0_2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9ad5a1cba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9ad5a1cba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9ad5a1cba7_0_2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9ad5a1cba7_0_2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9ad5a1cba7_0_2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9ad5a1cba7_0_2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9ad5a1cba7_0_2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9ad5a1cba7_0_2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9ad5a1cba7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9ad5a1cba7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9ad5a1cba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9ad5a1cba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9ad5a1cba7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9ad5a1cba7_0_1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 a 25 year retirement your expenses may average 80% of working income.</a:t>
            </a:r>
            <a:endParaRPr/>
          </a:p>
          <a:p>
            <a:pPr marL="0" lvl="0" indent="0" algn="l" rtl="0">
              <a:spcBef>
                <a:spcPts val="0"/>
              </a:spcBef>
              <a:spcAft>
                <a:spcPts val="0"/>
              </a:spcAft>
              <a:buNone/>
            </a:pPr>
            <a:r>
              <a:rPr lang="en"/>
              <a:t>But it's not a straight line</a:t>
            </a:r>
            <a:endParaRPr/>
          </a:p>
          <a:p>
            <a:pPr marL="0" lvl="0" indent="0" algn="l" rtl="0">
              <a:spcBef>
                <a:spcPts val="0"/>
              </a:spcBef>
              <a:spcAft>
                <a:spcPts val="0"/>
              </a:spcAft>
              <a:buNone/>
            </a:pPr>
            <a:r>
              <a:rPr lang="en"/>
              <a:t>Many people spend as much or more in their first 5 years of retirement</a:t>
            </a:r>
            <a:endParaRPr/>
          </a:p>
          <a:p>
            <a:pPr marL="0" lvl="0" indent="0" algn="l" rtl="0">
              <a:spcBef>
                <a:spcPts val="0"/>
              </a:spcBef>
              <a:spcAft>
                <a:spcPts val="0"/>
              </a:spcAft>
              <a:buNone/>
            </a:pPr>
            <a:r>
              <a:rPr lang="en"/>
              <a:t>Traveling, Moving closer to family and friends, doing all the things they put off until now.  </a:t>
            </a:r>
            <a:endParaRPr/>
          </a:p>
          <a:p>
            <a:pPr marL="0" lvl="0" indent="0" algn="l" rtl="0">
              <a:spcBef>
                <a:spcPts val="0"/>
              </a:spcBef>
              <a:spcAft>
                <a:spcPts val="0"/>
              </a:spcAft>
              <a:buNone/>
            </a:pPr>
            <a:r>
              <a:rPr lang="en"/>
              <a:t>Do it while your health and wealth allow</a:t>
            </a:r>
            <a:endParaRPr/>
          </a:p>
          <a:p>
            <a:pPr marL="0" lvl="0" indent="0" algn="l" rtl="0">
              <a:spcBef>
                <a:spcPts val="0"/>
              </a:spcBef>
              <a:spcAft>
                <a:spcPts val="0"/>
              </a:spcAft>
              <a:buNone/>
            </a:pPr>
            <a:r>
              <a:rPr lang="en"/>
              <a:t>After that things can settle into an 80-85% rhythm </a:t>
            </a:r>
            <a:endParaRPr/>
          </a:p>
          <a:p>
            <a:pPr marL="0" lvl="0" indent="0" algn="l" rtl="0">
              <a:spcBef>
                <a:spcPts val="0"/>
              </a:spcBef>
              <a:spcAft>
                <a:spcPts val="0"/>
              </a:spcAft>
              <a:buNone/>
            </a:pPr>
            <a:endParaRPr/>
          </a:p>
          <a:p>
            <a:pPr marL="0" lvl="0" indent="0" algn="l" rtl="0">
              <a:spcBef>
                <a:spcPts val="0"/>
              </a:spcBef>
              <a:spcAft>
                <a:spcPts val="0"/>
              </a:spcAft>
              <a:buNone/>
            </a:pPr>
            <a:r>
              <a:rPr lang="en"/>
              <a:t>A subset of this slide is the </a:t>
            </a:r>
            <a:endParaRPr/>
          </a:p>
          <a:p>
            <a:pPr marL="0" lvl="0" indent="0" algn="l" rtl="0">
              <a:spcBef>
                <a:spcPts val="0"/>
              </a:spcBef>
              <a:spcAft>
                <a:spcPts val="0"/>
              </a:spcAft>
              <a:buNone/>
            </a:pPr>
            <a:endParaRPr/>
          </a:p>
        </p:txBody>
      </p:sp>
      <p:sp>
        <p:nvSpPr>
          <p:cNvPr id="128" name="Google Shape;128;g29ad5a1cba7_0_1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3888" y="2159240"/>
            <a:ext cx="7886700" cy="972600"/>
          </a:xfrm>
          <a:prstGeom prst="rect">
            <a:avLst/>
          </a:prstGeom>
          <a:noFill/>
          <a:ln>
            <a:noFill/>
          </a:ln>
        </p:spPr>
        <p:txBody>
          <a:bodyPr spcFirstLastPara="1" wrap="square" lIns="51425" tIns="25700" rIns="51425" bIns="25700" anchor="b" anchorCtr="0">
            <a:noAutofit/>
          </a:bodyPr>
          <a:lstStyle>
            <a:lvl1pPr lvl="0" algn="l" rtl="0">
              <a:lnSpc>
                <a:spcPct val="90000"/>
              </a:lnSpc>
              <a:spcBef>
                <a:spcPts val="0"/>
              </a:spcBef>
              <a:spcAft>
                <a:spcPts val="0"/>
              </a:spcAft>
              <a:buClr>
                <a:srgbClr val="254062"/>
              </a:buClr>
              <a:buSzPts val="3400"/>
              <a:buFont typeface="Calibri"/>
              <a:buNone/>
              <a:defRPr sz="4500">
                <a:solidFill>
                  <a:schemeClr val="dk1"/>
                </a:solidFill>
                <a:latin typeface="Helvetica Neue"/>
                <a:ea typeface="Helvetica Neue"/>
                <a:cs typeface="Helvetica Neue"/>
                <a:sym typeface="Helvetica Neu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2" name="Google Shape;52;p13"/>
          <p:cNvSpPr txBox="1">
            <a:spLocks noGrp="1"/>
          </p:cNvSpPr>
          <p:nvPr>
            <p:ph type="body" idx="1"/>
          </p:nvPr>
        </p:nvSpPr>
        <p:spPr>
          <a:xfrm>
            <a:off x="623888" y="3135404"/>
            <a:ext cx="7886700" cy="774900"/>
          </a:xfrm>
          <a:prstGeom prst="rect">
            <a:avLst/>
          </a:prstGeom>
          <a:noFill/>
          <a:ln>
            <a:noFill/>
          </a:ln>
        </p:spPr>
        <p:txBody>
          <a:bodyPr spcFirstLastPara="1" wrap="square" lIns="51425" tIns="25700" rIns="51425" bIns="25700" anchor="t" anchorCtr="0">
            <a:noAutofit/>
          </a:bodyPr>
          <a:lstStyle>
            <a:lvl1pPr marL="457200" lvl="0" indent="-228600" algn="l" rtl="0">
              <a:lnSpc>
                <a:spcPct val="90000"/>
              </a:lnSpc>
              <a:spcBef>
                <a:spcPts val="800"/>
              </a:spcBef>
              <a:spcAft>
                <a:spcPts val="0"/>
              </a:spcAft>
              <a:buClr>
                <a:schemeClr val="lt1"/>
              </a:buClr>
              <a:buSzPts val="1400"/>
              <a:buNone/>
              <a:defRPr sz="1800">
                <a:solidFill>
                  <a:schemeClr val="lt1"/>
                </a:solidFill>
                <a:latin typeface="Helvetica Neue"/>
                <a:ea typeface="Helvetica Neue"/>
                <a:cs typeface="Helvetica Neue"/>
                <a:sym typeface="Helvetica Neue"/>
              </a:defRPr>
            </a:lvl1pPr>
            <a:lvl2pPr marL="914400" lvl="1" indent="-228600" algn="l" rtl="0">
              <a:lnSpc>
                <a:spcPct val="90000"/>
              </a:lnSpc>
              <a:spcBef>
                <a:spcPts val="400"/>
              </a:spcBef>
              <a:spcAft>
                <a:spcPts val="0"/>
              </a:spcAft>
              <a:buClr>
                <a:srgbClr val="888888"/>
              </a:buClr>
              <a:buSzPts val="1100"/>
              <a:buNone/>
              <a:defRPr sz="1500">
                <a:solidFill>
                  <a:srgbClr val="888888"/>
                </a:solidFill>
              </a:defRPr>
            </a:lvl2pPr>
            <a:lvl3pPr marL="1371600" lvl="2" indent="-228600" algn="l" rtl="0">
              <a:lnSpc>
                <a:spcPct val="90000"/>
              </a:lnSpc>
              <a:spcBef>
                <a:spcPts val="400"/>
              </a:spcBef>
              <a:spcAft>
                <a:spcPts val="0"/>
              </a:spcAft>
              <a:buClr>
                <a:srgbClr val="888888"/>
              </a:buClr>
              <a:buSzPts val="1100"/>
              <a:buNone/>
              <a:defRPr sz="1400">
                <a:solidFill>
                  <a:srgbClr val="888888"/>
                </a:solidFill>
              </a:defRPr>
            </a:lvl3pPr>
            <a:lvl4pPr marL="1828800" lvl="3" indent="-228600" algn="l" rtl="0">
              <a:lnSpc>
                <a:spcPct val="90000"/>
              </a:lnSpc>
              <a:spcBef>
                <a:spcPts val="400"/>
              </a:spcBef>
              <a:spcAft>
                <a:spcPts val="0"/>
              </a:spcAft>
              <a:buClr>
                <a:srgbClr val="888888"/>
              </a:buClr>
              <a:buSzPts val="900"/>
              <a:buNone/>
              <a:defRPr sz="1200">
                <a:solidFill>
                  <a:srgbClr val="888888"/>
                </a:solidFill>
              </a:defRPr>
            </a:lvl4pPr>
            <a:lvl5pPr marL="2286000" lvl="4" indent="-228600" algn="l" rtl="0">
              <a:lnSpc>
                <a:spcPct val="90000"/>
              </a:lnSpc>
              <a:spcBef>
                <a:spcPts val="400"/>
              </a:spcBef>
              <a:spcAft>
                <a:spcPts val="0"/>
              </a:spcAft>
              <a:buClr>
                <a:srgbClr val="888888"/>
              </a:buClr>
              <a:buSzPts val="900"/>
              <a:buNone/>
              <a:defRPr sz="1200">
                <a:solidFill>
                  <a:srgbClr val="888888"/>
                </a:solidFill>
              </a:defRPr>
            </a:lvl5pPr>
            <a:lvl6pPr marL="2743200" lvl="5" indent="-228600" algn="l" rtl="0">
              <a:lnSpc>
                <a:spcPct val="90000"/>
              </a:lnSpc>
              <a:spcBef>
                <a:spcPts val="400"/>
              </a:spcBef>
              <a:spcAft>
                <a:spcPts val="0"/>
              </a:spcAft>
              <a:buClr>
                <a:srgbClr val="888888"/>
              </a:buClr>
              <a:buSzPts val="900"/>
              <a:buNone/>
              <a:defRPr sz="1200">
                <a:solidFill>
                  <a:srgbClr val="888888"/>
                </a:solidFill>
              </a:defRPr>
            </a:lvl6pPr>
            <a:lvl7pPr marL="3200400" lvl="6" indent="-228600" algn="l" rtl="0">
              <a:lnSpc>
                <a:spcPct val="90000"/>
              </a:lnSpc>
              <a:spcBef>
                <a:spcPts val="400"/>
              </a:spcBef>
              <a:spcAft>
                <a:spcPts val="0"/>
              </a:spcAft>
              <a:buClr>
                <a:srgbClr val="888888"/>
              </a:buClr>
              <a:buSzPts val="900"/>
              <a:buNone/>
              <a:defRPr sz="1200">
                <a:solidFill>
                  <a:srgbClr val="888888"/>
                </a:solidFill>
              </a:defRPr>
            </a:lvl7pPr>
            <a:lvl8pPr marL="3657600" lvl="7" indent="-228600" algn="l" rtl="0">
              <a:lnSpc>
                <a:spcPct val="90000"/>
              </a:lnSpc>
              <a:spcBef>
                <a:spcPts val="400"/>
              </a:spcBef>
              <a:spcAft>
                <a:spcPts val="0"/>
              </a:spcAft>
              <a:buClr>
                <a:srgbClr val="888888"/>
              </a:buClr>
              <a:buSzPts val="900"/>
              <a:buNone/>
              <a:defRPr sz="1200">
                <a:solidFill>
                  <a:srgbClr val="888888"/>
                </a:solidFill>
              </a:defRPr>
            </a:lvl8pPr>
            <a:lvl9pPr marL="4114800" lvl="8" indent="-228600" algn="l" rtl="0">
              <a:lnSpc>
                <a:spcPct val="90000"/>
              </a:lnSpc>
              <a:spcBef>
                <a:spcPts val="400"/>
              </a:spcBef>
              <a:spcAft>
                <a:spcPts val="0"/>
              </a:spcAft>
              <a:buClr>
                <a:srgbClr val="888888"/>
              </a:buClr>
              <a:buSzPts val="900"/>
              <a:buNone/>
              <a:defRPr sz="1200">
                <a:solidFill>
                  <a:srgbClr val="888888"/>
                </a:solidFill>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lt1"/>
                </a:solidFill>
                <a:latin typeface="Helvetica Neue"/>
                <a:ea typeface="Helvetica Neue"/>
                <a:cs typeface="Helvetica Neue"/>
                <a:sym typeface="Helvetica Neue"/>
              </a:defRPr>
            </a:lvl1pPr>
            <a:lvl2pPr lvl="1">
              <a:buNone/>
              <a:defRPr sz="1300">
                <a:solidFill>
                  <a:schemeClr val="lt1"/>
                </a:solidFill>
                <a:latin typeface="Helvetica Neue"/>
                <a:ea typeface="Helvetica Neue"/>
                <a:cs typeface="Helvetica Neue"/>
                <a:sym typeface="Helvetica Neue"/>
              </a:defRPr>
            </a:lvl2pPr>
            <a:lvl3pPr lvl="2">
              <a:buNone/>
              <a:defRPr sz="1300">
                <a:solidFill>
                  <a:schemeClr val="lt1"/>
                </a:solidFill>
                <a:latin typeface="Helvetica Neue"/>
                <a:ea typeface="Helvetica Neue"/>
                <a:cs typeface="Helvetica Neue"/>
                <a:sym typeface="Helvetica Neue"/>
              </a:defRPr>
            </a:lvl3pPr>
            <a:lvl4pPr lvl="3">
              <a:buNone/>
              <a:defRPr sz="1300">
                <a:solidFill>
                  <a:schemeClr val="lt1"/>
                </a:solidFill>
                <a:latin typeface="Helvetica Neue"/>
                <a:ea typeface="Helvetica Neue"/>
                <a:cs typeface="Helvetica Neue"/>
                <a:sym typeface="Helvetica Neue"/>
              </a:defRPr>
            </a:lvl4pPr>
            <a:lvl5pPr lvl="4">
              <a:buNone/>
              <a:defRPr sz="1300">
                <a:solidFill>
                  <a:schemeClr val="lt1"/>
                </a:solidFill>
                <a:latin typeface="Helvetica Neue"/>
                <a:ea typeface="Helvetica Neue"/>
                <a:cs typeface="Helvetica Neue"/>
                <a:sym typeface="Helvetica Neue"/>
              </a:defRPr>
            </a:lvl5pPr>
            <a:lvl6pPr lvl="5">
              <a:buNone/>
              <a:defRPr sz="1300">
                <a:solidFill>
                  <a:schemeClr val="lt1"/>
                </a:solidFill>
                <a:latin typeface="Helvetica Neue"/>
                <a:ea typeface="Helvetica Neue"/>
                <a:cs typeface="Helvetica Neue"/>
                <a:sym typeface="Helvetica Neue"/>
              </a:defRPr>
            </a:lvl6pPr>
            <a:lvl7pPr lvl="6">
              <a:buNone/>
              <a:defRPr sz="1300">
                <a:solidFill>
                  <a:schemeClr val="lt1"/>
                </a:solidFill>
                <a:latin typeface="Helvetica Neue"/>
                <a:ea typeface="Helvetica Neue"/>
                <a:cs typeface="Helvetica Neue"/>
                <a:sym typeface="Helvetica Neue"/>
              </a:defRPr>
            </a:lvl7pPr>
            <a:lvl8pPr lvl="7">
              <a:buNone/>
              <a:defRPr sz="1300">
                <a:solidFill>
                  <a:schemeClr val="lt1"/>
                </a:solidFill>
                <a:latin typeface="Helvetica Neue"/>
                <a:ea typeface="Helvetica Neue"/>
                <a:cs typeface="Helvetica Neue"/>
                <a:sym typeface="Helvetica Neue"/>
              </a:defRPr>
            </a:lvl8pPr>
            <a:lvl9pPr lvl="8">
              <a:buNone/>
              <a:defRPr sz="1300">
                <a:solidFill>
                  <a:schemeClr val="lt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age">
  <p:cSld name="Main Page">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457200" y="1131458"/>
            <a:ext cx="8229600" cy="34632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0566F"/>
              </a:buClr>
              <a:buSzPts val="2100"/>
              <a:buNone/>
              <a:defRPr sz="2100" b="1" i="0">
                <a:solidFill>
                  <a:srgbClr val="00566F"/>
                </a:solidFill>
                <a:latin typeface="Helvetica Neue"/>
                <a:ea typeface="Helvetica Neue"/>
                <a:cs typeface="Helvetica Neue"/>
                <a:sym typeface="Helvetica Neue"/>
              </a:defRPr>
            </a:lvl1pPr>
            <a:lvl2pPr marL="914400" lvl="1" indent="-228600" algn="l" rtl="0">
              <a:lnSpc>
                <a:spcPct val="90000"/>
              </a:lnSpc>
              <a:spcBef>
                <a:spcPts val="1200"/>
              </a:spcBef>
              <a:spcAft>
                <a:spcPts val="0"/>
              </a:spcAft>
              <a:buClr>
                <a:schemeClr val="dk2"/>
              </a:buClr>
              <a:buSzPts val="1400"/>
              <a:buNone/>
              <a:defRPr sz="1400" b="1" i="0">
                <a:solidFill>
                  <a:schemeClr val="dk2"/>
                </a:solidFill>
                <a:latin typeface="Helvetica Neue"/>
                <a:ea typeface="Helvetica Neue"/>
                <a:cs typeface="Helvetica Neue"/>
                <a:sym typeface="Helvetica Neue"/>
              </a:defRPr>
            </a:lvl2pPr>
            <a:lvl3pPr marL="1371600" lvl="2" indent="-323850" algn="l" rtl="0">
              <a:lnSpc>
                <a:spcPct val="90000"/>
              </a:lnSpc>
              <a:spcBef>
                <a:spcPts val="1200"/>
              </a:spcBef>
              <a:spcAft>
                <a:spcPts val="0"/>
              </a:spcAft>
              <a:buClr>
                <a:schemeClr val="dk1"/>
              </a:buClr>
              <a:buSzPts val="1500"/>
              <a:buChar char="■"/>
              <a:defRPr sz="1500" b="0" i="0">
                <a:solidFill>
                  <a:schemeClr val="dk1"/>
                </a:solidFill>
                <a:latin typeface="Helvetica Neue"/>
                <a:ea typeface="Helvetica Neue"/>
                <a:cs typeface="Helvetica Neue"/>
                <a:sym typeface="Helvetica Neue"/>
              </a:defRPr>
            </a:lvl3pPr>
            <a:lvl4pPr marL="1828800" lvl="3" indent="-317500" algn="l" rtl="0">
              <a:lnSpc>
                <a:spcPct val="90000"/>
              </a:lnSpc>
              <a:spcBef>
                <a:spcPts val="1200"/>
              </a:spcBef>
              <a:spcAft>
                <a:spcPts val="0"/>
              </a:spcAft>
              <a:buClr>
                <a:schemeClr val="dk1"/>
              </a:buClr>
              <a:buSzPts val="1400"/>
              <a:buChar char="●"/>
              <a:defRPr sz="1400" b="0" i="0">
                <a:solidFill>
                  <a:schemeClr val="dk1"/>
                </a:solidFill>
                <a:latin typeface="Helvetica Neue"/>
                <a:ea typeface="Helvetica Neue"/>
                <a:cs typeface="Helvetica Neue"/>
                <a:sym typeface="Helvetica Neue"/>
              </a:defRPr>
            </a:lvl4pPr>
            <a:lvl5pPr marL="2286000" lvl="4" indent="-317500" algn="l" rtl="0">
              <a:lnSpc>
                <a:spcPct val="90000"/>
              </a:lnSpc>
              <a:spcBef>
                <a:spcPts val="1200"/>
              </a:spcBef>
              <a:spcAft>
                <a:spcPts val="0"/>
              </a:spcAft>
              <a:buClr>
                <a:schemeClr val="dk1"/>
              </a:buClr>
              <a:buSzPts val="1400"/>
              <a:buChar char="○"/>
              <a:defRPr sz="1400" b="0" i="0">
                <a:solidFill>
                  <a:schemeClr val="dk1"/>
                </a:solidFill>
                <a:latin typeface="Helvetica Neue"/>
                <a:ea typeface="Helvetica Neue"/>
                <a:cs typeface="Helvetica Neue"/>
                <a:sym typeface="Helvetica Neue"/>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6" name="Google Shape;5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00566F"/>
                </a:solidFill>
                <a:latin typeface="Helvetica Neue"/>
                <a:ea typeface="Helvetica Neue"/>
                <a:cs typeface="Helvetica Neue"/>
                <a:sym typeface="Helvetica Neue"/>
              </a:defRPr>
            </a:lvl1pPr>
            <a:lvl2pPr lvl="1">
              <a:buNone/>
              <a:defRPr sz="1300">
                <a:solidFill>
                  <a:srgbClr val="00566F"/>
                </a:solidFill>
                <a:latin typeface="Helvetica Neue"/>
                <a:ea typeface="Helvetica Neue"/>
                <a:cs typeface="Helvetica Neue"/>
                <a:sym typeface="Helvetica Neue"/>
              </a:defRPr>
            </a:lvl2pPr>
            <a:lvl3pPr lvl="2">
              <a:buNone/>
              <a:defRPr sz="1300">
                <a:solidFill>
                  <a:srgbClr val="00566F"/>
                </a:solidFill>
                <a:latin typeface="Helvetica Neue"/>
                <a:ea typeface="Helvetica Neue"/>
                <a:cs typeface="Helvetica Neue"/>
                <a:sym typeface="Helvetica Neue"/>
              </a:defRPr>
            </a:lvl3pPr>
            <a:lvl4pPr lvl="3">
              <a:buNone/>
              <a:defRPr sz="1300">
                <a:solidFill>
                  <a:srgbClr val="00566F"/>
                </a:solidFill>
                <a:latin typeface="Helvetica Neue"/>
                <a:ea typeface="Helvetica Neue"/>
                <a:cs typeface="Helvetica Neue"/>
                <a:sym typeface="Helvetica Neue"/>
              </a:defRPr>
            </a:lvl4pPr>
            <a:lvl5pPr lvl="4">
              <a:buNone/>
              <a:defRPr sz="1300">
                <a:solidFill>
                  <a:srgbClr val="00566F"/>
                </a:solidFill>
                <a:latin typeface="Helvetica Neue"/>
                <a:ea typeface="Helvetica Neue"/>
                <a:cs typeface="Helvetica Neue"/>
                <a:sym typeface="Helvetica Neue"/>
              </a:defRPr>
            </a:lvl5pPr>
            <a:lvl6pPr lvl="5">
              <a:buNone/>
              <a:defRPr sz="1300">
                <a:solidFill>
                  <a:srgbClr val="00566F"/>
                </a:solidFill>
                <a:latin typeface="Helvetica Neue"/>
                <a:ea typeface="Helvetica Neue"/>
                <a:cs typeface="Helvetica Neue"/>
                <a:sym typeface="Helvetica Neue"/>
              </a:defRPr>
            </a:lvl6pPr>
            <a:lvl7pPr lvl="6">
              <a:buNone/>
              <a:defRPr sz="1300">
                <a:solidFill>
                  <a:srgbClr val="00566F"/>
                </a:solidFill>
                <a:latin typeface="Helvetica Neue"/>
                <a:ea typeface="Helvetica Neue"/>
                <a:cs typeface="Helvetica Neue"/>
                <a:sym typeface="Helvetica Neue"/>
              </a:defRPr>
            </a:lvl7pPr>
            <a:lvl8pPr lvl="7">
              <a:buNone/>
              <a:defRPr sz="1300">
                <a:solidFill>
                  <a:srgbClr val="00566F"/>
                </a:solidFill>
                <a:latin typeface="Helvetica Neue"/>
                <a:ea typeface="Helvetica Neue"/>
                <a:cs typeface="Helvetica Neue"/>
                <a:sym typeface="Helvetica Neue"/>
              </a:defRPr>
            </a:lvl8pPr>
            <a:lvl9pPr lvl="8">
              <a:buNone/>
              <a:defRPr sz="1300">
                <a:solidFill>
                  <a:srgbClr val="00566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628650" y="272957"/>
            <a:ext cx="7886700" cy="702300"/>
          </a:xfrm>
          <a:prstGeom prst="rect">
            <a:avLst/>
          </a:prstGeom>
          <a:noFill/>
          <a:ln>
            <a:noFill/>
          </a:ln>
        </p:spPr>
        <p:txBody>
          <a:bodyPr spcFirstLastPara="1" wrap="square" lIns="51425" tIns="25700" rIns="51425" bIns="25700" anchor="ctr" anchorCtr="0">
            <a:noAutofit/>
          </a:bodyPr>
          <a:lstStyle>
            <a:lvl1pPr lvl="0" algn="l" rtl="0">
              <a:lnSpc>
                <a:spcPct val="90000"/>
              </a:lnSpc>
              <a:spcBef>
                <a:spcPts val="0"/>
              </a:spcBef>
              <a:spcAft>
                <a:spcPts val="0"/>
              </a:spcAft>
              <a:buClr>
                <a:srgbClr val="254062"/>
              </a:buClr>
              <a:buSzPts val="1100"/>
              <a:buFont typeface="Calibri"/>
              <a:buNone/>
              <a:defRPr sz="2000" b="1"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9" name="Google Shape;59;p15"/>
          <p:cNvSpPr txBox="1">
            <a:spLocks noGrp="1"/>
          </p:cNvSpPr>
          <p:nvPr>
            <p:ph type="body" idx="1"/>
          </p:nvPr>
        </p:nvSpPr>
        <p:spPr>
          <a:xfrm>
            <a:off x="628650" y="1369220"/>
            <a:ext cx="7886700" cy="3039000"/>
          </a:xfrm>
          <a:prstGeom prst="rect">
            <a:avLst/>
          </a:prstGeom>
          <a:noFill/>
          <a:ln>
            <a:noFill/>
          </a:ln>
        </p:spPr>
        <p:txBody>
          <a:bodyPr spcFirstLastPara="1" wrap="square" lIns="51425" tIns="25700" rIns="51425" bIns="25700" anchor="t" anchorCtr="0">
            <a:noAutofit/>
          </a:bodyPr>
          <a:lstStyle>
            <a:lvl1pPr marL="457200" lvl="0" indent="-228600" algn="l" rtl="0">
              <a:lnSpc>
                <a:spcPct val="90000"/>
              </a:lnSpc>
              <a:spcBef>
                <a:spcPts val="800"/>
              </a:spcBef>
              <a:spcAft>
                <a:spcPts val="0"/>
              </a:spcAft>
              <a:buClr>
                <a:srgbClr val="254062"/>
              </a:buClr>
              <a:buSzPts val="1100"/>
              <a:buFont typeface="Helvetica Neue"/>
              <a:buNone/>
              <a:defRPr sz="1800">
                <a:solidFill>
                  <a:schemeClr val="dk1"/>
                </a:solidFill>
                <a:latin typeface="Helvetica Neue"/>
                <a:ea typeface="Helvetica Neue"/>
                <a:cs typeface="Helvetica Neue"/>
                <a:sym typeface="Helvetica Neue"/>
              </a:defRPr>
            </a:lvl1pPr>
            <a:lvl2pPr marL="914400" lvl="1" indent="-298450" algn="l" rtl="0">
              <a:lnSpc>
                <a:spcPct val="90000"/>
              </a:lnSpc>
              <a:spcBef>
                <a:spcPts val="400"/>
              </a:spcBef>
              <a:spcAft>
                <a:spcPts val="0"/>
              </a:spcAft>
              <a:buClr>
                <a:srgbClr val="254062"/>
              </a:buClr>
              <a:buSzPts val="1100"/>
              <a:buChar char="•"/>
              <a:defRPr/>
            </a:lvl2pPr>
            <a:lvl3pPr marL="1371600" lvl="2" indent="-298450" algn="l" rtl="0">
              <a:lnSpc>
                <a:spcPct val="90000"/>
              </a:lnSpc>
              <a:spcBef>
                <a:spcPts val="400"/>
              </a:spcBef>
              <a:spcAft>
                <a:spcPts val="0"/>
              </a:spcAft>
              <a:buClr>
                <a:srgbClr val="254062"/>
              </a:buClr>
              <a:buSzPts val="1100"/>
              <a:buChar char="•"/>
              <a:defRPr/>
            </a:lvl3pPr>
            <a:lvl4pPr marL="1828800" lvl="3" indent="-298450" algn="l" rtl="0">
              <a:lnSpc>
                <a:spcPct val="90000"/>
              </a:lnSpc>
              <a:spcBef>
                <a:spcPts val="400"/>
              </a:spcBef>
              <a:spcAft>
                <a:spcPts val="0"/>
              </a:spcAft>
              <a:buClr>
                <a:srgbClr val="254062"/>
              </a:buClr>
              <a:buSzPts val="1100"/>
              <a:buChar char="•"/>
              <a:defRPr/>
            </a:lvl4pPr>
            <a:lvl5pPr marL="2286000" lvl="4" indent="-298450" algn="l" rtl="0">
              <a:lnSpc>
                <a:spcPct val="90000"/>
              </a:lnSpc>
              <a:spcBef>
                <a:spcPts val="400"/>
              </a:spcBef>
              <a:spcAft>
                <a:spcPts val="0"/>
              </a:spcAft>
              <a:buClr>
                <a:srgbClr val="254062"/>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60" name="Google Shape;60;p15"/>
          <p:cNvSpPr txBox="1">
            <a:spLocks noGrp="1"/>
          </p:cNvSpPr>
          <p:nvPr>
            <p:ph type="sldNum" idx="12"/>
          </p:nvPr>
        </p:nvSpPr>
        <p:spPr>
          <a:xfrm>
            <a:off x="8168445" y="4802207"/>
            <a:ext cx="3471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column">
  <p:cSld name="2-column">
    <p:spTree>
      <p:nvGrpSpPr>
        <p:cNvPr id="1" name="Shape 61"/>
        <p:cNvGrpSpPr/>
        <p:nvPr/>
      </p:nvGrpSpPr>
      <p:grpSpPr>
        <a:xfrm>
          <a:off x="0" y="0"/>
          <a:ext cx="0" cy="0"/>
          <a:chOff x="0" y="0"/>
          <a:chExt cx="0" cy="0"/>
        </a:xfrm>
      </p:grpSpPr>
      <p:sp>
        <p:nvSpPr>
          <p:cNvPr id="62" name="Google Shape;62;p16"/>
          <p:cNvSpPr txBox="1">
            <a:spLocks noGrp="1"/>
          </p:cNvSpPr>
          <p:nvPr>
            <p:ph type="body" idx="1"/>
          </p:nvPr>
        </p:nvSpPr>
        <p:spPr>
          <a:xfrm>
            <a:off x="457200" y="1125066"/>
            <a:ext cx="3804900" cy="34695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0566F"/>
              </a:buClr>
              <a:buSzPts val="2100"/>
              <a:buNone/>
              <a:defRPr sz="2100" b="1" i="0">
                <a:solidFill>
                  <a:srgbClr val="00566F"/>
                </a:solidFill>
                <a:latin typeface="Helvetica Neue"/>
                <a:ea typeface="Helvetica Neue"/>
                <a:cs typeface="Helvetica Neue"/>
                <a:sym typeface="Helvetica Neue"/>
              </a:defRPr>
            </a:lvl1pPr>
            <a:lvl2pPr marL="914400" lvl="1" indent="-228600" algn="l" rtl="0">
              <a:lnSpc>
                <a:spcPct val="90000"/>
              </a:lnSpc>
              <a:spcBef>
                <a:spcPts val="1200"/>
              </a:spcBef>
              <a:spcAft>
                <a:spcPts val="0"/>
              </a:spcAft>
              <a:buClr>
                <a:schemeClr val="dk2"/>
              </a:buClr>
              <a:buSzPts val="1800"/>
              <a:buNone/>
              <a:defRPr sz="1800" b="0" i="0">
                <a:solidFill>
                  <a:schemeClr val="dk2"/>
                </a:solidFill>
                <a:latin typeface="Helvetica Neue"/>
                <a:ea typeface="Helvetica Neue"/>
                <a:cs typeface="Helvetica Neue"/>
                <a:sym typeface="Helvetica Neue"/>
              </a:defRPr>
            </a:lvl2pPr>
            <a:lvl3pPr marL="1371600" lvl="2" indent="-323850" algn="l" rtl="0">
              <a:lnSpc>
                <a:spcPct val="90000"/>
              </a:lnSpc>
              <a:spcBef>
                <a:spcPts val="1200"/>
              </a:spcBef>
              <a:spcAft>
                <a:spcPts val="0"/>
              </a:spcAft>
              <a:buClr>
                <a:schemeClr val="dk1"/>
              </a:buClr>
              <a:buSzPts val="1500"/>
              <a:buChar char="■"/>
              <a:defRPr sz="1500" b="0" i="0">
                <a:latin typeface="Helvetica Neue"/>
                <a:ea typeface="Helvetica Neue"/>
                <a:cs typeface="Helvetica Neue"/>
                <a:sym typeface="Helvetica Neue"/>
              </a:defRPr>
            </a:lvl3pPr>
            <a:lvl4pPr marL="1828800" lvl="3" indent="-317500" algn="l" rtl="0">
              <a:lnSpc>
                <a:spcPct val="90000"/>
              </a:lnSpc>
              <a:spcBef>
                <a:spcPts val="1200"/>
              </a:spcBef>
              <a:spcAft>
                <a:spcPts val="0"/>
              </a:spcAft>
              <a:buClr>
                <a:schemeClr val="dk1"/>
              </a:buClr>
              <a:buSzPts val="1400"/>
              <a:buChar char="●"/>
              <a:defRPr sz="1400" b="0" i="0">
                <a:latin typeface="Helvetica Neue"/>
                <a:ea typeface="Helvetica Neue"/>
                <a:cs typeface="Helvetica Neue"/>
                <a:sym typeface="Helvetica Neue"/>
              </a:defRPr>
            </a:lvl4pPr>
            <a:lvl5pPr marL="2286000" lvl="4" indent="-304800" algn="l" rtl="0">
              <a:lnSpc>
                <a:spcPct val="90000"/>
              </a:lnSpc>
              <a:spcBef>
                <a:spcPts val="1200"/>
              </a:spcBef>
              <a:spcAft>
                <a:spcPts val="0"/>
              </a:spcAft>
              <a:buClr>
                <a:schemeClr val="dk1"/>
              </a:buClr>
              <a:buSzPts val="1200"/>
              <a:buChar char="○"/>
              <a:defRPr sz="1200" b="0" i="0">
                <a:latin typeface="Helvetica Neue"/>
                <a:ea typeface="Helvetica Neue"/>
                <a:cs typeface="Helvetica Neue"/>
                <a:sym typeface="Helvetica Neue"/>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3" name="Google Shape;63;p16"/>
          <p:cNvSpPr txBox="1">
            <a:spLocks noGrp="1"/>
          </p:cNvSpPr>
          <p:nvPr>
            <p:ph type="body" idx="2"/>
          </p:nvPr>
        </p:nvSpPr>
        <p:spPr>
          <a:xfrm>
            <a:off x="4847002" y="1125066"/>
            <a:ext cx="3804900" cy="34695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0566F"/>
              </a:buClr>
              <a:buSzPts val="2100"/>
              <a:buNone/>
              <a:defRPr sz="2100" b="1" i="0">
                <a:solidFill>
                  <a:srgbClr val="00566F"/>
                </a:solidFill>
                <a:latin typeface="Helvetica Neue"/>
                <a:ea typeface="Helvetica Neue"/>
                <a:cs typeface="Helvetica Neue"/>
                <a:sym typeface="Helvetica Neue"/>
              </a:defRPr>
            </a:lvl1pPr>
            <a:lvl2pPr marL="914400" lvl="1" indent="-228600" algn="l" rtl="0">
              <a:lnSpc>
                <a:spcPct val="90000"/>
              </a:lnSpc>
              <a:spcBef>
                <a:spcPts val="1200"/>
              </a:spcBef>
              <a:spcAft>
                <a:spcPts val="0"/>
              </a:spcAft>
              <a:buClr>
                <a:schemeClr val="dk2"/>
              </a:buClr>
              <a:buSzPts val="1800"/>
              <a:buNone/>
              <a:defRPr sz="1800" b="0" i="0">
                <a:solidFill>
                  <a:schemeClr val="dk2"/>
                </a:solidFill>
                <a:latin typeface="Helvetica Neue"/>
                <a:ea typeface="Helvetica Neue"/>
                <a:cs typeface="Helvetica Neue"/>
                <a:sym typeface="Helvetica Neue"/>
              </a:defRPr>
            </a:lvl2pPr>
            <a:lvl3pPr marL="1371600" lvl="2" indent="-323850" algn="l" rtl="0">
              <a:lnSpc>
                <a:spcPct val="90000"/>
              </a:lnSpc>
              <a:spcBef>
                <a:spcPts val="1200"/>
              </a:spcBef>
              <a:spcAft>
                <a:spcPts val="0"/>
              </a:spcAft>
              <a:buClr>
                <a:schemeClr val="dk1"/>
              </a:buClr>
              <a:buSzPts val="1500"/>
              <a:buChar char="■"/>
              <a:defRPr sz="1500" b="0" i="0">
                <a:latin typeface="Helvetica Neue"/>
                <a:ea typeface="Helvetica Neue"/>
                <a:cs typeface="Helvetica Neue"/>
                <a:sym typeface="Helvetica Neue"/>
              </a:defRPr>
            </a:lvl3pPr>
            <a:lvl4pPr marL="1828800" lvl="3" indent="-317500" algn="l" rtl="0">
              <a:lnSpc>
                <a:spcPct val="90000"/>
              </a:lnSpc>
              <a:spcBef>
                <a:spcPts val="1200"/>
              </a:spcBef>
              <a:spcAft>
                <a:spcPts val="0"/>
              </a:spcAft>
              <a:buClr>
                <a:schemeClr val="dk1"/>
              </a:buClr>
              <a:buSzPts val="1400"/>
              <a:buChar char="●"/>
              <a:defRPr sz="1400" b="0" i="0">
                <a:latin typeface="Helvetica Neue"/>
                <a:ea typeface="Helvetica Neue"/>
                <a:cs typeface="Helvetica Neue"/>
                <a:sym typeface="Helvetica Neue"/>
              </a:defRPr>
            </a:lvl4pPr>
            <a:lvl5pPr marL="2286000" lvl="4" indent="-304800" algn="l" rtl="0">
              <a:lnSpc>
                <a:spcPct val="90000"/>
              </a:lnSpc>
              <a:spcBef>
                <a:spcPts val="1200"/>
              </a:spcBef>
              <a:spcAft>
                <a:spcPts val="0"/>
              </a:spcAft>
              <a:buClr>
                <a:schemeClr val="dk1"/>
              </a:buClr>
              <a:buSzPts val="1200"/>
              <a:buChar char="○"/>
              <a:defRPr sz="1200" b="0" i="0">
                <a:latin typeface="Helvetica Neue"/>
                <a:ea typeface="Helvetica Neue"/>
                <a:cs typeface="Helvetica Neue"/>
                <a:sym typeface="Helvetica Neue"/>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4" name="Google Shape;64;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00566F"/>
                </a:solidFill>
                <a:latin typeface="Helvetica Neue"/>
                <a:ea typeface="Helvetica Neue"/>
                <a:cs typeface="Helvetica Neue"/>
                <a:sym typeface="Helvetica Neue"/>
              </a:defRPr>
            </a:lvl1pPr>
            <a:lvl2pPr lvl="1">
              <a:buNone/>
              <a:defRPr sz="1300">
                <a:solidFill>
                  <a:srgbClr val="00566F"/>
                </a:solidFill>
                <a:latin typeface="Helvetica Neue"/>
                <a:ea typeface="Helvetica Neue"/>
                <a:cs typeface="Helvetica Neue"/>
                <a:sym typeface="Helvetica Neue"/>
              </a:defRPr>
            </a:lvl2pPr>
            <a:lvl3pPr lvl="2">
              <a:buNone/>
              <a:defRPr sz="1300">
                <a:solidFill>
                  <a:srgbClr val="00566F"/>
                </a:solidFill>
                <a:latin typeface="Helvetica Neue"/>
                <a:ea typeface="Helvetica Neue"/>
                <a:cs typeface="Helvetica Neue"/>
                <a:sym typeface="Helvetica Neue"/>
              </a:defRPr>
            </a:lvl3pPr>
            <a:lvl4pPr lvl="3">
              <a:buNone/>
              <a:defRPr sz="1300">
                <a:solidFill>
                  <a:srgbClr val="00566F"/>
                </a:solidFill>
                <a:latin typeface="Helvetica Neue"/>
                <a:ea typeface="Helvetica Neue"/>
                <a:cs typeface="Helvetica Neue"/>
                <a:sym typeface="Helvetica Neue"/>
              </a:defRPr>
            </a:lvl4pPr>
            <a:lvl5pPr lvl="4">
              <a:buNone/>
              <a:defRPr sz="1300">
                <a:solidFill>
                  <a:srgbClr val="00566F"/>
                </a:solidFill>
                <a:latin typeface="Helvetica Neue"/>
                <a:ea typeface="Helvetica Neue"/>
                <a:cs typeface="Helvetica Neue"/>
                <a:sym typeface="Helvetica Neue"/>
              </a:defRPr>
            </a:lvl5pPr>
            <a:lvl6pPr lvl="5">
              <a:buNone/>
              <a:defRPr sz="1300">
                <a:solidFill>
                  <a:srgbClr val="00566F"/>
                </a:solidFill>
                <a:latin typeface="Helvetica Neue"/>
                <a:ea typeface="Helvetica Neue"/>
                <a:cs typeface="Helvetica Neue"/>
                <a:sym typeface="Helvetica Neue"/>
              </a:defRPr>
            </a:lvl6pPr>
            <a:lvl7pPr lvl="6">
              <a:buNone/>
              <a:defRPr sz="1300">
                <a:solidFill>
                  <a:srgbClr val="00566F"/>
                </a:solidFill>
                <a:latin typeface="Helvetica Neue"/>
                <a:ea typeface="Helvetica Neue"/>
                <a:cs typeface="Helvetica Neue"/>
                <a:sym typeface="Helvetica Neue"/>
              </a:defRPr>
            </a:lvl7pPr>
            <a:lvl8pPr lvl="7">
              <a:buNone/>
              <a:defRPr sz="1300">
                <a:solidFill>
                  <a:srgbClr val="00566F"/>
                </a:solidFill>
                <a:latin typeface="Helvetica Neue"/>
                <a:ea typeface="Helvetica Neue"/>
                <a:cs typeface="Helvetica Neue"/>
                <a:sym typeface="Helvetica Neue"/>
              </a:defRPr>
            </a:lvl8pPr>
            <a:lvl9pPr lvl="8">
              <a:buNone/>
              <a:defRPr sz="1300">
                <a:solidFill>
                  <a:srgbClr val="00566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65"/>
        <p:cNvGrpSpPr/>
        <p:nvPr/>
      </p:nvGrpSpPr>
      <p:grpSpPr>
        <a:xfrm>
          <a:off x="0" y="0"/>
          <a:ext cx="0" cy="0"/>
          <a:chOff x="0" y="0"/>
          <a:chExt cx="0" cy="0"/>
        </a:xfrm>
      </p:grpSpPr>
      <p:sp>
        <p:nvSpPr>
          <p:cNvPr id="66" name="Google Shape;66;p17"/>
          <p:cNvSpPr txBox="1">
            <a:spLocks noGrp="1"/>
          </p:cNvSpPr>
          <p:nvPr>
            <p:ph type="body" idx="1"/>
          </p:nvPr>
        </p:nvSpPr>
        <p:spPr>
          <a:xfrm>
            <a:off x="628650" y="1369219"/>
            <a:ext cx="3886200" cy="3039000"/>
          </a:xfrm>
          <a:prstGeom prst="rect">
            <a:avLst/>
          </a:prstGeom>
          <a:noFill/>
          <a:ln>
            <a:noFill/>
          </a:ln>
        </p:spPr>
        <p:txBody>
          <a:bodyPr spcFirstLastPara="1" wrap="square" lIns="51425" tIns="25700" rIns="51425" bIns="25700" anchor="t" anchorCtr="0">
            <a:noAutofit/>
          </a:bodyPr>
          <a:lstStyle>
            <a:lvl1pPr marL="457200" lvl="0" indent="-298450" algn="l" rtl="0">
              <a:lnSpc>
                <a:spcPct val="90000"/>
              </a:lnSpc>
              <a:spcBef>
                <a:spcPts val="800"/>
              </a:spcBef>
              <a:spcAft>
                <a:spcPts val="0"/>
              </a:spcAft>
              <a:buClr>
                <a:schemeClr val="accent4"/>
              </a:buClr>
              <a:buSzPts val="1100"/>
              <a:buFont typeface="Courier New"/>
              <a:buChar char="o"/>
              <a:defRPr>
                <a:solidFill>
                  <a:schemeClr val="dk1"/>
                </a:solidFill>
                <a:latin typeface="Helvetica Neue"/>
                <a:ea typeface="Helvetica Neue"/>
                <a:cs typeface="Helvetica Neue"/>
                <a:sym typeface="Helvetica Neue"/>
              </a:defRPr>
            </a:lvl1pPr>
            <a:lvl2pPr marL="914400" lvl="1" indent="-298450" algn="l" rtl="0">
              <a:lnSpc>
                <a:spcPct val="90000"/>
              </a:lnSpc>
              <a:spcBef>
                <a:spcPts val="400"/>
              </a:spcBef>
              <a:spcAft>
                <a:spcPts val="0"/>
              </a:spcAft>
              <a:buClr>
                <a:srgbClr val="254062"/>
              </a:buClr>
              <a:buSzPts val="1100"/>
              <a:buChar char="•"/>
              <a:defRPr/>
            </a:lvl2pPr>
            <a:lvl3pPr marL="1371600" lvl="2" indent="-298450" algn="l" rtl="0">
              <a:lnSpc>
                <a:spcPct val="90000"/>
              </a:lnSpc>
              <a:spcBef>
                <a:spcPts val="400"/>
              </a:spcBef>
              <a:spcAft>
                <a:spcPts val="0"/>
              </a:spcAft>
              <a:buClr>
                <a:srgbClr val="254062"/>
              </a:buClr>
              <a:buSzPts val="1100"/>
              <a:buChar char="•"/>
              <a:defRPr/>
            </a:lvl3pPr>
            <a:lvl4pPr marL="1828800" lvl="3" indent="-298450" algn="l" rtl="0">
              <a:lnSpc>
                <a:spcPct val="90000"/>
              </a:lnSpc>
              <a:spcBef>
                <a:spcPts val="400"/>
              </a:spcBef>
              <a:spcAft>
                <a:spcPts val="0"/>
              </a:spcAft>
              <a:buClr>
                <a:srgbClr val="254062"/>
              </a:buClr>
              <a:buSzPts val="1100"/>
              <a:buChar char="•"/>
              <a:defRPr/>
            </a:lvl4pPr>
            <a:lvl5pPr marL="2286000" lvl="4" indent="-298450" algn="l" rtl="0">
              <a:lnSpc>
                <a:spcPct val="90000"/>
              </a:lnSpc>
              <a:spcBef>
                <a:spcPts val="400"/>
              </a:spcBef>
              <a:spcAft>
                <a:spcPts val="0"/>
              </a:spcAft>
              <a:buClr>
                <a:srgbClr val="254062"/>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67" name="Google Shape;67;p17"/>
          <p:cNvSpPr txBox="1">
            <a:spLocks noGrp="1"/>
          </p:cNvSpPr>
          <p:nvPr>
            <p:ph type="body" idx="2"/>
          </p:nvPr>
        </p:nvSpPr>
        <p:spPr>
          <a:xfrm>
            <a:off x="4629150" y="1369219"/>
            <a:ext cx="3886200" cy="3039000"/>
          </a:xfrm>
          <a:prstGeom prst="rect">
            <a:avLst/>
          </a:prstGeom>
          <a:noFill/>
          <a:ln>
            <a:noFill/>
          </a:ln>
        </p:spPr>
        <p:txBody>
          <a:bodyPr spcFirstLastPara="1" wrap="square" lIns="51425" tIns="25700" rIns="51425" bIns="25700" anchor="t" anchorCtr="0">
            <a:noAutofit/>
          </a:bodyPr>
          <a:lstStyle>
            <a:lvl1pPr marL="457200" lvl="0" indent="-298450" algn="l" rtl="0">
              <a:lnSpc>
                <a:spcPct val="90000"/>
              </a:lnSpc>
              <a:spcBef>
                <a:spcPts val="800"/>
              </a:spcBef>
              <a:spcAft>
                <a:spcPts val="0"/>
              </a:spcAft>
              <a:buClr>
                <a:schemeClr val="accent4"/>
              </a:buClr>
              <a:buSzPts val="1100"/>
              <a:buFont typeface="Courier New"/>
              <a:buChar char="o"/>
              <a:defRPr>
                <a:solidFill>
                  <a:schemeClr val="dk1"/>
                </a:solidFill>
                <a:latin typeface="Helvetica Neue"/>
                <a:ea typeface="Helvetica Neue"/>
                <a:cs typeface="Helvetica Neue"/>
                <a:sym typeface="Helvetica Neue"/>
              </a:defRPr>
            </a:lvl1pPr>
            <a:lvl2pPr marL="914400" lvl="1" indent="-298450" algn="l" rtl="0">
              <a:lnSpc>
                <a:spcPct val="90000"/>
              </a:lnSpc>
              <a:spcBef>
                <a:spcPts val="400"/>
              </a:spcBef>
              <a:spcAft>
                <a:spcPts val="0"/>
              </a:spcAft>
              <a:buClr>
                <a:srgbClr val="254062"/>
              </a:buClr>
              <a:buSzPts val="1100"/>
              <a:buChar char="•"/>
              <a:defRPr/>
            </a:lvl2pPr>
            <a:lvl3pPr marL="1371600" lvl="2" indent="-298450" algn="l" rtl="0">
              <a:lnSpc>
                <a:spcPct val="90000"/>
              </a:lnSpc>
              <a:spcBef>
                <a:spcPts val="400"/>
              </a:spcBef>
              <a:spcAft>
                <a:spcPts val="0"/>
              </a:spcAft>
              <a:buClr>
                <a:srgbClr val="254062"/>
              </a:buClr>
              <a:buSzPts val="1100"/>
              <a:buChar char="•"/>
              <a:defRPr/>
            </a:lvl3pPr>
            <a:lvl4pPr marL="1828800" lvl="3" indent="-298450" algn="l" rtl="0">
              <a:lnSpc>
                <a:spcPct val="90000"/>
              </a:lnSpc>
              <a:spcBef>
                <a:spcPts val="400"/>
              </a:spcBef>
              <a:spcAft>
                <a:spcPts val="0"/>
              </a:spcAft>
              <a:buClr>
                <a:srgbClr val="254062"/>
              </a:buClr>
              <a:buSzPts val="1100"/>
              <a:buChar char="•"/>
              <a:defRPr/>
            </a:lvl4pPr>
            <a:lvl5pPr marL="2286000" lvl="4" indent="-298450" algn="l" rtl="0">
              <a:lnSpc>
                <a:spcPct val="90000"/>
              </a:lnSpc>
              <a:spcBef>
                <a:spcPts val="400"/>
              </a:spcBef>
              <a:spcAft>
                <a:spcPts val="0"/>
              </a:spcAft>
              <a:buClr>
                <a:srgbClr val="254062"/>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68" name="Google Shape;68;p17"/>
          <p:cNvSpPr txBox="1">
            <a:spLocks noGrp="1"/>
          </p:cNvSpPr>
          <p:nvPr>
            <p:ph type="sldNum" idx="12"/>
          </p:nvPr>
        </p:nvSpPr>
        <p:spPr>
          <a:xfrm>
            <a:off x="8168445" y="4802207"/>
            <a:ext cx="3471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7"/>
          <p:cNvSpPr txBox="1">
            <a:spLocks noGrp="1"/>
          </p:cNvSpPr>
          <p:nvPr>
            <p:ph type="title"/>
          </p:nvPr>
        </p:nvSpPr>
        <p:spPr>
          <a:xfrm>
            <a:off x="628650" y="272957"/>
            <a:ext cx="7886700" cy="702300"/>
          </a:xfrm>
          <a:prstGeom prst="rect">
            <a:avLst/>
          </a:prstGeom>
          <a:noFill/>
          <a:ln>
            <a:noFill/>
          </a:ln>
        </p:spPr>
        <p:txBody>
          <a:bodyPr spcFirstLastPara="1" wrap="square" lIns="51425" tIns="25700" rIns="51425" bIns="25700" anchor="ctr" anchorCtr="0">
            <a:noAutofit/>
          </a:bodyPr>
          <a:lstStyle>
            <a:lvl1pPr lvl="0" algn="l" rtl="0">
              <a:lnSpc>
                <a:spcPct val="90000"/>
              </a:lnSpc>
              <a:spcBef>
                <a:spcPts val="0"/>
              </a:spcBef>
              <a:spcAft>
                <a:spcPts val="0"/>
              </a:spcAft>
              <a:buClr>
                <a:srgbClr val="254062"/>
              </a:buClr>
              <a:buSzPts val="1100"/>
              <a:buFont typeface="Calibri"/>
              <a:buNone/>
              <a:defRPr sz="2000" b="1"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1748B"/>
              </a:buClr>
              <a:buSzPts val="1800"/>
              <a:buChar char="●"/>
              <a:defRPr>
                <a:solidFill>
                  <a:srgbClr val="41748B"/>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b="1">
                <a:latin typeface="Helvetica Neue"/>
                <a:ea typeface="Helvetica Neue"/>
                <a:cs typeface="Helvetica Neue"/>
                <a:sym typeface="Helvetica Neue"/>
              </a:defRPr>
            </a:lvl1pPr>
            <a:lvl2pPr lvl="1">
              <a:buNone/>
              <a:defRPr b="1">
                <a:latin typeface="Helvetica Neue"/>
                <a:ea typeface="Helvetica Neue"/>
                <a:cs typeface="Helvetica Neue"/>
                <a:sym typeface="Helvetica Neue"/>
              </a:defRPr>
            </a:lvl2pPr>
            <a:lvl3pPr lvl="2">
              <a:buNone/>
              <a:defRPr b="1">
                <a:latin typeface="Helvetica Neue"/>
                <a:ea typeface="Helvetica Neue"/>
                <a:cs typeface="Helvetica Neue"/>
                <a:sym typeface="Helvetica Neue"/>
              </a:defRPr>
            </a:lvl3pPr>
            <a:lvl4pPr lvl="3">
              <a:buNone/>
              <a:defRPr b="1">
                <a:latin typeface="Helvetica Neue"/>
                <a:ea typeface="Helvetica Neue"/>
                <a:cs typeface="Helvetica Neue"/>
                <a:sym typeface="Helvetica Neue"/>
              </a:defRPr>
            </a:lvl4pPr>
            <a:lvl5pPr lvl="4">
              <a:buNone/>
              <a:defRPr b="1">
                <a:latin typeface="Helvetica Neue"/>
                <a:ea typeface="Helvetica Neue"/>
                <a:cs typeface="Helvetica Neue"/>
                <a:sym typeface="Helvetica Neue"/>
              </a:defRPr>
            </a:lvl5pPr>
            <a:lvl6pPr lvl="5">
              <a:buNone/>
              <a:defRPr b="1">
                <a:latin typeface="Helvetica Neue"/>
                <a:ea typeface="Helvetica Neue"/>
                <a:cs typeface="Helvetica Neue"/>
                <a:sym typeface="Helvetica Neue"/>
              </a:defRPr>
            </a:lvl6pPr>
            <a:lvl7pPr lvl="6">
              <a:buNone/>
              <a:defRPr b="1">
                <a:latin typeface="Helvetica Neue"/>
                <a:ea typeface="Helvetica Neue"/>
                <a:cs typeface="Helvetica Neue"/>
                <a:sym typeface="Helvetica Neue"/>
              </a:defRPr>
            </a:lvl7pPr>
            <a:lvl8pPr lvl="7">
              <a:buNone/>
              <a:defRPr b="1">
                <a:latin typeface="Helvetica Neue"/>
                <a:ea typeface="Helvetica Neue"/>
                <a:cs typeface="Helvetica Neue"/>
                <a:sym typeface="Helvetica Neue"/>
              </a:defRPr>
            </a:lvl8pPr>
            <a:lvl9pPr lvl="8">
              <a:buNone/>
              <a:defRPr b="1">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1748B"/>
              </a:buClr>
              <a:buSzPts val="1800"/>
              <a:buChar char="●"/>
              <a:defRPr>
                <a:solidFill>
                  <a:srgbClr val="41748B"/>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1748B"/>
              </a:buClr>
              <a:buSzPts val="1800"/>
              <a:buChar char="●"/>
              <a:defRPr>
                <a:solidFill>
                  <a:srgbClr val="41748B"/>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41748B"/>
              </a:buClr>
              <a:buSzPts val="2800"/>
              <a:buNone/>
              <a:defRPr sz="2800">
                <a:solidFill>
                  <a:srgbClr val="41748B"/>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00566F"/>
              </a:buClr>
              <a:buSzPts val="1800"/>
              <a:buChar char="●"/>
              <a:defRPr sz="1800">
                <a:solidFill>
                  <a:srgbClr val="00566F"/>
                </a:solidFill>
              </a:defRPr>
            </a:lvl1pPr>
            <a:lvl2pPr marL="914400" lvl="1" indent="-317500">
              <a:lnSpc>
                <a:spcPct val="115000"/>
              </a:lnSpc>
              <a:spcBef>
                <a:spcPts val="0"/>
              </a:spcBef>
              <a:spcAft>
                <a:spcPts val="0"/>
              </a:spcAft>
              <a:buClr>
                <a:srgbClr val="666666"/>
              </a:buClr>
              <a:buSzPts val="1400"/>
              <a:buChar char="○"/>
              <a:defRPr>
                <a:solidFill>
                  <a:srgbClr val="666666"/>
                </a:solidFill>
              </a:defRPr>
            </a:lvl2pPr>
            <a:lvl3pPr marL="1371600" lvl="2" indent="-317500">
              <a:lnSpc>
                <a:spcPct val="115000"/>
              </a:lnSpc>
              <a:spcBef>
                <a:spcPts val="0"/>
              </a:spcBef>
              <a:spcAft>
                <a:spcPts val="0"/>
              </a:spcAft>
              <a:buClr>
                <a:srgbClr val="666666"/>
              </a:buClr>
              <a:buSzPts val="1400"/>
              <a:buChar char="■"/>
              <a:defRPr>
                <a:solidFill>
                  <a:srgbClr val="666666"/>
                </a:solidFill>
              </a:defRPr>
            </a:lvl3pPr>
            <a:lvl4pPr marL="1828800" lvl="3" indent="-317500">
              <a:lnSpc>
                <a:spcPct val="115000"/>
              </a:lnSpc>
              <a:spcBef>
                <a:spcPts val="0"/>
              </a:spcBef>
              <a:spcAft>
                <a:spcPts val="0"/>
              </a:spcAft>
              <a:buClr>
                <a:srgbClr val="666666"/>
              </a:buClr>
              <a:buSzPts val="1400"/>
              <a:buChar char="●"/>
              <a:defRPr>
                <a:solidFill>
                  <a:srgbClr val="666666"/>
                </a:solidFill>
              </a:defRPr>
            </a:lvl4pPr>
            <a:lvl5pPr marL="2286000" lvl="4" indent="-317500">
              <a:lnSpc>
                <a:spcPct val="115000"/>
              </a:lnSpc>
              <a:spcBef>
                <a:spcPts val="0"/>
              </a:spcBef>
              <a:spcAft>
                <a:spcPts val="0"/>
              </a:spcAft>
              <a:buClr>
                <a:srgbClr val="666666"/>
              </a:buClr>
              <a:buSzPts val="1400"/>
              <a:buChar char="○"/>
              <a:defRPr>
                <a:solidFill>
                  <a:srgbClr val="666666"/>
                </a:solidFill>
              </a:defRPr>
            </a:lvl5pPr>
            <a:lvl6pPr marL="2743200" lvl="5" indent="-317500">
              <a:lnSpc>
                <a:spcPct val="115000"/>
              </a:lnSpc>
              <a:spcBef>
                <a:spcPts val="0"/>
              </a:spcBef>
              <a:spcAft>
                <a:spcPts val="0"/>
              </a:spcAft>
              <a:buClr>
                <a:srgbClr val="666666"/>
              </a:buClr>
              <a:buSzPts val="1400"/>
              <a:buChar char="■"/>
              <a:defRPr>
                <a:solidFill>
                  <a:srgbClr val="666666"/>
                </a:solidFill>
              </a:defRPr>
            </a:lvl6pPr>
            <a:lvl7pPr marL="3200400" lvl="6" indent="-317500">
              <a:lnSpc>
                <a:spcPct val="115000"/>
              </a:lnSpc>
              <a:spcBef>
                <a:spcPts val="0"/>
              </a:spcBef>
              <a:spcAft>
                <a:spcPts val="0"/>
              </a:spcAft>
              <a:buClr>
                <a:srgbClr val="666666"/>
              </a:buClr>
              <a:buSzPts val="1400"/>
              <a:buChar char="●"/>
              <a:defRPr>
                <a:solidFill>
                  <a:srgbClr val="666666"/>
                </a:solidFill>
              </a:defRPr>
            </a:lvl7pPr>
            <a:lvl8pPr marL="3657600" lvl="7" indent="-317500">
              <a:lnSpc>
                <a:spcPct val="115000"/>
              </a:lnSpc>
              <a:spcBef>
                <a:spcPts val="0"/>
              </a:spcBef>
              <a:spcAft>
                <a:spcPts val="0"/>
              </a:spcAft>
              <a:buClr>
                <a:srgbClr val="666666"/>
              </a:buClr>
              <a:buSzPts val="1400"/>
              <a:buChar char="○"/>
              <a:defRPr>
                <a:solidFill>
                  <a:srgbClr val="666666"/>
                </a:solidFill>
              </a:defRPr>
            </a:lvl8pPr>
            <a:lvl9pPr marL="4114800" lvl="8" indent="-317500">
              <a:lnSpc>
                <a:spcPct val="115000"/>
              </a:lnSpc>
              <a:spcBef>
                <a:spcPts val="0"/>
              </a:spcBef>
              <a:spcAft>
                <a:spcPts val="0"/>
              </a:spcAft>
              <a:buClr>
                <a:srgbClr val="666666"/>
              </a:buClr>
              <a:buSzPts val="1400"/>
              <a:buChar char="■"/>
              <a:defRPr>
                <a:solidFill>
                  <a:srgbClr val="666666"/>
                </a:solidFill>
              </a:defRPr>
            </a:lvl9pPr>
          </a:lstStyle>
          <a:p>
            <a:endParaRPr/>
          </a:p>
        </p:txBody>
      </p:sp>
      <p:sp>
        <p:nvSpPr>
          <p:cNvPr id="8" name="Google Shape;8;p1"/>
          <p:cNvSpPr txBox="1">
            <a:spLocks noGrp="1"/>
          </p:cNvSpPr>
          <p:nvPr>
            <p:ph type="sldNum" idx="12"/>
          </p:nvPr>
        </p:nvSpPr>
        <p:spPr>
          <a:xfrm>
            <a:off x="8397325" y="4645925"/>
            <a:ext cx="434700" cy="335400"/>
          </a:xfrm>
          <a:prstGeom prst="rect">
            <a:avLst/>
          </a:prstGeom>
          <a:noFill/>
          <a:ln>
            <a:noFill/>
          </a:ln>
        </p:spPr>
        <p:txBody>
          <a:bodyPr spcFirstLastPara="1" wrap="square" lIns="91425" tIns="91425" rIns="91425" bIns="91425" anchor="ctr" anchorCtr="0">
            <a:normAutofit/>
          </a:bodyPr>
          <a:lstStyle>
            <a:lvl1pPr lvl="0" algn="ctr">
              <a:buNone/>
              <a:defRPr sz="1000">
                <a:solidFill>
                  <a:srgbClr val="B7B7B7"/>
                </a:solidFill>
              </a:defRPr>
            </a:lvl1pPr>
            <a:lvl2pPr lvl="1" algn="ctr">
              <a:buNone/>
              <a:defRPr sz="1000">
                <a:solidFill>
                  <a:srgbClr val="B7B7B7"/>
                </a:solidFill>
              </a:defRPr>
            </a:lvl2pPr>
            <a:lvl3pPr lvl="2" algn="ctr">
              <a:buNone/>
              <a:defRPr sz="1000">
                <a:solidFill>
                  <a:srgbClr val="B7B7B7"/>
                </a:solidFill>
              </a:defRPr>
            </a:lvl3pPr>
            <a:lvl4pPr lvl="3" algn="ctr">
              <a:buNone/>
              <a:defRPr sz="1000">
                <a:solidFill>
                  <a:srgbClr val="B7B7B7"/>
                </a:solidFill>
              </a:defRPr>
            </a:lvl4pPr>
            <a:lvl5pPr lvl="4" algn="ctr">
              <a:buNone/>
              <a:defRPr sz="1000">
                <a:solidFill>
                  <a:srgbClr val="B7B7B7"/>
                </a:solidFill>
              </a:defRPr>
            </a:lvl5pPr>
            <a:lvl6pPr lvl="5" algn="ctr">
              <a:buNone/>
              <a:defRPr sz="1000">
                <a:solidFill>
                  <a:srgbClr val="B7B7B7"/>
                </a:solidFill>
              </a:defRPr>
            </a:lvl6pPr>
            <a:lvl7pPr lvl="6" algn="ctr">
              <a:buNone/>
              <a:defRPr sz="1000">
                <a:solidFill>
                  <a:srgbClr val="B7B7B7"/>
                </a:solidFill>
              </a:defRPr>
            </a:lvl7pPr>
            <a:lvl8pPr lvl="7" algn="ctr">
              <a:buNone/>
              <a:defRPr sz="1000">
                <a:solidFill>
                  <a:srgbClr val="B7B7B7"/>
                </a:solidFill>
              </a:defRPr>
            </a:lvl8pPr>
            <a:lvl9pPr lvl="8" algn="ctr">
              <a:buNone/>
              <a:defRPr sz="1000">
                <a:solidFill>
                  <a:srgbClr val="B7B7B7"/>
                </a:solidFill>
              </a:defRPr>
            </a:lvl9pPr>
          </a:lstStyle>
          <a:p>
            <a:pPr marL="0" lvl="0" indent="0" algn="ctr" rtl="0">
              <a:spcBef>
                <a:spcPts val="0"/>
              </a:spcBef>
              <a:spcAft>
                <a:spcPts val="0"/>
              </a:spcAft>
              <a:buNone/>
            </a:pPr>
            <a:fld id="{00000000-1234-1234-1234-123412341234}" type="slidenum">
              <a:rPr lang="en"/>
              <a:t>‹#›</a:t>
            </a:fld>
            <a:endParaRPr/>
          </a:p>
        </p:txBody>
      </p:sp>
      <p:sp>
        <p:nvSpPr>
          <p:cNvPr id="2" name="TextBox 1">
            <a:extLst>
              <a:ext uri="{FF2B5EF4-FFF2-40B4-BE49-F238E27FC236}">
                <a16:creationId xmlns:a16="http://schemas.microsoft.com/office/drawing/2014/main" id="{27B56BE9-EBF4-C5BD-8DE1-316C552DDB95}"/>
              </a:ext>
            </a:extLst>
          </p:cNvPr>
          <p:cNvSpPr txBox="1"/>
          <p:nvPr userDrawn="1"/>
        </p:nvSpPr>
        <p:spPr>
          <a:xfrm>
            <a:off x="1871529" y="4645925"/>
            <a:ext cx="2016899" cy="307777"/>
          </a:xfrm>
          <a:prstGeom prst="rect">
            <a:avLst/>
          </a:prstGeom>
          <a:noFill/>
        </p:spPr>
        <p:txBody>
          <a:bodyPr wrap="none" rtlCol="0">
            <a:spAutoFit/>
          </a:bodyPr>
          <a:lstStyle/>
          <a:p>
            <a:r>
              <a:rPr lang="en-US" dirty="0">
                <a:solidFill>
                  <a:schemeClr val="bg1"/>
                </a:solidFill>
              </a:rPr>
              <a:t>Can You Stay Retired?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66F"/>
        </a:solidFill>
        <a:effectLst/>
      </p:bgPr>
    </p:bg>
    <p:spTree>
      <p:nvGrpSpPr>
        <p:cNvPr id="1" name="Shape 73"/>
        <p:cNvGrpSpPr/>
        <p:nvPr/>
      </p:nvGrpSpPr>
      <p:grpSpPr>
        <a:xfrm>
          <a:off x="0" y="0"/>
          <a:ext cx="0" cy="0"/>
          <a:chOff x="0" y="0"/>
          <a:chExt cx="0" cy="0"/>
        </a:xfrm>
      </p:grpSpPr>
      <p:sp>
        <p:nvSpPr>
          <p:cNvPr id="74" name="Google Shape;74;p18"/>
          <p:cNvSpPr/>
          <p:nvPr/>
        </p:nvSpPr>
        <p:spPr>
          <a:xfrm flipH="1">
            <a:off x="-125" y="1596875"/>
            <a:ext cx="9144000" cy="3546900"/>
          </a:xfrm>
          <a:prstGeom prst="rtTriangl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8"/>
          <p:cNvSpPr txBox="1">
            <a:spLocks noGrp="1"/>
          </p:cNvSpPr>
          <p:nvPr>
            <p:ph type="title"/>
          </p:nvPr>
        </p:nvSpPr>
        <p:spPr>
          <a:xfrm>
            <a:off x="3675600" y="3850100"/>
            <a:ext cx="1792800" cy="393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1600">
                <a:solidFill>
                  <a:srgbClr val="00566F"/>
                </a:solidFill>
              </a:rPr>
              <a:t>PRESENTED BY:</a:t>
            </a:r>
            <a:endParaRPr sz="1600">
              <a:solidFill>
                <a:srgbClr val="00566F"/>
              </a:solidFill>
            </a:endParaRPr>
          </a:p>
        </p:txBody>
      </p:sp>
      <p:sp>
        <p:nvSpPr>
          <p:cNvPr id="76" name="Google Shape;76;p18"/>
          <p:cNvSpPr txBox="1"/>
          <p:nvPr/>
        </p:nvSpPr>
        <p:spPr>
          <a:xfrm>
            <a:off x="675399" y="4243700"/>
            <a:ext cx="7881300" cy="623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b="0" i="0" u="none" strike="noStrike" cap="none">
                <a:solidFill>
                  <a:srgbClr val="00566F"/>
                </a:solidFill>
                <a:latin typeface="Helvetica Neue Light"/>
                <a:ea typeface="Helvetica Neue Light"/>
                <a:cs typeface="Helvetica Neue Light"/>
                <a:sym typeface="Helvetica Neue Light"/>
              </a:rPr>
              <a:t>Advisor Name</a:t>
            </a:r>
            <a:endParaRPr sz="1100">
              <a:solidFill>
                <a:srgbClr val="00566F"/>
              </a:solidFill>
            </a:endParaRPr>
          </a:p>
          <a:p>
            <a:pPr marL="0" marR="0" lvl="0" indent="0" algn="ctr" rtl="0">
              <a:spcBef>
                <a:spcPts val="0"/>
              </a:spcBef>
              <a:spcAft>
                <a:spcPts val="0"/>
              </a:spcAft>
              <a:buNone/>
            </a:pPr>
            <a:r>
              <a:rPr lang="en" sz="1800">
                <a:solidFill>
                  <a:srgbClr val="00566F"/>
                </a:solidFill>
                <a:latin typeface="Helvetica Neue Light"/>
                <a:ea typeface="Helvetica Neue Light"/>
                <a:cs typeface="Helvetica Neue Light"/>
                <a:sym typeface="Helvetica Neue Light"/>
              </a:rPr>
              <a:t>Firm Name</a:t>
            </a:r>
            <a:endParaRPr sz="1100">
              <a:solidFill>
                <a:srgbClr val="00566F"/>
              </a:solidFill>
            </a:endParaRPr>
          </a:p>
        </p:txBody>
      </p:sp>
      <p:sp>
        <p:nvSpPr>
          <p:cNvPr id="77" name="Google Shape;77;p18"/>
          <p:cNvSpPr txBox="1"/>
          <p:nvPr/>
        </p:nvSpPr>
        <p:spPr>
          <a:xfrm>
            <a:off x="1567950" y="1076350"/>
            <a:ext cx="6008100" cy="9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700" b="1">
                <a:solidFill>
                  <a:schemeClr val="lt1"/>
                </a:solidFill>
                <a:latin typeface="Open Sans"/>
                <a:ea typeface="Open Sans"/>
                <a:cs typeface="Open Sans"/>
                <a:sym typeface="Open Sans"/>
              </a:rPr>
              <a:t>CAN YOU STAY RETIRED?</a:t>
            </a:r>
            <a:endParaRPr sz="3700" b="1">
              <a:solidFill>
                <a:schemeClr val="lt1"/>
              </a:solidFill>
              <a:latin typeface="Open Sans"/>
              <a:ea typeface="Open Sans"/>
              <a:cs typeface="Open Sans"/>
              <a:sym typeface="Open Sans"/>
            </a:endParaRPr>
          </a:p>
        </p:txBody>
      </p:sp>
      <p:sp>
        <p:nvSpPr>
          <p:cNvPr id="2" name="Slide Number Placeholder 1">
            <a:extLst>
              <a:ext uri="{FF2B5EF4-FFF2-40B4-BE49-F238E27FC236}">
                <a16:creationId xmlns:a16="http://schemas.microsoft.com/office/drawing/2014/main" id="{D3E75B4D-49E9-D116-738F-F665099C64C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p:nvPr/>
        </p:nvSpPr>
        <p:spPr>
          <a:xfrm>
            <a:off x="534750" y="160700"/>
            <a:ext cx="379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Client hypothetical </a:t>
            </a:r>
            <a:endParaRPr/>
          </a:p>
        </p:txBody>
      </p:sp>
      <p:pic>
        <p:nvPicPr>
          <p:cNvPr id="141" name="Google Shape;141;p27"/>
          <p:cNvPicPr preferRelativeResize="0"/>
          <p:nvPr/>
        </p:nvPicPr>
        <p:blipFill>
          <a:blip r:embed="rId3">
            <a:alphaModFix/>
          </a:blip>
          <a:stretch>
            <a:fillRect/>
          </a:stretch>
        </p:blipFill>
        <p:spPr>
          <a:xfrm>
            <a:off x="1289673" y="413825"/>
            <a:ext cx="6792328" cy="4023951"/>
          </a:xfrm>
          <a:prstGeom prst="rect">
            <a:avLst/>
          </a:prstGeom>
          <a:noFill/>
          <a:ln>
            <a:noFill/>
          </a:ln>
        </p:spPr>
      </p:pic>
      <p:sp>
        <p:nvSpPr>
          <p:cNvPr id="2" name="Slide Number Placeholder 1">
            <a:extLst>
              <a:ext uri="{FF2B5EF4-FFF2-40B4-BE49-F238E27FC236}">
                <a16:creationId xmlns:a16="http://schemas.microsoft.com/office/drawing/2014/main" id="{7A9FFF4B-A332-86F9-0C89-BF4C0C0E919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1</a:t>
            </a:r>
            <a:endParaRPr/>
          </a:p>
        </p:txBody>
      </p:sp>
      <p:sp>
        <p:nvSpPr>
          <p:cNvPr id="147" name="Google Shape;14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Top 5 Retirement Expenses </a:t>
            </a:r>
            <a:endParaRPr b="1"/>
          </a:p>
          <a:p>
            <a:pPr marL="457200" lvl="0" indent="-342900" algn="l" rtl="0">
              <a:spcBef>
                <a:spcPts val="1200"/>
              </a:spcBef>
              <a:spcAft>
                <a:spcPts val="0"/>
              </a:spcAft>
              <a:buClr>
                <a:srgbClr val="666666"/>
              </a:buClr>
              <a:buSzPts val="1800"/>
              <a:buAutoNum type="arabicPeriod"/>
            </a:pPr>
            <a:r>
              <a:rPr lang="en">
                <a:solidFill>
                  <a:srgbClr val="666666"/>
                </a:solidFill>
              </a:rPr>
              <a:t>A retirement income plan is much more than just an investment plan.</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Housing</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Travel/Transportation</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Healthcare</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Food</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Utilities</a:t>
            </a:r>
            <a:endParaRPr>
              <a:solidFill>
                <a:srgbClr val="666666"/>
              </a:solidFill>
            </a:endParaRPr>
          </a:p>
        </p:txBody>
      </p:sp>
      <p:sp>
        <p:nvSpPr>
          <p:cNvPr id="2" name="Slide Number Placeholder 1">
            <a:extLst>
              <a:ext uri="{FF2B5EF4-FFF2-40B4-BE49-F238E27FC236}">
                <a16:creationId xmlns:a16="http://schemas.microsoft.com/office/drawing/2014/main" id="{7819ADC5-8BBA-9897-86E4-5C069BB91BE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2</a:t>
            </a:r>
            <a:endParaRPr/>
          </a:p>
        </p:txBody>
      </p:sp>
      <p:sp>
        <p:nvSpPr>
          <p:cNvPr id="153" name="Google Shape;15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Determine Your Retirement Income Sources </a:t>
            </a:r>
            <a:endParaRPr b="1"/>
          </a:p>
          <a:p>
            <a:pPr marL="0" lvl="0" indent="0" algn="l" rtl="0">
              <a:spcBef>
                <a:spcPts val="1200"/>
              </a:spcBef>
              <a:spcAft>
                <a:spcPts val="1200"/>
              </a:spcAft>
              <a:buNone/>
            </a:pPr>
            <a:r>
              <a:rPr lang="en">
                <a:solidFill>
                  <a:srgbClr val="666666"/>
                </a:solidFill>
              </a:rPr>
              <a:t>Social Security </a:t>
            </a:r>
            <a:br>
              <a:rPr lang="en">
                <a:solidFill>
                  <a:srgbClr val="666666"/>
                </a:solidFill>
              </a:rPr>
            </a:br>
            <a:r>
              <a:rPr lang="en">
                <a:solidFill>
                  <a:srgbClr val="666666"/>
                </a:solidFill>
              </a:rPr>
              <a:t>Retirement Accounts (401K, IRA, Roth IRA etc.)</a:t>
            </a:r>
            <a:br>
              <a:rPr lang="en">
                <a:solidFill>
                  <a:srgbClr val="666666"/>
                </a:solidFill>
              </a:rPr>
            </a:br>
            <a:r>
              <a:rPr lang="en">
                <a:solidFill>
                  <a:srgbClr val="666666"/>
                </a:solidFill>
              </a:rPr>
              <a:t>Savings and Investment accounts</a:t>
            </a:r>
            <a:br>
              <a:rPr lang="en">
                <a:solidFill>
                  <a:srgbClr val="666666"/>
                </a:solidFill>
              </a:rPr>
            </a:br>
            <a:r>
              <a:rPr lang="en">
                <a:solidFill>
                  <a:srgbClr val="666666"/>
                </a:solidFill>
              </a:rPr>
              <a:t>Pension</a:t>
            </a:r>
            <a:endParaRPr>
              <a:solidFill>
                <a:srgbClr val="666666"/>
              </a:solidFill>
            </a:endParaRPr>
          </a:p>
        </p:txBody>
      </p:sp>
      <p:sp>
        <p:nvSpPr>
          <p:cNvPr id="2" name="Slide Number Placeholder 1">
            <a:extLst>
              <a:ext uri="{FF2B5EF4-FFF2-40B4-BE49-F238E27FC236}">
                <a16:creationId xmlns:a16="http://schemas.microsoft.com/office/drawing/2014/main" id="{19F55AB2-7074-9324-9366-F9DA3B607F3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 Worth &amp; Cash Flow Statements </a:t>
            </a:r>
            <a:endParaRPr/>
          </a:p>
        </p:txBody>
      </p:sp>
      <p:sp>
        <p:nvSpPr>
          <p:cNvPr id="159" name="Google Shape;159;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a:solidFill>
                  <a:srgbClr val="19A3C5"/>
                </a:solidFill>
              </a:rPr>
              <a:t>The most basic way to take a financial snapshot is to create two documents:</a:t>
            </a:r>
            <a:endParaRPr b="1">
              <a:solidFill>
                <a:srgbClr val="19A3C5"/>
              </a:solidFill>
            </a:endParaRPr>
          </a:p>
          <a:p>
            <a:pPr marL="0" lvl="0" indent="0" algn="l" rtl="0">
              <a:spcBef>
                <a:spcPts val="1200"/>
              </a:spcBef>
              <a:spcAft>
                <a:spcPts val="0"/>
              </a:spcAft>
              <a:buClr>
                <a:schemeClr val="dk1"/>
              </a:buClr>
              <a:buSzPts val="1100"/>
              <a:buFont typeface="Arial"/>
              <a:buNone/>
            </a:pPr>
            <a:r>
              <a:rPr lang="en">
                <a:solidFill>
                  <a:schemeClr val="dk1"/>
                </a:solidFill>
              </a:rPr>
              <a:t>1.Your Net Worth Statement</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2.Your Cash Flow Statement </a:t>
            </a:r>
            <a:endParaRPr>
              <a:solidFill>
                <a:schemeClr val="dk1"/>
              </a:solidFill>
            </a:endParaRPr>
          </a:p>
          <a:p>
            <a:pPr marL="0" lvl="0" indent="0" algn="l" rtl="0">
              <a:spcBef>
                <a:spcPts val="1200"/>
              </a:spcBef>
              <a:spcAft>
                <a:spcPts val="1200"/>
              </a:spcAft>
              <a:buNone/>
            </a:pPr>
            <a:endParaRPr/>
          </a:p>
        </p:txBody>
      </p:sp>
      <p:sp>
        <p:nvSpPr>
          <p:cNvPr id="2" name="Slide Number Placeholder 1">
            <a:extLst>
              <a:ext uri="{FF2B5EF4-FFF2-40B4-BE49-F238E27FC236}">
                <a16:creationId xmlns:a16="http://schemas.microsoft.com/office/drawing/2014/main" id="{4B1E4E5F-C286-168E-8F7A-2D579BC2F5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 Worth &amp; Cash Flow Statements </a:t>
            </a:r>
            <a:endParaRPr/>
          </a:p>
        </p:txBody>
      </p:sp>
      <p:sp>
        <p:nvSpPr>
          <p:cNvPr id="165" name="Google Shape;165;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ct val="61111"/>
              <a:buFont typeface="Arial"/>
              <a:buNone/>
            </a:pPr>
            <a:r>
              <a:rPr lang="en" b="1">
                <a:solidFill>
                  <a:srgbClr val="19A3C5"/>
                </a:solidFill>
              </a:rPr>
              <a:t>Your Net Worth Statement</a:t>
            </a:r>
            <a:endParaRPr b="1">
              <a:solidFill>
                <a:srgbClr val="19A3C5"/>
              </a:solidFill>
            </a:endParaRPr>
          </a:p>
          <a:p>
            <a:pPr marL="0" lvl="0" indent="0" algn="l" rtl="0">
              <a:spcBef>
                <a:spcPts val="1200"/>
              </a:spcBef>
              <a:spcAft>
                <a:spcPts val="0"/>
              </a:spcAft>
              <a:buClr>
                <a:schemeClr val="dk1"/>
              </a:buClr>
              <a:buSzPct val="61111"/>
              <a:buFont typeface="Arial"/>
              <a:buNone/>
            </a:pPr>
            <a:r>
              <a:rPr lang="en">
                <a:solidFill>
                  <a:schemeClr val="dk1"/>
                </a:solidFill>
              </a:rPr>
              <a:t>•Creates a snapshot of your financial situation</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•Use it to evaluate how you are progressing toward your goals</a:t>
            </a:r>
            <a:endParaRPr>
              <a:solidFill>
                <a:schemeClr val="dk1"/>
              </a:solidFill>
            </a:endParaRPr>
          </a:p>
          <a:p>
            <a:pPr marL="0" lvl="0" indent="0" algn="l" rtl="0">
              <a:spcBef>
                <a:spcPts val="1200"/>
              </a:spcBef>
              <a:spcAft>
                <a:spcPts val="0"/>
              </a:spcAft>
              <a:buClr>
                <a:schemeClr val="dk1"/>
              </a:buClr>
              <a:buSzPct val="61111"/>
              <a:buFont typeface="Arial"/>
              <a:buNone/>
            </a:pPr>
            <a:r>
              <a:rPr lang="en" b="1">
                <a:solidFill>
                  <a:srgbClr val="19A3C5"/>
                </a:solidFill>
              </a:rPr>
              <a:t>Your Cash Flow Statement</a:t>
            </a:r>
            <a:endParaRPr b="1">
              <a:solidFill>
                <a:srgbClr val="19A3C5"/>
              </a:solidFill>
            </a:endParaRPr>
          </a:p>
          <a:p>
            <a:pPr marL="0" lvl="0" indent="0" algn="l" rtl="0">
              <a:spcBef>
                <a:spcPts val="1200"/>
              </a:spcBef>
              <a:spcAft>
                <a:spcPts val="0"/>
              </a:spcAft>
              <a:buClr>
                <a:schemeClr val="dk1"/>
              </a:buClr>
              <a:buSzPct val="61111"/>
              <a:buFont typeface="Arial"/>
              <a:buNone/>
            </a:pPr>
            <a:r>
              <a:rPr lang="en">
                <a:solidFill>
                  <a:schemeClr val="dk1"/>
                </a:solidFill>
              </a:rPr>
              <a:t>•Measures how much money came in versus how much went out</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•Can be measured on a monthly basis or annual basis</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•Helpful in determining how your money is spent, whether you have extra money to invest and how you can manage your finances</a:t>
            </a:r>
            <a:endParaRPr>
              <a:solidFill>
                <a:schemeClr val="dk1"/>
              </a:solidFill>
            </a:endParaRPr>
          </a:p>
          <a:p>
            <a:pPr marL="0" lvl="0" indent="0" algn="l" rtl="0">
              <a:spcBef>
                <a:spcPts val="1200"/>
              </a:spcBef>
              <a:spcAft>
                <a:spcPts val="1200"/>
              </a:spcAft>
              <a:buNone/>
            </a:pPr>
            <a:endParaRPr/>
          </a:p>
        </p:txBody>
      </p:sp>
      <p:sp>
        <p:nvSpPr>
          <p:cNvPr id="2" name="Slide Number Placeholder 1">
            <a:extLst>
              <a:ext uri="{FF2B5EF4-FFF2-40B4-BE49-F238E27FC236}">
                <a16:creationId xmlns:a16="http://schemas.microsoft.com/office/drawing/2014/main" id="{53270DF2-08E4-3EAA-5DCC-81354A8269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Create Your Net Worth Statement </a:t>
            </a:r>
            <a:endParaRPr/>
          </a:p>
        </p:txBody>
      </p:sp>
      <p:sp>
        <p:nvSpPr>
          <p:cNvPr id="171" name="Google Shape;17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•Add the realistic market value of your assets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•Add up your liabilities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•Subtract your total liabilities from your total assets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•The resulting total is your net worth </a:t>
            </a:r>
            <a:endParaRPr>
              <a:solidFill>
                <a:schemeClr val="dk1"/>
              </a:solidFill>
            </a:endParaRPr>
          </a:p>
          <a:p>
            <a:pPr marL="0" lvl="0" indent="0" algn="l" rtl="0">
              <a:spcBef>
                <a:spcPts val="1200"/>
              </a:spcBef>
              <a:spcAft>
                <a:spcPts val="1200"/>
              </a:spcAft>
              <a:buNone/>
            </a:pPr>
            <a:endParaRPr/>
          </a:p>
        </p:txBody>
      </p:sp>
      <p:pic>
        <p:nvPicPr>
          <p:cNvPr id="172" name="Google Shape;172;p32"/>
          <p:cNvPicPr preferRelativeResize="0"/>
          <p:nvPr/>
        </p:nvPicPr>
        <p:blipFill>
          <a:blip r:embed="rId3">
            <a:alphaModFix/>
          </a:blip>
          <a:stretch>
            <a:fillRect/>
          </a:stretch>
        </p:blipFill>
        <p:spPr>
          <a:xfrm>
            <a:off x="6611138" y="2617168"/>
            <a:ext cx="1840925" cy="1432300"/>
          </a:xfrm>
          <a:prstGeom prst="rect">
            <a:avLst/>
          </a:prstGeom>
          <a:noFill/>
          <a:ln>
            <a:noFill/>
          </a:ln>
        </p:spPr>
      </p:pic>
      <p:sp>
        <p:nvSpPr>
          <p:cNvPr id="2" name="Slide Number Placeholder 1">
            <a:extLst>
              <a:ext uri="{FF2B5EF4-FFF2-40B4-BE49-F238E27FC236}">
                <a16:creationId xmlns:a16="http://schemas.microsoft.com/office/drawing/2014/main" id="{508338CA-F6BC-B0C3-5F2A-71347F5AED6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a:t>
            </a:r>
            <a:endParaRPr/>
          </a:p>
        </p:txBody>
      </p:sp>
      <p:pic>
        <p:nvPicPr>
          <p:cNvPr id="178" name="Google Shape;178;p33"/>
          <p:cNvPicPr preferRelativeResize="0"/>
          <p:nvPr/>
        </p:nvPicPr>
        <p:blipFill>
          <a:blip r:embed="rId3">
            <a:alphaModFix/>
          </a:blip>
          <a:stretch>
            <a:fillRect/>
          </a:stretch>
        </p:blipFill>
        <p:spPr>
          <a:xfrm>
            <a:off x="2621125" y="222325"/>
            <a:ext cx="4546076" cy="4382600"/>
          </a:xfrm>
          <a:prstGeom prst="rect">
            <a:avLst/>
          </a:prstGeom>
          <a:noFill/>
          <a:ln>
            <a:noFill/>
          </a:ln>
        </p:spPr>
      </p:pic>
      <p:sp>
        <p:nvSpPr>
          <p:cNvPr id="2" name="Slide Number Placeholder 1">
            <a:extLst>
              <a:ext uri="{FF2B5EF4-FFF2-40B4-BE49-F238E27FC236}">
                <a16:creationId xmlns:a16="http://schemas.microsoft.com/office/drawing/2014/main" id="{04809437-137D-8BBE-5BC7-92AAD75F001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Create Your Cash Flow Statement </a:t>
            </a:r>
            <a:endParaRPr/>
          </a:p>
        </p:txBody>
      </p:sp>
      <p:sp>
        <p:nvSpPr>
          <p:cNvPr id="184" name="Google Shape;18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•Add up your total income and earnings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•Add up your savings, fixed and variable expenses</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•Subtract your expenses from your income to determine net cash flow</a:t>
            </a:r>
            <a:endParaRPr>
              <a:solidFill>
                <a:schemeClr val="dk1"/>
              </a:solidFill>
            </a:endParaRPr>
          </a:p>
          <a:p>
            <a:pPr marL="0" lvl="0" indent="0" algn="l" rtl="0">
              <a:spcBef>
                <a:spcPts val="1200"/>
              </a:spcBef>
              <a:spcAft>
                <a:spcPts val="1200"/>
              </a:spcAft>
              <a:buNone/>
            </a:pPr>
            <a:r>
              <a:rPr lang="en">
                <a:solidFill>
                  <a:schemeClr val="dk1"/>
                </a:solidFill>
              </a:rPr>
              <a:t>Net cash flow is the remaining amount of cash available each year</a:t>
            </a:r>
            <a:endParaRPr/>
          </a:p>
        </p:txBody>
      </p:sp>
      <p:pic>
        <p:nvPicPr>
          <p:cNvPr id="185" name="Google Shape;185;p34"/>
          <p:cNvPicPr preferRelativeResize="0"/>
          <p:nvPr/>
        </p:nvPicPr>
        <p:blipFill>
          <a:blip r:embed="rId3">
            <a:alphaModFix/>
          </a:blip>
          <a:stretch>
            <a:fillRect/>
          </a:stretch>
        </p:blipFill>
        <p:spPr>
          <a:xfrm>
            <a:off x="3523825" y="3056374"/>
            <a:ext cx="2096351" cy="1512500"/>
          </a:xfrm>
          <a:prstGeom prst="rect">
            <a:avLst/>
          </a:prstGeom>
          <a:noFill/>
          <a:ln>
            <a:noFill/>
          </a:ln>
        </p:spPr>
      </p:pic>
      <p:sp>
        <p:nvSpPr>
          <p:cNvPr id="2" name="Slide Number Placeholder 1">
            <a:extLst>
              <a:ext uri="{FF2B5EF4-FFF2-40B4-BE49-F238E27FC236}">
                <a16:creationId xmlns:a16="http://schemas.microsoft.com/office/drawing/2014/main" id="{3093D8B6-57E0-B838-D9A8-EE3253B6F4A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a:t>
            </a:r>
            <a:endParaRPr/>
          </a:p>
        </p:txBody>
      </p:sp>
      <p:pic>
        <p:nvPicPr>
          <p:cNvPr id="191" name="Google Shape;191;p35"/>
          <p:cNvPicPr preferRelativeResize="0"/>
          <p:nvPr/>
        </p:nvPicPr>
        <p:blipFill>
          <a:blip r:embed="rId3">
            <a:alphaModFix/>
          </a:blip>
          <a:stretch>
            <a:fillRect/>
          </a:stretch>
        </p:blipFill>
        <p:spPr>
          <a:xfrm>
            <a:off x="2766500" y="230700"/>
            <a:ext cx="4467001" cy="4201326"/>
          </a:xfrm>
          <a:prstGeom prst="rect">
            <a:avLst/>
          </a:prstGeom>
          <a:noFill/>
          <a:ln>
            <a:noFill/>
          </a:ln>
        </p:spPr>
      </p:pic>
      <p:sp>
        <p:nvSpPr>
          <p:cNvPr id="2" name="Slide Number Placeholder 1">
            <a:extLst>
              <a:ext uri="{FF2B5EF4-FFF2-40B4-BE49-F238E27FC236}">
                <a16:creationId xmlns:a16="http://schemas.microsoft.com/office/drawing/2014/main" id="{CB9F4A9F-37AD-6478-18A5-8E715FA680B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3</a:t>
            </a:r>
            <a:endParaRPr/>
          </a:p>
        </p:txBody>
      </p:sp>
      <p:sp>
        <p:nvSpPr>
          <p:cNvPr id="197" name="Google Shape;19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Asset Location and Asset Allocation</a:t>
            </a:r>
            <a:endParaRPr b="1"/>
          </a:p>
          <a:p>
            <a:pPr marL="0" lvl="0" indent="0" algn="l" rtl="0">
              <a:spcBef>
                <a:spcPts val="1200"/>
              </a:spcBef>
              <a:spcAft>
                <a:spcPts val="0"/>
              </a:spcAft>
              <a:buClr>
                <a:schemeClr val="dk1"/>
              </a:buClr>
              <a:buSzPts val="1100"/>
              <a:buFont typeface="Arial"/>
              <a:buNone/>
            </a:pPr>
            <a:r>
              <a:rPr lang="en" b="1">
                <a:solidFill>
                  <a:srgbClr val="666666"/>
                </a:solidFill>
              </a:rPr>
              <a:t>Asset Location:</a:t>
            </a:r>
            <a:br>
              <a:rPr lang="en">
                <a:solidFill>
                  <a:srgbClr val="666666"/>
                </a:solidFill>
              </a:rPr>
            </a:br>
            <a:r>
              <a:rPr lang="en">
                <a:solidFill>
                  <a:srgbClr val="666666"/>
                </a:solidFill>
              </a:rPr>
              <a:t>How are you optimizing your strategy for taxable accounts, tax-free accounts, and tax deferred accounts?</a:t>
            </a:r>
            <a:endParaRPr>
              <a:solidFill>
                <a:srgbClr val="666666"/>
              </a:solidFill>
            </a:endParaRPr>
          </a:p>
          <a:p>
            <a:pPr marL="0" lvl="0" indent="0" algn="l" rtl="0">
              <a:spcBef>
                <a:spcPts val="1200"/>
              </a:spcBef>
              <a:spcAft>
                <a:spcPts val="0"/>
              </a:spcAft>
              <a:buClr>
                <a:schemeClr val="dk1"/>
              </a:buClr>
              <a:buSzPts val="1100"/>
              <a:buFont typeface="Arial"/>
              <a:buNone/>
            </a:pPr>
            <a:r>
              <a:rPr lang="en" b="1">
                <a:solidFill>
                  <a:srgbClr val="666666"/>
                </a:solidFill>
              </a:rPr>
              <a:t>Asset Allocation:</a:t>
            </a:r>
            <a:br>
              <a:rPr lang="en">
                <a:solidFill>
                  <a:srgbClr val="666666"/>
                </a:solidFill>
              </a:rPr>
            </a:br>
            <a:r>
              <a:rPr lang="en">
                <a:solidFill>
                  <a:srgbClr val="666666"/>
                </a:solidFill>
              </a:rPr>
              <a:t>Investment plan aimed to balance risk and return by aligning to your goals, risk tolerance and risk capacity.</a:t>
            </a:r>
            <a:endParaRPr>
              <a:solidFill>
                <a:srgbClr val="666666"/>
              </a:solidFill>
            </a:endParaRPr>
          </a:p>
          <a:p>
            <a:pPr marL="0" lvl="0" indent="0" algn="l" rtl="0">
              <a:spcBef>
                <a:spcPts val="1200"/>
              </a:spcBef>
              <a:spcAft>
                <a:spcPts val="1200"/>
              </a:spcAft>
              <a:buNone/>
            </a:pPr>
            <a:endParaRPr>
              <a:solidFill>
                <a:srgbClr val="666666"/>
              </a:solidFill>
            </a:endParaRPr>
          </a:p>
        </p:txBody>
      </p:sp>
      <p:sp>
        <p:nvSpPr>
          <p:cNvPr id="2" name="Slide Number Placeholder 1">
            <a:extLst>
              <a:ext uri="{FF2B5EF4-FFF2-40B4-BE49-F238E27FC236}">
                <a16:creationId xmlns:a16="http://schemas.microsoft.com/office/drawing/2014/main" id="{23969B1D-CD2A-C4BA-F109-916A712B06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Traditional vs. Modern View of Retirement </a:t>
            </a:r>
            <a:endParaRPr/>
          </a:p>
        </p:txBody>
      </p:sp>
      <p:pic>
        <p:nvPicPr>
          <p:cNvPr id="83" name="Google Shape;83;p19"/>
          <p:cNvPicPr preferRelativeResize="0"/>
          <p:nvPr/>
        </p:nvPicPr>
        <p:blipFill>
          <a:blip r:embed="rId3">
            <a:alphaModFix/>
          </a:blip>
          <a:stretch>
            <a:fillRect/>
          </a:stretch>
        </p:blipFill>
        <p:spPr>
          <a:xfrm>
            <a:off x="1780563" y="1128450"/>
            <a:ext cx="5582874" cy="3214150"/>
          </a:xfrm>
          <a:prstGeom prst="rect">
            <a:avLst/>
          </a:prstGeom>
          <a:noFill/>
          <a:ln>
            <a:noFill/>
          </a:ln>
        </p:spPr>
      </p:pic>
      <p:sp>
        <p:nvSpPr>
          <p:cNvPr id="2" name="Slide Number Placeholder 1">
            <a:extLst>
              <a:ext uri="{FF2B5EF4-FFF2-40B4-BE49-F238E27FC236}">
                <a16:creationId xmlns:a16="http://schemas.microsoft.com/office/drawing/2014/main" id="{026014A4-031D-1E8F-2B73-8CE60FF460B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Optimizing Asset Location</a:t>
            </a:r>
            <a:endParaRPr/>
          </a:p>
        </p:txBody>
      </p:sp>
      <p:pic>
        <p:nvPicPr>
          <p:cNvPr id="203" name="Google Shape;203;p37"/>
          <p:cNvPicPr preferRelativeResize="0"/>
          <p:nvPr/>
        </p:nvPicPr>
        <p:blipFill>
          <a:blip r:embed="rId3">
            <a:alphaModFix/>
          </a:blip>
          <a:stretch>
            <a:fillRect/>
          </a:stretch>
        </p:blipFill>
        <p:spPr>
          <a:xfrm>
            <a:off x="9948550" y="3921200"/>
            <a:ext cx="7835168" cy="3323400"/>
          </a:xfrm>
          <a:prstGeom prst="rect">
            <a:avLst/>
          </a:prstGeom>
          <a:noFill/>
          <a:ln>
            <a:noFill/>
          </a:ln>
        </p:spPr>
      </p:pic>
      <p:graphicFrame>
        <p:nvGraphicFramePr>
          <p:cNvPr id="204" name="Google Shape;204;p37"/>
          <p:cNvGraphicFramePr/>
          <p:nvPr/>
        </p:nvGraphicFramePr>
        <p:xfrm>
          <a:off x="594213" y="1239175"/>
          <a:ext cx="3000000" cy="3000000"/>
        </p:xfrm>
        <a:graphic>
          <a:graphicData uri="http://schemas.openxmlformats.org/drawingml/2006/table">
            <a:tbl>
              <a:tblPr>
                <a:noFill/>
                <a:tableStyleId>{5FB6192D-1D96-4477-B2EA-3BB6DBBD4DB2}</a:tableStyleId>
              </a:tblPr>
              <a:tblGrid>
                <a:gridCol w="1937375">
                  <a:extLst>
                    <a:ext uri="{9D8B030D-6E8A-4147-A177-3AD203B41FA5}">
                      <a16:colId xmlns:a16="http://schemas.microsoft.com/office/drawing/2014/main" val="20000"/>
                    </a:ext>
                  </a:extLst>
                </a:gridCol>
                <a:gridCol w="6018200">
                  <a:extLst>
                    <a:ext uri="{9D8B030D-6E8A-4147-A177-3AD203B41FA5}">
                      <a16:colId xmlns:a16="http://schemas.microsoft.com/office/drawing/2014/main" val="20001"/>
                    </a:ext>
                  </a:extLst>
                </a:gridCol>
              </a:tblGrid>
              <a:tr h="423425">
                <a:tc>
                  <a:txBody>
                    <a:bodyPr/>
                    <a:lstStyle/>
                    <a:p>
                      <a:pPr marL="0" lvl="0" indent="0" algn="ctr" rtl="0">
                        <a:spcBef>
                          <a:spcPts val="0"/>
                        </a:spcBef>
                        <a:spcAft>
                          <a:spcPts val="0"/>
                        </a:spcAft>
                        <a:buNone/>
                      </a:pPr>
                      <a:r>
                        <a:rPr lang="en" b="1">
                          <a:solidFill>
                            <a:schemeClr val="lt1"/>
                          </a:solidFill>
                        </a:rPr>
                        <a:t>INVESTMENT </a:t>
                      </a:r>
                      <a:br>
                        <a:rPr lang="en" b="1">
                          <a:solidFill>
                            <a:schemeClr val="lt1"/>
                          </a:solidFill>
                        </a:rPr>
                      </a:br>
                      <a:r>
                        <a:rPr lang="en" b="1">
                          <a:solidFill>
                            <a:schemeClr val="lt1"/>
                          </a:solidFill>
                        </a:rPr>
                        <a:t>INCOME</a:t>
                      </a:r>
                      <a:endParaRPr b="1">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1748B"/>
                    </a:solidFill>
                  </a:tcPr>
                </a:tc>
                <a:tc>
                  <a:txBody>
                    <a:bodyPr/>
                    <a:lstStyle/>
                    <a:p>
                      <a:pPr marL="0" lvl="0" indent="0" algn="ctr" rtl="0">
                        <a:spcBef>
                          <a:spcPts val="0"/>
                        </a:spcBef>
                        <a:spcAft>
                          <a:spcPts val="0"/>
                        </a:spcAft>
                        <a:buNone/>
                      </a:pPr>
                      <a:r>
                        <a:rPr lang="en" b="1">
                          <a:solidFill>
                            <a:schemeClr val="lt1"/>
                          </a:solidFill>
                        </a:rPr>
                        <a:t>FEDERAL INCOME TAX IMPACT</a:t>
                      </a:r>
                      <a:endParaRPr b="1">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1748B"/>
                    </a:solidFill>
                  </a:tcPr>
                </a:tc>
                <a:extLst>
                  <a:ext uri="{0D108BD9-81ED-4DB2-BD59-A6C34878D82A}">
                    <a16:rowId xmlns:a16="http://schemas.microsoft.com/office/drawing/2014/main" val="10000"/>
                  </a:ext>
                </a:extLst>
              </a:tr>
              <a:tr h="651425">
                <a:tc>
                  <a:txBody>
                    <a:bodyPr/>
                    <a:lstStyle/>
                    <a:p>
                      <a:pPr marL="0" lvl="0" indent="0" algn="l" rtl="0">
                        <a:spcBef>
                          <a:spcPts val="0"/>
                        </a:spcBef>
                        <a:spcAft>
                          <a:spcPts val="0"/>
                        </a:spcAft>
                        <a:buNone/>
                      </a:pPr>
                      <a:r>
                        <a:rPr lang="en"/>
                        <a:t>Taxable</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Money withdrawn is usually taxed as ordinary income, but withdrawals are not typically restricted</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tcPr>
                </a:tc>
                <a:extLst>
                  <a:ext uri="{0D108BD9-81ED-4DB2-BD59-A6C34878D82A}">
                    <a16:rowId xmlns:a16="http://schemas.microsoft.com/office/drawing/2014/main" val="10001"/>
                  </a:ext>
                </a:extLst>
              </a:tr>
              <a:tr h="879450">
                <a:tc>
                  <a:txBody>
                    <a:bodyPr/>
                    <a:lstStyle/>
                    <a:p>
                      <a:pPr marL="0" lvl="0" indent="0" algn="l" rtl="0">
                        <a:spcBef>
                          <a:spcPts val="0"/>
                        </a:spcBef>
                        <a:spcAft>
                          <a:spcPts val="0"/>
                        </a:spcAft>
                        <a:buNone/>
                      </a:pPr>
                      <a:r>
                        <a:rPr lang="en"/>
                        <a:t>Tax Deferred</a:t>
                      </a:r>
                      <a:endParaRPr/>
                    </a:p>
                  </a:txBody>
                  <a:tcPr marL="91425" marR="91425" marT="91425" marB="91425" anchor="ctr">
                    <a:lnL w="9525" cap="flat" cmpd="sng">
                      <a:solidFill>
                        <a:srgbClr val="E7E7E7">
                          <a:alpha val="0"/>
                        </a:srgbClr>
                      </a:solidFill>
                      <a:prstDash val="solid"/>
                      <a:round/>
                      <a:headEnd type="none" w="sm" len="sm"/>
                      <a:tailEnd type="none" w="sm" len="sm"/>
                    </a:lnL>
                    <a:lnR w="9525" cap="flat" cmpd="sng">
                      <a:solidFill>
                        <a:srgbClr val="E7E7E7">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solidFill>
                      <a:srgbClr val="E7E7E7"/>
                    </a:solidFill>
                  </a:tcPr>
                </a:tc>
                <a:tc>
                  <a:txBody>
                    <a:bodyPr/>
                    <a:lstStyle/>
                    <a:p>
                      <a:pPr marL="0" lvl="0" indent="0" algn="l" rtl="0">
                        <a:spcBef>
                          <a:spcPts val="0"/>
                        </a:spcBef>
                        <a:spcAft>
                          <a:spcPts val="0"/>
                        </a:spcAft>
                        <a:buNone/>
                      </a:pPr>
                      <a:r>
                        <a:rPr lang="en"/>
                        <a:t>Money withdrawn is usually taxed as ordinary income and may be subject to early withdrawal penalties</a:t>
                      </a:r>
                      <a:endParaRPr/>
                    </a:p>
                  </a:txBody>
                  <a:tcPr marL="91425" marR="91425" marT="91425" marB="91425" anchor="ctr">
                    <a:lnL w="9525" cap="flat" cmpd="sng">
                      <a:solidFill>
                        <a:srgbClr val="E7E7E7">
                          <a:alpha val="0"/>
                        </a:srgbClr>
                      </a:solidFill>
                      <a:prstDash val="solid"/>
                      <a:round/>
                      <a:headEnd type="none" w="sm" len="sm"/>
                      <a:tailEnd type="none" w="sm" len="sm"/>
                    </a:lnL>
                    <a:lnR w="9525" cap="flat" cmpd="sng">
                      <a:solidFill>
                        <a:srgbClr val="E7E7E7">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solidFill>
                      <a:srgbClr val="E7E7E7"/>
                    </a:solidFill>
                  </a:tcPr>
                </a:tc>
                <a:extLst>
                  <a:ext uri="{0D108BD9-81ED-4DB2-BD59-A6C34878D82A}">
                    <a16:rowId xmlns:a16="http://schemas.microsoft.com/office/drawing/2014/main" val="10002"/>
                  </a:ext>
                </a:extLst>
              </a:tr>
              <a:tr h="879450">
                <a:tc>
                  <a:txBody>
                    <a:bodyPr/>
                    <a:lstStyle/>
                    <a:p>
                      <a:pPr marL="0" lvl="0" indent="0" algn="l" rtl="0">
                        <a:spcBef>
                          <a:spcPts val="0"/>
                        </a:spcBef>
                        <a:spcAft>
                          <a:spcPts val="0"/>
                        </a:spcAft>
                        <a:buNone/>
                      </a:pPr>
                      <a:r>
                        <a:rPr lang="en"/>
                        <a:t>Tax Exempt</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Withdrawals are normally not subject to tax, but may be subject to restrictions</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AB3A6F55-F380-2E59-5460-88592BEC2E5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726475" y="340075"/>
            <a:ext cx="810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Optimizing Asset Location</a:t>
            </a:r>
            <a:endParaRPr/>
          </a:p>
        </p:txBody>
      </p:sp>
      <p:pic>
        <p:nvPicPr>
          <p:cNvPr id="210" name="Google Shape;210;p38"/>
          <p:cNvPicPr preferRelativeResize="0"/>
          <p:nvPr/>
        </p:nvPicPr>
        <p:blipFill>
          <a:blip r:embed="rId3">
            <a:alphaModFix/>
          </a:blip>
          <a:stretch>
            <a:fillRect/>
          </a:stretch>
        </p:blipFill>
        <p:spPr>
          <a:xfrm>
            <a:off x="858375" y="912775"/>
            <a:ext cx="6733050" cy="3502426"/>
          </a:xfrm>
          <a:prstGeom prst="rect">
            <a:avLst/>
          </a:prstGeom>
          <a:noFill/>
          <a:ln>
            <a:noFill/>
          </a:ln>
        </p:spPr>
      </p:pic>
      <p:sp>
        <p:nvSpPr>
          <p:cNvPr id="2" name="Slide Number Placeholder 1">
            <a:extLst>
              <a:ext uri="{FF2B5EF4-FFF2-40B4-BE49-F238E27FC236}">
                <a16:creationId xmlns:a16="http://schemas.microsoft.com/office/drawing/2014/main" id="{384C599D-152C-8D5F-D33C-422F93E468B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Annuity Withdrawal Choices </a:t>
            </a:r>
            <a:endParaRPr/>
          </a:p>
        </p:txBody>
      </p:sp>
      <p:pic>
        <p:nvPicPr>
          <p:cNvPr id="216" name="Google Shape;216;p39"/>
          <p:cNvPicPr preferRelativeResize="0"/>
          <p:nvPr/>
        </p:nvPicPr>
        <p:blipFill>
          <a:blip r:embed="rId3">
            <a:alphaModFix/>
          </a:blip>
          <a:stretch>
            <a:fillRect/>
          </a:stretch>
        </p:blipFill>
        <p:spPr>
          <a:xfrm>
            <a:off x="152400" y="1170125"/>
            <a:ext cx="7912856" cy="3323400"/>
          </a:xfrm>
          <a:prstGeom prst="rect">
            <a:avLst/>
          </a:prstGeom>
          <a:noFill/>
          <a:ln>
            <a:noFill/>
          </a:ln>
        </p:spPr>
      </p:pic>
      <p:sp>
        <p:nvSpPr>
          <p:cNvPr id="2" name="Slide Number Placeholder 1">
            <a:extLst>
              <a:ext uri="{FF2B5EF4-FFF2-40B4-BE49-F238E27FC236}">
                <a16:creationId xmlns:a16="http://schemas.microsoft.com/office/drawing/2014/main" id="{38FE2C2E-30B8-AC46-9A75-1F235C4ABDD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Annuity Withdrawal Choices </a:t>
            </a:r>
            <a:endParaRPr/>
          </a:p>
        </p:txBody>
      </p:sp>
      <p:sp>
        <p:nvSpPr>
          <p:cNvPr id="222" name="Google Shape;222;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400"/>
              </a:spcBef>
              <a:spcAft>
                <a:spcPts val="0"/>
              </a:spcAft>
              <a:buClr>
                <a:schemeClr val="dk1"/>
              </a:buClr>
              <a:buSzPct val="61111"/>
              <a:buFont typeface="Arial"/>
              <a:buNone/>
            </a:pPr>
            <a:r>
              <a:rPr lang="en" b="1">
                <a:solidFill>
                  <a:srgbClr val="19A3C5"/>
                </a:solidFill>
              </a:rPr>
              <a:t>Non-Annuitized Withdrawals</a:t>
            </a:r>
            <a:endParaRPr b="1">
              <a:solidFill>
                <a:srgbClr val="19A3C5"/>
              </a:solidFill>
            </a:endParaRPr>
          </a:p>
          <a:p>
            <a:pPr marL="0" lvl="0" indent="0" algn="l" rtl="0">
              <a:spcBef>
                <a:spcPts val="1200"/>
              </a:spcBef>
              <a:spcAft>
                <a:spcPts val="0"/>
              </a:spcAft>
              <a:buClr>
                <a:schemeClr val="dk1"/>
              </a:buClr>
              <a:buSzPct val="61111"/>
              <a:buFont typeface="Arial"/>
              <a:buNone/>
            </a:pPr>
            <a:r>
              <a:rPr lang="en">
                <a:solidFill>
                  <a:schemeClr val="dk1"/>
                </a:solidFill>
              </a:rPr>
              <a:t>•Taxation of non-annuitized withdrawals is based on a last in, first out method</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•Any increase in value is taxed before return of principal</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•Surrender, withdrawal charges and tax penalties may apply</a:t>
            </a:r>
            <a:endParaRPr>
              <a:solidFill>
                <a:schemeClr val="dk1"/>
              </a:solidFill>
            </a:endParaRPr>
          </a:p>
          <a:p>
            <a:pPr marL="0" lvl="0" indent="0" algn="l" rtl="0">
              <a:spcBef>
                <a:spcPts val="1200"/>
              </a:spcBef>
              <a:spcAft>
                <a:spcPts val="0"/>
              </a:spcAft>
              <a:buClr>
                <a:schemeClr val="dk1"/>
              </a:buClr>
              <a:buSzPct val="61111"/>
              <a:buFont typeface="Arial"/>
              <a:buNone/>
            </a:pPr>
            <a:r>
              <a:rPr lang="en" b="1">
                <a:solidFill>
                  <a:srgbClr val="19A3C5"/>
                </a:solidFill>
              </a:rPr>
              <a:t>Annuitized Withdrawals</a:t>
            </a:r>
            <a:endParaRPr b="1">
              <a:solidFill>
                <a:srgbClr val="19A3C5"/>
              </a:solidFill>
            </a:endParaRPr>
          </a:p>
          <a:p>
            <a:pPr marL="0" lvl="0" indent="0" algn="l" rtl="0">
              <a:spcBef>
                <a:spcPts val="1200"/>
              </a:spcBef>
              <a:spcAft>
                <a:spcPts val="0"/>
              </a:spcAft>
              <a:buClr>
                <a:schemeClr val="dk1"/>
              </a:buClr>
              <a:buSzPct val="61111"/>
              <a:buFont typeface="Arial"/>
              <a:buNone/>
            </a:pPr>
            <a:r>
              <a:rPr lang="en">
                <a:solidFill>
                  <a:schemeClr val="dk1"/>
                </a:solidFill>
              </a:rPr>
              <a:t>•A portion of each annuitized withdrawal is considered a tax-free return of principal until the initial investment has been fully recovered</a:t>
            </a:r>
            <a:endParaRPr>
              <a:solidFill>
                <a:schemeClr val="dk1"/>
              </a:solidFill>
            </a:endParaRPr>
          </a:p>
          <a:p>
            <a:pPr marL="0" lvl="0" indent="0" algn="l" rtl="0">
              <a:spcBef>
                <a:spcPts val="1200"/>
              </a:spcBef>
              <a:spcAft>
                <a:spcPts val="0"/>
              </a:spcAft>
              <a:buClr>
                <a:schemeClr val="dk1"/>
              </a:buClr>
              <a:buSzPct val="61111"/>
              <a:buFont typeface="Arial"/>
              <a:buNone/>
            </a:pPr>
            <a:r>
              <a:rPr lang="en">
                <a:solidFill>
                  <a:schemeClr val="dk1"/>
                </a:solidFill>
              </a:rPr>
              <a:t>•Future withdrawals are taxed as ordinary income</a:t>
            </a:r>
            <a:endParaRPr>
              <a:solidFill>
                <a:schemeClr val="dk1"/>
              </a:solidFill>
            </a:endParaRPr>
          </a:p>
          <a:p>
            <a:pPr marL="0" lvl="0" indent="0" algn="l" rtl="0">
              <a:spcBef>
                <a:spcPts val="1200"/>
              </a:spcBef>
              <a:spcAft>
                <a:spcPts val="1200"/>
              </a:spcAft>
              <a:buNone/>
            </a:pPr>
            <a:endParaRPr/>
          </a:p>
        </p:txBody>
      </p:sp>
      <p:sp>
        <p:nvSpPr>
          <p:cNvPr id="2" name="Slide Number Placeholder 1">
            <a:extLst>
              <a:ext uri="{FF2B5EF4-FFF2-40B4-BE49-F238E27FC236}">
                <a16:creationId xmlns:a16="http://schemas.microsoft.com/office/drawing/2014/main" id="{44231131-C1B4-7BAD-9E1B-BF1A7968B2D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sp>
        <p:nvSpPr>
          <p:cNvPr id="228" name="Google Shape;228;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Protecting Your Income Sources</a:t>
            </a:r>
            <a:endParaRPr b="1"/>
          </a:p>
          <a:p>
            <a:pPr marL="0" lvl="0" indent="0" algn="l" rtl="0">
              <a:lnSpc>
                <a:spcPct val="100000"/>
              </a:lnSpc>
              <a:spcBef>
                <a:spcPts val="1200"/>
              </a:spcBef>
              <a:spcAft>
                <a:spcPts val="0"/>
              </a:spcAft>
              <a:buNone/>
            </a:pPr>
            <a:r>
              <a:rPr lang="en">
                <a:solidFill>
                  <a:srgbClr val="666666"/>
                </a:solidFill>
              </a:rPr>
              <a:t>Average return is fine before you’re taking money out, but when you start taking money out in retirement, it matters a lot.</a:t>
            </a:r>
            <a:endParaRPr sz="2200" b="1">
              <a:solidFill>
                <a:srgbClr val="666666"/>
              </a:solidFill>
            </a:endParaRPr>
          </a:p>
          <a:p>
            <a:pPr marL="0" lvl="0" indent="0" algn="l" rtl="0">
              <a:spcBef>
                <a:spcPts val="0"/>
              </a:spcBef>
              <a:spcAft>
                <a:spcPts val="1200"/>
              </a:spcAft>
              <a:buNone/>
            </a:pPr>
            <a:endParaRPr>
              <a:solidFill>
                <a:srgbClr val="666666"/>
              </a:solidFill>
            </a:endParaRPr>
          </a:p>
        </p:txBody>
      </p:sp>
      <p:sp>
        <p:nvSpPr>
          <p:cNvPr id="2" name="Slide Number Placeholder 1">
            <a:extLst>
              <a:ext uri="{FF2B5EF4-FFF2-40B4-BE49-F238E27FC236}">
                <a16:creationId xmlns:a16="http://schemas.microsoft.com/office/drawing/2014/main" id="{F2E2CEA3-5D37-0D56-D70C-4FBCA0B4A57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pic>
        <p:nvPicPr>
          <p:cNvPr id="234" name="Google Shape;234;p42"/>
          <p:cNvPicPr preferRelativeResize="0"/>
          <p:nvPr/>
        </p:nvPicPr>
        <p:blipFill rotWithShape="1">
          <a:blip r:embed="rId3">
            <a:alphaModFix/>
          </a:blip>
          <a:srcRect l="7890" t="32432" r="9485" b="17878"/>
          <a:stretch/>
        </p:blipFill>
        <p:spPr>
          <a:xfrm>
            <a:off x="419975" y="2286875"/>
            <a:ext cx="6467650" cy="2248099"/>
          </a:xfrm>
          <a:prstGeom prst="rect">
            <a:avLst/>
          </a:prstGeom>
          <a:noFill/>
          <a:ln>
            <a:noFill/>
          </a:ln>
        </p:spPr>
      </p:pic>
      <p:sp>
        <p:nvSpPr>
          <p:cNvPr id="235" name="Google Shape;235;p42"/>
          <p:cNvSpPr txBox="1"/>
          <p:nvPr/>
        </p:nvSpPr>
        <p:spPr>
          <a:xfrm>
            <a:off x="7282800" y="3201600"/>
            <a:ext cx="15495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888888"/>
                </a:solidFill>
              </a:rPr>
              <a:t>Note: Return is annualized percentage. Inflation adjustment compounded annually. Withdrawals take at the beginning of the year. Sales charges and taxes are not considered. Hypothetical illustration, not typical of actual returns or representative of any specific investment.</a:t>
            </a:r>
            <a:endParaRPr sz="700">
              <a:solidFill>
                <a:srgbClr val="888888"/>
              </a:solidFill>
            </a:endParaRPr>
          </a:p>
        </p:txBody>
      </p:sp>
      <p:sp>
        <p:nvSpPr>
          <p:cNvPr id="236" name="Google Shape;236;p42"/>
          <p:cNvSpPr txBox="1">
            <a:spLocks noGrp="1"/>
          </p:cNvSpPr>
          <p:nvPr>
            <p:ph type="body" idx="4294967295"/>
          </p:nvPr>
        </p:nvSpPr>
        <p:spPr>
          <a:xfrm>
            <a:off x="419975" y="1017725"/>
            <a:ext cx="8520600" cy="1275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b="1"/>
              <a:t>Impact of Down Markets </a:t>
            </a:r>
            <a:endParaRPr b="1"/>
          </a:p>
          <a:p>
            <a:pPr marL="0" lvl="0" indent="0" algn="l" rtl="0">
              <a:spcBef>
                <a:spcPts val="1200"/>
              </a:spcBef>
              <a:spcAft>
                <a:spcPts val="0"/>
              </a:spcAft>
              <a:buNone/>
            </a:pPr>
            <a:r>
              <a:rPr lang="en" sz="1200">
                <a:solidFill>
                  <a:srgbClr val="666666"/>
                </a:solidFill>
              </a:rPr>
              <a:t>Systematic withdrawals are subject to market fluctuations.</a:t>
            </a:r>
            <a:endParaRPr sz="1200">
              <a:solidFill>
                <a:srgbClr val="666666"/>
              </a:solidFill>
            </a:endParaRPr>
          </a:p>
          <a:p>
            <a:pPr marL="0" lvl="0" indent="0" algn="l" rtl="0">
              <a:spcBef>
                <a:spcPts val="1200"/>
              </a:spcBef>
              <a:spcAft>
                <a:spcPts val="1200"/>
              </a:spcAft>
              <a:buNone/>
            </a:pPr>
            <a:r>
              <a:rPr lang="en" sz="1200">
                <a:solidFill>
                  <a:srgbClr val="666666"/>
                </a:solidFill>
              </a:rPr>
              <a:t>It can make a significant difference when a down market occurs.</a:t>
            </a:r>
            <a:endParaRPr sz="1200">
              <a:solidFill>
                <a:srgbClr val="666666"/>
              </a:solidFill>
            </a:endParaRPr>
          </a:p>
        </p:txBody>
      </p:sp>
      <p:sp>
        <p:nvSpPr>
          <p:cNvPr id="2" name="Slide Number Placeholder 1">
            <a:extLst>
              <a:ext uri="{FF2B5EF4-FFF2-40B4-BE49-F238E27FC236}">
                <a16:creationId xmlns:a16="http://schemas.microsoft.com/office/drawing/2014/main" id="{9EB7EA1F-6718-DAE1-94F5-6CDCFA9035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pic>
        <p:nvPicPr>
          <p:cNvPr id="242" name="Google Shape;242;p43"/>
          <p:cNvPicPr preferRelativeResize="0"/>
          <p:nvPr/>
        </p:nvPicPr>
        <p:blipFill>
          <a:blip r:embed="rId3">
            <a:alphaModFix/>
          </a:blip>
          <a:stretch>
            <a:fillRect/>
          </a:stretch>
        </p:blipFill>
        <p:spPr>
          <a:xfrm>
            <a:off x="377861" y="1289925"/>
            <a:ext cx="6054129" cy="2668449"/>
          </a:xfrm>
          <a:prstGeom prst="rect">
            <a:avLst/>
          </a:prstGeom>
          <a:noFill/>
          <a:ln>
            <a:noFill/>
          </a:ln>
        </p:spPr>
      </p:pic>
      <p:sp>
        <p:nvSpPr>
          <p:cNvPr id="243" name="Google Shape;243;p43"/>
          <p:cNvSpPr txBox="1">
            <a:spLocks noGrp="1"/>
          </p:cNvSpPr>
          <p:nvPr>
            <p:ph type="body" idx="1"/>
          </p:nvPr>
        </p:nvSpPr>
        <p:spPr>
          <a:xfrm>
            <a:off x="6550500" y="883875"/>
            <a:ext cx="2593500" cy="3416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Scenario 1:</a:t>
            </a:r>
            <a:endParaRPr b="1"/>
          </a:p>
          <a:p>
            <a:pPr marL="457200" lvl="0" indent="0" algn="l" rtl="0">
              <a:lnSpc>
                <a:spcPct val="100000"/>
              </a:lnSpc>
              <a:spcBef>
                <a:spcPts val="0"/>
              </a:spcBef>
              <a:spcAft>
                <a:spcPts val="0"/>
              </a:spcAft>
              <a:buNone/>
            </a:pPr>
            <a:endParaRPr sz="1000">
              <a:solidFill>
                <a:srgbClr val="666666"/>
              </a:solidFill>
            </a:endParaRPr>
          </a:p>
          <a:p>
            <a:pPr marL="457200" lvl="0" indent="-292100" algn="l" rtl="0">
              <a:lnSpc>
                <a:spcPct val="100000"/>
              </a:lnSpc>
              <a:spcBef>
                <a:spcPts val="0"/>
              </a:spcBef>
              <a:spcAft>
                <a:spcPts val="0"/>
              </a:spcAft>
              <a:buClr>
                <a:srgbClr val="666666"/>
              </a:buClr>
              <a:buSzPts val="1000"/>
              <a:buChar char="●"/>
            </a:pPr>
            <a:r>
              <a:rPr lang="en" sz="1000">
                <a:solidFill>
                  <a:srgbClr val="666666"/>
                </a:solidFill>
              </a:rPr>
              <a:t>Years 1-27: 7.5% annual return</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28: 10%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29: 5%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30: 0% market change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$50,000 annual withdrawal, adjusted yearly for 3% inflation</a:t>
            </a:r>
            <a:endParaRPr sz="1000">
              <a:solidFill>
                <a:srgbClr val="666666"/>
              </a:solidFill>
            </a:endParaRPr>
          </a:p>
          <a:p>
            <a:pPr marL="0" lvl="0" indent="0" algn="l" rtl="0">
              <a:spcBef>
                <a:spcPts val="1000"/>
              </a:spcBef>
              <a:spcAft>
                <a:spcPts val="0"/>
              </a:spcAft>
              <a:buNone/>
            </a:pPr>
            <a:endParaRPr>
              <a:solidFill>
                <a:srgbClr val="666666"/>
              </a:solidFill>
            </a:endParaRPr>
          </a:p>
        </p:txBody>
      </p:sp>
      <p:sp>
        <p:nvSpPr>
          <p:cNvPr id="2" name="Slide Number Placeholder 1">
            <a:extLst>
              <a:ext uri="{FF2B5EF4-FFF2-40B4-BE49-F238E27FC236}">
                <a16:creationId xmlns:a16="http://schemas.microsoft.com/office/drawing/2014/main" id="{F5E4B048-3D52-6B1D-6A13-27F57AD061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pic>
        <p:nvPicPr>
          <p:cNvPr id="249" name="Google Shape;249;p44"/>
          <p:cNvPicPr preferRelativeResize="0"/>
          <p:nvPr/>
        </p:nvPicPr>
        <p:blipFill>
          <a:blip r:embed="rId3">
            <a:alphaModFix/>
          </a:blip>
          <a:stretch>
            <a:fillRect/>
          </a:stretch>
        </p:blipFill>
        <p:spPr>
          <a:xfrm>
            <a:off x="9352800" y="706219"/>
            <a:ext cx="2651025" cy="3939718"/>
          </a:xfrm>
          <a:prstGeom prst="rect">
            <a:avLst/>
          </a:prstGeom>
          <a:noFill/>
          <a:ln>
            <a:noFill/>
          </a:ln>
        </p:spPr>
      </p:pic>
      <p:pic>
        <p:nvPicPr>
          <p:cNvPr id="250" name="Google Shape;250;p44"/>
          <p:cNvPicPr preferRelativeResize="0"/>
          <p:nvPr/>
        </p:nvPicPr>
        <p:blipFill>
          <a:blip r:embed="rId4">
            <a:alphaModFix/>
          </a:blip>
          <a:stretch>
            <a:fillRect/>
          </a:stretch>
        </p:blipFill>
        <p:spPr>
          <a:xfrm>
            <a:off x="428298" y="1210626"/>
            <a:ext cx="6064000" cy="2672849"/>
          </a:xfrm>
          <a:prstGeom prst="rect">
            <a:avLst/>
          </a:prstGeom>
          <a:noFill/>
          <a:ln>
            <a:noFill/>
          </a:ln>
        </p:spPr>
      </p:pic>
      <p:sp>
        <p:nvSpPr>
          <p:cNvPr id="251" name="Google Shape;251;p44"/>
          <p:cNvSpPr txBox="1">
            <a:spLocks noGrp="1"/>
          </p:cNvSpPr>
          <p:nvPr>
            <p:ph type="body" idx="1"/>
          </p:nvPr>
        </p:nvSpPr>
        <p:spPr>
          <a:xfrm>
            <a:off x="6550500" y="883875"/>
            <a:ext cx="2593500" cy="3416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Scenario 2:</a:t>
            </a:r>
            <a:endParaRPr b="1"/>
          </a:p>
          <a:p>
            <a:pPr marL="457200" lvl="0" indent="0" algn="l" rtl="0">
              <a:lnSpc>
                <a:spcPct val="100000"/>
              </a:lnSpc>
              <a:spcBef>
                <a:spcPts val="0"/>
              </a:spcBef>
              <a:spcAft>
                <a:spcPts val="0"/>
              </a:spcAft>
              <a:buNone/>
            </a:pPr>
            <a:endParaRPr sz="1000">
              <a:solidFill>
                <a:srgbClr val="666666"/>
              </a:solidFill>
            </a:endParaRPr>
          </a:p>
          <a:p>
            <a:pPr marL="457200" lvl="0" indent="-292100" algn="l" rtl="0">
              <a:lnSpc>
                <a:spcPct val="100000"/>
              </a:lnSpc>
              <a:spcBef>
                <a:spcPts val="0"/>
              </a:spcBef>
              <a:spcAft>
                <a:spcPts val="0"/>
              </a:spcAft>
              <a:buClr>
                <a:srgbClr val="666666"/>
              </a:buClr>
              <a:buSzPts val="1000"/>
              <a:buChar char="●"/>
            </a:pPr>
            <a:r>
              <a:rPr lang="en" sz="1000">
                <a:solidFill>
                  <a:srgbClr val="666666"/>
                </a:solidFill>
              </a:rPr>
              <a:t>Year 1: 10%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2: 5%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3: 0% market change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Years 4-30: 7.5% annual return</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$50,000 annual withdrawal, adjusted yearly for 3% inflation</a:t>
            </a:r>
            <a:endParaRPr sz="1000">
              <a:solidFill>
                <a:srgbClr val="666666"/>
              </a:solidFill>
            </a:endParaRPr>
          </a:p>
          <a:p>
            <a:pPr marL="0" lvl="0" indent="0" algn="l" rtl="0">
              <a:spcBef>
                <a:spcPts val="1000"/>
              </a:spcBef>
              <a:spcAft>
                <a:spcPts val="0"/>
              </a:spcAft>
              <a:buNone/>
            </a:pPr>
            <a:endParaRPr>
              <a:solidFill>
                <a:srgbClr val="666666"/>
              </a:solidFill>
            </a:endParaRPr>
          </a:p>
        </p:txBody>
      </p:sp>
      <p:sp>
        <p:nvSpPr>
          <p:cNvPr id="2" name="Slide Number Placeholder 1">
            <a:extLst>
              <a:ext uri="{FF2B5EF4-FFF2-40B4-BE49-F238E27FC236}">
                <a16:creationId xmlns:a16="http://schemas.microsoft.com/office/drawing/2014/main" id="{16254630-18F9-685B-CF64-1CD40C25B9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Stress testing your plan</a:t>
            </a:r>
            <a:endParaRPr b="1"/>
          </a:p>
          <a:p>
            <a:pPr marL="0" lvl="0" indent="0" algn="l" rtl="0">
              <a:spcBef>
                <a:spcPts val="1200"/>
              </a:spcBef>
              <a:spcAft>
                <a:spcPts val="0"/>
              </a:spcAft>
              <a:buClr>
                <a:schemeClr val="dk1"/>
              </a:buClr>
              <a:buSzPts val="1100"/>
              <a:buFont typeface="Arial"/>
              <a:buNone/>
            </a:pPr>
            <a:endParaRPr>
              <a:solidFill>
                <a:srgbClr val="666666"/>
              </a:solidFill>
            </a:endParaRPr>
          </a:p>
          <a:p>
            <a:pPr marL="0" lvl="0" indent="0" algn="l" rtl="0">
              <a:spcBef>
                <a:spcPts val="1200"/>
              </a:spcBef>
              <a:spcAft>
                <a:spcPts val="1200"/>
              </a:spcAft>
              <a:buNone/>
            </a:pPr>
            <a:endParaRPr>
              <a:solidFill>
                <a:srgbClr val="666666"/>
              </a:solidFill>
            </a:endParaRPr>
          </a:p>
        </p:txBody>
      </p:sp>
      <p:sp>
        <p:nvSpPr>
          <p:cNvPr id="258" name="Google Shape;258;p45"/>
          <p:cNvSpPr txBox="1">
            <a:spLocks noGrp="1"/>
          </p:cNvSpPr>
          <p:nvPr>
            <p:ph type="title"/>
          </p:nvPr>
        </p:nvSpPr>
        <p:spPr>
          <a:xfrm>
            <a:off x="311700" y="465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5	</a:t>
            </a:r>
            <a:endParaRPr/>
          </a:p>
        </p:txBody>
      </p:sp>
      <p:pic>
        <p:nvPicPr>
          <p:cNvPr id="259" name="Google Shape;259;p45"/>
          <p:cNvPicPr preferRelativeResize="0"/>
          <p:nvPr/>
        </p:nvPicPr>
        <p:blipFill>
          <a:blip r:embed="rId3">
            <a:alphaModFix/>
          </a:blip>
          <a:stretch>
            <a:fillRect/>
          </a:stretch>
        </p:blipFill>
        <p:spPr>
          <a:xfrm>
            <a:off x="4417475" y="685450"/>
            <a:ext cx="3721608" cy="3730982"/>
          </a:xfrm>
          <a:prstGeom prst="rect">
            <a:avLst/>
          </a:prstGeom>
          <a:noFill/>
          <a:ln>
            <a:noFill/>
          </a:ln>
          <a:effectLst>
            <a:outerShdw blurRad="57150" dist="19050" dir="5400000" algn="bl" rotWithShape="0">
              <a:srgbClr val="000000">
                <a:alpha val="50000"/>
              </a:srgbClr>
            </a:outerShdw>
          </a:effectLst>
        </p:spPr>
      </p:pic>
      <p:sp>
        <p:nvSpPr>
          <p:cNvPr id="2" name="Slide Number Placeholder 1">
            <a:extLst>
              <a:ext uri="{FF2B5EF4-FFF2-40B4-BE49-F238E27FC236}">
                <a16:creationId xmlns:a16="http://schemas.microsoft.com/office/drawing/2014/main" id="{6A6B9528-7652-E4C3-8960-ACA44BABAF2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Probability of success </a:t>
            </a:r>
            <a:endParaRPr b="1"/>
          </a:p>
          <a:p>
            <a:pPr marL="0" lvl="0" indent="0" algn="l" rtl="0">
              <a:spcBef>
                <a:spcPts val="1200"/>
              </a:spcBef>
              <a:spcAft>
                <a:spcPts val="0"/>
              </a:spcAft>
              <a:buClr>
                <a:schemeClr val="dk1"/>
              </a:buClr>
              <a:buSzPts val="1100"/>
              <a:buFont typeface="Arial"/>
              <a:buNone/>
            </a:pPr>
            <a:endParaRPr>
              <a:solidFill>
                <a:srgbClr val="666666"/>
              </a:solidFill>
            </a:endParaRPr>
          </a:p>
          <a:p>
            <a:pPr marL="0" lvl="0" indent="0" algn="l" rtl="0">
              <a:spcBef>
                <a:spcPts val="1200"/>
              </a:spcBef>
              <a:spcAft>
                <a:spcPts val="1200"/>
              </a:spcAft>
              <a:buNone/>
            </a:pPr>
            <a:endParaRPr>
              <a:solidFill>
                <a:srgbClr val="666666"/>
              </a:solidFill>
            </a:endParaRPr>
          </a:p>
        </p:txBody>
      </p:sp>
      <p:sp>
        <p:nvSpPr>
          <p:cNvPr id="266" name="Google Shape;266;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5	</a:t>
            </a:r>
            <a:endParaRPr/>
          </a:p>
        </p:txBody>
      </p:sp>
      <p:pic>
        <p:nvPicPr>
          <p:cNvPr id="267" name="Google Shape;267;p46"/>
          <p:cNvPicPr preferRelativeResize="0"/>
          <p:nvPr/>
        </p:nvPicPr>
        <p:blipFill>
          <a:blip r:embed="rId3">
            <a:alphaModFix/>
          </a:blip>
          <a:stretch>
            <a:fillRect/>
          </a:stretch>
        </p:blipFill>
        <p:spPr>
          <a:xfrm>
            <a:off x="4528225" y="542200"/>
            <a:ext cx="3721608" cy="3786737"/>
          </a:xfrm>
          <a:prstGeom prst="rect">
            <a:avLst/>
          </a:prstGeom>
          <a:noFill/>
          <a:ln>
            <a:noFill/>
          </a:ln>
          <a:effectLst>
            <a:outerShdw blurRad="57150" dist="19050" dir="5400000" algn="bl" rotWithShape="0">
              <a:srgbClr val="000000">
                <a:alpha val="50000"/>
              </a:srgbClr>
            </a:outerShdw>
          </a:effectLst>
        </p:spPr>
      </p:pic>
      <p:sp>
        <p:nvSpPr>
          <p:cNvPr id="2" name="Slide Number Placeholder 1">
            <a:extLst>
              <a:ext uri="{FF2B5EF4-FFF2-40B4-BE49-F238E27FC236}">
                <a16:creationId xmlns:a16="http://schemas.microsoft.com/office/drawing/2014/main" id="{313DE2DD-08EE-3F5E-A6BC-B33E196C173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p:nvPr/>
        </p:nvSpPr>
        <p:spPr>
          <a:xfrm>
            <a:off x="752500" y="994675"/>
            <a:ext cx="7638900" cy="2832000"/>
          </a:xfrm>
          <a:prstGeom prst="roundRect">
            <a:avLst>
              <a:gd name="adj" fmla="val 3534"/>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9" name="Google Shape;89;p20"/>
          <p:cNvSpPr txBox="1"/>
          <p:nvPr/>
        </p:nvSpPr>
        <p:spPr>
          <a:xfrm>
            <a:off x="1576600" y="1449950"/>
            <a:ext cx="6814800" cy="335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254062"/>
              </a:buClr>
              <a:buSzPts val="1100"/>
              <a:buFont typeface="Calibri"/>
              <a:buNone/>
            </a:pPr>
            <a:r>
              <a:rPr lang="en" sz="1800" i="0" u="none" strike="noStrike" cap="none">
                <a:solidFill>
                  <a:srgbClr val="00566F"/>
                </a:solidFill>
                <a:latin typeface="Helvetica Neue"/>
                <a:ea typeface="Helvetica Neue"/>
                <a:cs typeface="Helvetica Neue"/>
                <a:sym typeface="Helvetica Neue"/>
              </a:rPr>
              <a:t>ONLY </a:t>
            </a:r>
            <a:r>
              <a:rPr lang="en" sz="1800" b="1" i="0" u="none" strike="noStrike" cap="none">
                <a:solidFill>
                  <a:srgbClr val="00566F"/>
                </a:solidFill>
                <a:latin typeface="Helvetica Neue"/>
                <a:ea typeface="Helvetica Neue"/>
                <a:cs typeface="Helvetica Neue"/>
                <a:sym typeface="Helvetica Neue"/>
              </a:rPr>
              <a:t>18% </a:t>
            </a:r>
            <a:r>
              <a:rPr lang="en" sz="1800" i="0" u="none" strike="noStrike" cap="none">
                <a:solidFill>
                  <a:srgbClr val="00566F"/>
                </a:solidFill>
                <a:latin typeface="Helvetica Neue"/>
                <a:ea typeface="Helvetica Neue"/>
                <a:cs typeface="Helvetica Neue"/>
                <a:sym typeface="Helvetica Neue"/>
              </a:rPr>
              <a:t>OF WORKERS PLAN TO RETIRE BEFORE AGE 60.</a:t>
            </a:r>
            <a:endParaRPr sz="1800">
              <a:solidFill>
                <a:srgbClr val="00566F"/>
              </a:solidFill>
              <a:latin typeface="Helvetica Neue"/>
              <a:ea typeface="Helvetica Neue"/>
              <a:cs typeface="Helvetica Neue"/>
              <a:sym typeface="Helvetica Neue"/>
            </a:endParaRPr>
          </a:p>
        </p:txBody>
      </p:sp>
      <p:sp>
        <p:nvSpPr>
          <p:cNvPr id="90" name="Google Shape;90;p20"/>
          <p:cNvSpPr txBox="1"/>
          <p:nvPr/>
        </p:nvSpPr>
        <p:spPr>
          <a:xfrm>
            <a:off x="1576600" y="1986475"/>
            <a:ext cx="6518700" cy="335400"/>
          </a:xfrm>
          <a:prstGeom prst="rect">
            <a:avLst/>
          </a:prstGeom>
          <a:noFill/>
          <a:ln>
            <a:noFill/>
          </a:ln>
        </p:spPr>
        <p:txBody>
          <a:bodyPr spcFirstLastPara="1" wrap="square" lIns="68575" tIns="34275" rIns="68575" bIns="34275" anchor="t" anchorCtr="0">
            <a:normAutofit/>
          </a:bodyPr>
          <a:lstStyle/>
          <a:p>
            <a:pPr marL="0" lvl="0" indent="0" algn="l" rtl="0">
              <a:lnSpc>
                <a:spcPct val="80000"/>
              </a:lnSpc>
              <a:spcBef>
                <a:spcPts val="0"/>
              </a:spcBef>
              <a:spcAft>
                <a:spcPts val="0"/>
              </a:spcAft>
              <a:buClr>
                <a:srgbClr val="254062"/>
              </a:buClr>
              <a:buSzPts val="1100"/>
              <a:buFont typeface="Calibri"/>
              <a:buNone/>
            </a:pPr>
            <a:r>
              <a:rPr lang="en" sz="1800">
                <a:solidFill>
                  <a:srgbClr val="00566F"/>
                </a:solidFill>
                <a:latin typeface="Helvetica Neue"/>
                <a:ea typeface="Helvetica Neue"/>
                <a:cs typeface="Helvetica Neue"/>
                <a:sym typeface="Helvetica Neue"/>
              </a:rPr>
              <a:t>BUT ABOUT </a:t>
            </a:r>
            <a:r>
              <a:rPr lang="en" sz="1800" b="1">
                <a:solidFill>
                  <a:srgbClr val="00566F"/>
                </a:solidFill>
                <a:latin typeface="Helvetica Neue"/>
                <a:ea typeface="Helvetica Neue"/>
                <a:cs typeface="Helvetica Neue"/>
                <a:sym typeface="Helvetica Neue"/>
              </a:rPr>
              <a:t>3X AS MANY (34%)</a:t>
            </a:r>
            <a:r>
              <a:rPr lang="en" sz="1800">
                <a:solidFill>
                  <a:srgbClr val="00566F"/>
                </a:solidFill>
                <a:latin typeface="Helvetica Neue"/>
                <a:ea typeface="Helvetica Neue"/>
                <a:cs typeface="Helvetica Neue"/>
                <a:sym typeface="Helvetica Neue"/>
              </a:rPr>
              <a:t> ACTUALLY DO.</a:t>
            </a:r>
            <a:endParaRPr sz="1800">
              <a:solidFill>
                <a:srgbClr val="00566F"/>
              </a:solidFill>
              <a:latin typeface="Helvetica Neue"/>
              <a:ea typeface="Helvetica Neue"/>
              <a:cs typeface="Helvetica Neue"/>
              <a:sym typeface="Helvetica Neue"/>
            </a:endParaRPr>
          </a:p>
        </p:txBody>
      </p:sp>
      <p:sp>
        <p:nvSpPr>
          <p:cNvPr id="91" name="Google Shape;91;p20"/>
          <p:cNvSpPr txBox="1"/>
          <p:nvPr/>
        </p:nvSpPr>
        <p:spPr>
          <a:xfrm>
            <a:off x="1576600" y="2446800"/>
            <a:ext cx="6102300" cy="10008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20000"/>
              </a:lnSpc>
              <a:spcBef>
                <a:spcPts val="0"/>
              </a:spcBef>
              <a:spcAft>
                <a:spcPts val="0"/>
              </a:spcAft>
              <a:buClr>
                <a:srgbClr val="254062"/>
              </a:buClr>
              <a:buSzPts val="1100"/>
              <a:buFont typeface="Calibri"/>
              <a:buNone/>
            </a:pPr>
            <a:r>
              <a:rPr lang="en" sz="1800">
                <a:solidFill>
                  <a:srgbClr val="00566F"/>
                </a:solidFill>
                <a:latin typeface="Helvetica Neue"/>
                <a:ea typeface="Helvetica Neue"/>
                <a:cs typeface="Helvetica Neue"/>
                <a:sym typeface="Helvetica Neue"/>
              </a:rPr>
              <a:t>IN FACT, </a:t>
            </a:r>
            <a:r>
              <a:rPr lang="en" sz="1800" b="1">
                <a:solidFill>
                  <a:srgbClr val="00566F"/>
                </a:solidFill>
                <a:latin typeface="Helvetica Neue"/>
                <a:ea typeface="Helvetica Neue"/>
                <a:cs typeface="Helvetica Neue"/>
                <a:sym typeface="Helvetica Neue"/>
              </a:rPr>
              <a:t>ONLY 6% OF WORKERS MAKE IT TO 70</a:t>
            </a:r>
            <a:r>
              <a:rPr lang="en" sz="1800">
                <a:solidFill>
                  <a:srgbClr val="00566F"/>
                </a:solidFill>
                <a:latin typeface="Helvetica Neue"/>
                <a:ea typeface="Helvetica Neue"/>
                <a:cs typeface="Helvetica Neue"/>
                <a:sym typeface="Helvetica Neue"/>
              </a:rPr>
              <a:t> BEFORE RETIRING, A FRACTION OF THE NUMBER WHO ONCE INTENDED TO WORK TO THAT AGE.</a:t>
            </a:r>
            <a:endParaRPr sz="1800">
              <a:solidFill>
                <a:srgbClr val="00566F"/>
              </a:solidFill>
              <a:latin typeface="Helvetica Neue"/>
              <a:ea typeface="Helvetica Neue"/>
              <a:cs typeface="Helvetica Neue"/>
              <a:sym typeface="Helvetica Neue"/>
            </a:endParaRPr>
          </a:p>
        </p:txBody>
      </p:sp>
      <p:pic>
        <p:nvPicPr>
          <p:cNvPr id="92" name="Google Shape;92;p20"/>
          <p:cNvPicPr preferRelativeResize="0"/>
          <p:nvPr/>
        </p:nvPicPr>
        <p:blipFill>
          <a:blip r:embed="rId3">
            <a:alphaModFix/>
          </a:blip>
          <a:stretch>
            <a:fillRect/>
          </a:stretch>
        </p:blipFill>
        <p:spPr>
          <a:xfrm>
            <a:off x="1182925" y="1449950"/>
            <a:ext cx="302950" cy="302950"/>
          </a:xfrm>
          <a:prstGeom prst="rect">
            <a:avLst/>
          </a:prstGeom>
          <a:noFill/>
          <a:ln>
            <a:noFill/>
          </a:ln>
        </p:spPr>
      </p:pic>
      <p:pic>
        <p:nvPicPr>
          <p:cNvPr id="93" name="Google Shape;93;p20"/>
          <p:cNvPicPr preferRelativeResize="0"/>
          <p:nvPr/>
        </p:nvPicPr>
        <p:blipFill>
          <a:blip r:embed="rId3">
            <a:alphaModFix/>
          </a:blip>
          <a:stretch>
            <a:fillRect/>
          </a:stretch>
        </p:blipFill>
        <p:spPr>
          <a:xfrm>
            <a:off x="1182925" y="1960900"/>
            <a:ext cx="302950" cy="302950"/>
          </a:xfrm>
          <a:prstGeom prst="rect">
            <a:avLst/>
          </a:prstGeom>
          <a:noFill/>
          <a:ln>
            <a:noFill/>
          </a:ln>
        </p:spPr>
      </p:pic>
      <p:pic>
        <p:nvPicPr>
          <p:cNvPr id="94" name="Google Shape;94;p20"/>
          <p:cNvPicPr preferRelativeResize="0"/>
          <p:nvPr/>
        </p:nvPicPr>
        <p:blipFill>
          <a:blip r:embed="rId3">
            <a:alphaModFix/>
          </a:blip>
          <a:stretch>
            <a:fillRect/>
          </a:stretch>
        </p:blipFill>
        <p:spPr>
          <a:xfrm>
            <a:off x="1182925" y="2471850"/>
            <a:ext cx="302950" cy="302950"/>
          </a:xfrm>
          <a:prstGeom prst="rect">
            <a:avLst/>
          </a:prstGeom>
          <a:noFill/>
          <a:ln>
            <a:noFill/>
          </a:ln>
        </p:spPr>
      </p:pic>
      <p:sp>
        <p:nvSpPr>
          <p:cNvPr id="2" name="Slide Number Placeholder 1">
            <a:extLst>
              <a:ext uri="{FF2B5EF4-FFF2-40B4-BE49-F238E27FC236}">
                <a16:creationId xmlns:a16="http://schemas.microsoft.com/office/drawing/2014/main" id="{E62F814A-2098-5A7F-EB4A-5296F8AE40A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body" idx="1"/>
          </p:nvPr>
        </p:nvSpPr>
        <p:spPr>
          <a:xfrm>
            <a:off x="739500" y="4986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Risk Management Strategies </a:t>
            </a:r>
            <a:endParaRPr b="1"/>
          </a:p>
          <a:p>
            <a:pPr marL="0" lvl="0" indent="0" algn="l" rtl="0">
              <a:spcBef>
                <a:spcPts val="1200"/>
              </a:spcBef>
              <a:spcAft>
                <a:spcPts val="1200"/>
              </a:spcAft>
              <a:buNone/>
            </a:pPr>
            <a:r>
              <a:rPr lang="en">
                <a:solidFill>
                  <a:srgbClr val="666666"/>
                </a:solidFill>
              </a:rPr>
              <a:t>Asset Allocation for Retirees </a:t>
            </a:r>
            <a:endParaRPr>
              <a:solidFill>
                <a:srgbClr val="666666"/>
              </a:solidFill>
            </a:endParaRPr>
          </a:p>
        </p:txBody>
      </p:sp>
      <p:pic>
        <p:nvPicPr>
          <p:cNvPr id="273" name="Google Shape;273;p47"/>
          <p:cNvPicPr preferRelativeResize="0"/>
          <p:nvPr/>
        </p:nvPicPr>
        <p:blipFill>
          <a:blip r:embed="rId3">
            <a:alphaModFix/>
          </a:blip>
          <a:stretch>
            <a:fillRect/>
          </a:stretch>
        </p:blipFill>
        <p:spPr>
          <a:xfrm>
            <a:off x="2366638" y="1477175"/>
            <a:ext cx="4410725" cy="2947025"/>
          </a:xfrm>
          <a:prstGeom prst="rect">
            <a:avLst/>
          </a:prstGeom>
          <a:noFill/>
          <a:ln>
            <a:noFill/>
          </a:ln>
        </p:spPr>
      </p:pic>
      <p:sp>
        <p:nvSpPr>
          <p:cNvPr id="2" name="Slide Number Placeholder 1">
            <a:extLst>
              <a:ext uri="{FF2B5EF4-FFF2-40B4-BE49-F238E27FC236}">
                <a16:creationId xmlns:a16="http://schemas.microsoft.com/office/drawing/2014/main" id="{5D856C15-C14A-5CA4-9458-3F7FAE220C8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Taxes</a:t>
            </a:r>
            <a:endParaRPr/>
          </a:p>
        </p:txBody>
      </p:sp>
      <p:sp>
        <p:nvSpPr>
          <p:cNvPr id="280" name="Google Shape;280;p4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a:p>
            <a:pPr marL="342900" lvl="0" indent="-279400" algn="l" rtl="0">
              <a:spcBef>
                <a:spcPts val="1200"/>
              </a:spcBef>
              <a:spcAft>
                <a:spcPts val="0"/>
              </a:spcAft>
              <a:buSzPts val="1800"/>
              <a:buAutoNum type="arabicPeriod"/>
            </a:pPr>
            <a:r>
              <a:rPr lang="en"/>
              <a:t>Accumulation Phase</a:t>
            </a:r>
            <a:endParaRPr/>
          </a:p>
          <a:p>
            <a:pPr marL="685800" lvl="1" indent="-254000" algn="l" rtl="0">
              <a:spcBef>
                <a:spcPts val="0"/>
              </a:spcBef>
              <a:spcAft>
                <a:spcPts val="0"/>
              </a:spcAft>
              <a:buSzPts val="1400"/>
              <a:buAutoNum type="alphaLcPeriod"/>
            </a:pPr>
            <a:r>
              <a:rPr lang="en"/>
              <a:t>Optimize your tax locations and take advantage of tax deferral</a:t>
            </a:r>
            <a:endParaRPr/>
          </a:p>
          <a:p>
            <a:pPr marL="342900" lvl="0" indent="-279400" algn="l" rtl="0">
              <a:spcBef>
                <a:spcPts val="0"/>
              </a:spcBef>
              <a:spcAft>
                <a:spcPts val="0"/>
              </a:spcAft>
              <a:buSzPts val="1800"/>
              <a:buAutoNum type="arabicPeriod"/>
            </a:pPr>
            <a:r>
              <a:rPr lang="en"/>
              <a:t>Preservation Phase</a:t>
            </a:r>
            <a:endParaRPr/>
          </a:p>
          <a:p>
            <a:pPr marL="685800" lvl="1" indent="-254000" algn="l" rtl="0">
              <a:spcBef>
                <a:spcPts val="0"/>
              </a:spcBef>
              <a:spcAft>
                <a:spcPts val="0"/>
              </a:spcAft>
              <a:buSzPts val="1400"/>
              <a:buAutoNum type="alphaLcPeriod"/>
            </a:pPr>
            <a:r>
              <a:rPr lang="en"/>
              <a:t>Lower taxes to protect what you’ve saved</a:t>
            </a:r>
            <a:endParaRPr/>
          </a:p>
          <a:p>
            <a:pPr marL="342900" lvl="0" indent="-279400" algn="l" rtl="0">
              <a:spcBef>
                <a:spcPts val="0"/>
              </a:spcBef>
              <a:spcAft>
                <a:spcPts val="0"/>
              </a:spcAft>
              <a:buSzPts val="1800"/>
              <a:buAutoNum type="arabicPeriod"/>
            </a:pPr>
            <a:r>
              <a:rPr lang="en"/>
              <a:t>Distribution Phase</a:t>
            </a:r>
            <a:endParaRPr/>
          </a:p>
          <a:p>
            <a:pPr marL="685800" lvl="1" indent="-254000" algn="l" rtl="0">
              <a:spcBef>
                <a:spcPts val="0"/>
              </a:spcBef>
              <a:spcAft>
                <a:spcPts val="0"/>
              </a:spcAft>
              <a:buSzPts val="1400"/>
              <a:buAutoNum type="alphaLcPeriod"/>
            </a:pPr>
            <a:r>
              <a:rPr lang="en"/>
              <a:t>Understand how to access your distributions in the most tax efficient way</a:t>
            </a:r>
            <a:endParaRPr/>
          </a:p>
        </p:txBody>
      </p:sp>
      <p:sp>
        <p:nvSpPr>
          <p:cNvPr id="281" name="Google Shape;281;p4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1200"/>
              </a:spcAft>
              <a:buClr>
                <a:schemeClr val="dk1"/>
              </a:buClr>
              <a:buSzPts val="1100"/>
              <a:buFont typeface="Arial"/>
              <a:buNone/>
            </a:pPr>
            <a:r>
              <a:rPr lang="en" sz="1800"/>
              <a:t>Understanding Taxes in the 3 Phases of Planning</a:t>
            </a:r>
            <a:endParaRPr/>
          </a:p>
        </p:txBody>
      </p:sp>
      <p:sp>
        <p:nvSpPr>
          <p:cNvPr id="2" name="Slide Number Placeholder 1">
            <a:extLst>
              <a:ext uri="{FF2B5EF4-FFF2-40B4-BE49-F238E27FC236}">
                <a16:creationId xmlns:a16="http://schemas.microsoft.com/office/drawing/2014/main" id="{878E66F4-749B-2DC8-E82A-A07EFF0C05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Taxes</a:t>
            </a:r>
            <a:endParaRPr/>
          </a:p>
        </p:txBody>
      </p:sp>
      <p:sp>
        <p:nvSpPr>
          <p:cNvPr id="288" name="Google Shape;288;p4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a:p>
            <a:pPr marL="342900" lvl="0" indent="-279400" algn="l" rtl="0">
              <a:spcBef>
                <a:spcPts val="1200"/>
              </a:spcBef>
              <a:spcAft>
                <a:spcPts val="0"/>
              </a:spcAft>
              <a:buClr>
                <a:srgbClr val="B7B7B7"/>
              </a:buClr>
              <a:buSzPts val="1800"/>
              <a:buAutoNum type="arabicPeriod"/>
            </a:pPr>
            <a:r>
              <a:rPr lang="en">
                <a:solidFill>
                  <a:srgbClr val="B7B7B7"/>
                </a:solidFill>
              </a:rPr>
              <a:t>Accumulation Phase</a:t>
            </a:r>
            <a:endParaRPr>
              <a:solidFill>
                <a:srgbClr val="B7B7B7"/>
              </a:solidFill>
            </a:endParaRPr>
          </a:p>
          <a:p>
            <a:pPr marL="685800" lvl="1" indent="-254000" algn="l" rtl="0">
              <a:spcBef>
                <a:spcPts val="0"/>
              </a:spcBef>
              <a:spcAft>
                <a:spcPts val="0"/>
              </a:spcAft>
              <a:buClr>
                <a:srgbClr val="B7B7B7"/>
              </a:buClr>
              <a:buSzPts val="1400"/>
              <a:buAutoNum type="alphaLcPeriod"/>
            </a:pPr>
            <a:r>
              <a:rPr lang="en">
                <a:solidFill>
                  <a:srgbClr val="B7B7B7"/>
                </a:solidFill>
              </a:rPr>
              <a:t>Optimize your tax locations and take advantage of tax deferral</a:t>
            </a:r>
            <a:endParaRPr>
              <a:solidFill>
                <a:srgbClr val="B7B7B7"/>
              </a:solidFill>
            </a:endParaRPr>
          </a:p>
          <a:p>
            <a:pPr marL="342900" lvl="0" indent="-279400" algn="l" rtl="0">
              <a:spcBef>
                <a:spcPts val="0"/>
              </a:spcBef>
              <a:spcAft>
                <a:spcPts val="0"/>
              </a:spcAft>
              <a:buSzPts val="1800"/>
              <a:buAutoNum type="arabicPeriod"/>
            </a:pPr>
            <a:r>
              <a:rPr lang="en"/>
              <a:t>Preservation Phase</a:t>
            </a:r>
            <a:endParaRPr/>
          </a:p>
          <a:p>
            <a:pPr marL="685800" lvl="1" indent="-254000" algn="l" rtl="0">
              <a:spcBef>
                <a:spcPts val="0"/>
              </a:spcBef>
              <a:spcAft>
                <a:spcPts val="0"/>
              </a:spcAft>
              <a:buSzPts val="1400"/>
              <a:buAutoNum type="alphaLcPeriod"/>
            </a:pPr>
            <a:r>
              <a:rPr lang="en"/>
              <a:t>Lower taxes to protect what you’ve saved</a:t>
            </a:r>
            <a:endParaRPr/>
          </a:p>
          <a:p>
            <a:pPr marL="342900" lvl="0" indent="-279400" algn="l" rtl="0">
              <a:spcBef>
                <a:spcPts val="0"/>
              </a:spcBef>
              <a:spcAft>
                <a:spcPts val="0"/>
              </a:spcAft>
              <a:buClr>
                <a:srgbClr val="B7B7B7"/>
              </a:buClr>
              <a:buSzPts val="1800"/>
              <a:buAutoNum type="arabicPeriod"/>
            </a:pPr>
            <a:r>
              <a:rPr lang="en">
                <a:solidFill>
                  <a:srgbClr val="B7B7B7"/>
                </a:solidFill>
              </a:rPr>
              <a:t>Distribution Phase</a:t>
            </a:r>
            <a:endParaRPr>
              <a:solidFill>
                <a:srgbClr val="B7B7B7"/>
              </a:solidFill>
            </a:endParaRPr>
          </a:p>
          <a:p>
            <a:pPr marL="685800" lvl="1" indent="-254000" algn="l" rtl="0">
              <a:spcBef>
                <a:spcPts val="0"/>
              </a:spcBef>
              <a:spcAft>
                <a:spcPts val="0"/>
              </a:spcAft>
              <a:buClr>
                <a:srgbClr val="B7B7B7"/>
              </a:buClr>
              <a:buSzPts val="1400"/>
              <a:buAutoNum type="alphaLcPeriod"/>
            </a:pPr>
            <a:r>
              <a:rPr lang="en">
                <a:solidFill>
                  <a:srgbClr val="B7B7B7"/>
                </a:solidFill>
              </a:rPr>
              <a:t>Understand how to access your distributions in the most tax efficient way</a:t>
            </a:r>
            <a:endParaRPr>
              <a:solidFill>
                <a:srgbClr val="B7B7B7"/>
              </a:solidFill>
            </a:endParaRPr>
          </a:p>
        </p:txBody>
      </p:sp>
      <p:sp>
        <p:nvSpPr>
          <p:cNvPr id="289" name="Google Shape;289;p4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1200"/>
              </a:spcAft>
              <a:buClr>
                <a:schemeClr val="dk1"/>
              </a:buClr>
              <a:buSzPts val="1100"/>
              <a:buFont typeface="Arial"/>
              <a:buNone/>
            </a:pPr>
            <a:r>
              <a:rPr lang="en" sz="1800"/>
              <a:t>Understanding Taxes in the 3 Phases of Planning</a:t>
            </a:r>
            <a:endParaRPr/>
          </a:p>
        </p:txBody>
      </p:sp>
      <p:sp>
        <p:nvSpPr>
          <p:cNvPr id="2" name="Slide Number Placeholder 1">
            <a:extLst>
              <a:ext uri="{FF2B5EF4-FFF2-40B4-BE49-F238E27FC236}">
                <a16:creationId xmlns:a16="http://schemas.microsoft.com/office/drawing/2014/main" id="{EA9ECDAF-FFAC-D130-CCE4-1832B2701A9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Effective Tax Strategies</a:t>
            </a:r>
            <a:endParaRPr/>
          </a:p>
        </p:txBody>
      </p:sp>
      <p:sp>
        <p:nvSpPr>
          <p:cNvPr id="295" name="Google Shape;295;p50"/>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1200"/>
              </a:spcAft>
              <a:buNone/>
            </a:pPr>
            <a:r>
              <a:rPr lang="en"/>
              <a:t>It’s advisable to examine your tax situation 2 years at a time with a goal to reduce overall tax liability.</a:t>
            </a:r>
            <a:endParaRPr/>
          </a:p>
        </p:txBody>
      </p:sp>
      <p:sp>
        <p:nvSpPr>
          <p:cNvPr id="296" name="Google Shape;296;p50"/>
          <p:cNvSpPr txBox="1">
            <a:spLocks noGrp="1"/>
          </p:cNvSpPr>
          <p:nvPr>
            <p:ph type="body" idx="2"/>
          </p:nvPr>
        </p:nvSpPr>
        <p:spPr>
          <a:xfrm>
            <a:off x="4832400" y="1735175"/>
            <a:ext cx="3999900" cy="2326800"/>
          </a:xfrm>
          <a:prstGeom prst="rect">
            <a:avLst/>
          </a:prstGeom>
        </p:spPr>
        <p:txBody>
          <a:bodyPr spcFirstLastPara="1" wrap="square" lIns="91425" tIns="91425" rIns="91425" bIns="91425" anchor="t" anchorCtr="0">
            <a:noAutofit/>
          </a:bodyPr>
          <a:lstStyle/>
          <a:p>
            <a:pPr marL="457200" lvl="0" indent="-323850" algn="l" rtl="0">
              <a:lnSpc>
                <a:spcPct val="105000"/>
              </a:lnSpc>
              <a:spcBef>
                <a:spcPts val="0"/>
              </a:spcBef>
              <a:spcAft>
                <a:spcPts val="0"/>
              </a:spcAft>
              <a:buClr>
                <a:srgbClr val="666666"/>
              </a:buClr>
              <a:buSzPts val="1500"/>
              <a:buChar char="●"/>
            </a:pPr>
            <a:r>
              <a:rPr lang="en" sz="1500">
                <a:solidFill>
                  <a:srgbClr val="666666"/>
                </a:solidFill>
              </a:rPr>
              <a:t>Take advantage of adjustments and tax credits</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Use capital loss rules to your advantage</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Understand when to buy and sell mutual funds</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Position assets in different types of accounts</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Don’t lose your deductions </a:t>
            </a:r>
            <a:endParaRPr sz="1500">
              <a:solidFill>
                <a:srgbClr val="666666"/>
              </a:solidFill>
            </a:endParaRPr>
          </a:p>
        </p:txBody>
      </p:sp>
      <p:sp>
        <p:nvSpPr>
          <p:cNvPr id="297" name="Google Shape;297;p50"/>
          <p:cNvSpPr txBox="1">
            <a:spLocks noGrp="1"/>
          </p:cNvSpPr>
          <p:nvPr>
            <p:ph type="body" idx="2"/>
          </p:nvPr>
        </p:nvSpPr>
        <p:spPr>
          <a:xfrm>
            <a:off x="379375" y="1735175"/>
            <a:ext cx="3999900" cy="2326800"/>
          </a:xfrm>
          <a:prstGeom prst="rect">
            <a:avLst/>
          </a:prstGeom>
        </p:spPr>
        <p:txBody>
          <a:bodyPr spcFirstLastPara="1" wrap="square" lIns="91425" tIns="91425" rIns="91425" bIns="91425" anchor="t" anchorCtr="0">
            <a:normAutofit fontScale="92500" lnSpcReduction="20000"/>
          </a:bodyPr>
          <a:lstStyle/>
          <a:p>
            <a:pPr marL="457200" lvl="0" indent="-325755" algn="l" rtl="0">
              <a:spcBef>
                <a:spcPts val="0"/>
              </a:spcBef>
              <a:spcAft>
                <a:spcPts val="0"/>
              </a:spcAft>
              <a:buClr>
                <a:srgbClr val="666666"/>
              </a:buClr>
              <a:buSzPct val="100000"/>
              <a:buChar char="●"/>
            </a:pPr>
            <a:r>
              <a:rPr lang="en">
                <a:solidFill>
                  <a:srgbClr val="666666"/>
                </a:solidFill>
              </a:rPr>
              <a:t>Participate in your employer-sponsored retirement plan</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Contribute to a traditional IRA and/or to flexible spending accounts </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Consider tax implications before you retire </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Itemize tax deductions</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Consolidate deductible expenses</a:t>
            </a:r>
            <a:endParaRPr>
              <a:solidFill>
                <a:srgbClr val="666666"/>
              </a:solidFill>
            </a:endParaRPr>
          </a:p>
        </p:txBody>
      </p:sp>
      <p:sp>
        <p:nvSpPr>
          <p:cNvPr id="2" name="Slide Number Placeholder 1">
            <a:extLst>
              <a:ext uri="{FF2B5EF4-FFF2-40B4-BE49-F238E27FC236}">
                <a16:creationId xmlns:a16="http://schemas.microsoft.com/office/drawing/2014/main" id="{35236E1F-D939-960F-D860-5150396D455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Looking Forward</a:t>
            </a:r>
            <a:endParaRPr/>
          </a:p>
        </p:txBody>
      </p:sp>
      <p:sp>
        <p:nvSpPr>
          <p:cNvPr id="2" name="Slide Number Placeholder 1">
            <a:extLst>
              <a:ext uri="{FF2B5EF4-FFF2-40B4-BE49-F238E27FC236}">
                <a16:creationId xmlns:a16="http://schemas.microsoft.com/office/drawing/2014/main" id="{BED2309D-A03B-3A7D-41D6-3A388806663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Taxes</a:t>
            </a:r>
            <a:endParaRPr/>
          </a:p>
        </p:txBody>
      </p:sp>
      <p:sp>
        <p:nvSpPr>
          <p:cNvPr id="309" name="Google Shape;309;p5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1200"/>
              </a:spcAft>
              <a:buClr>
                <a:schemeClr val="dk1"/>
              </a:buClr>
              <a:buSzPts val="1100"/>
              <a:buFont typeface="Arial"/>
              <a:buNone/>
            </a:pPr>
            <a:r>
              <a:rPr lang="en" sz="1800"/>
              <a:t>Understanding Taxes in the</a:t>
            </a:r>
            <a:br>
              <a:rPr lang="en" sz="1800"/>
            </a:br>
            <a:r>
              <a:rPr lang="en" sz="1800"/>
              <a:t>3 Phases of Planning</a:t>
            </a:r>
            <a:endParaRPr/>
          </a:p>
        </p:txBody>
      </p:sp>
      <p:sp>
        <p:nvSpPr>
          <p:cNvPr id="310" name="Google Shape;310;p5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a:p>
            <a:pPr marL="342900" marR="0" lvl="0" indent="-279400" algn="l" rtl="0">
              <a:lnSpc>
                <a:spcPct val="115000"/>
              </a:lnSpc>
              <a:spcBef>
                <a:spcPts val="1200"/>
              </a:spcBef>
              <a:spcAft>
                <a:spcPts val="0"/>
              </a:spcAft>
              <a:buClr>
                <a:srgbClr val="B7B7B7"/>
              </a:buClr>
              <a:buSzPts val="1800"/>
              <a:buAutoNum type="arabicPeriod"/>
            </a:pPr>
            <a:r>
              <a:rPr lang="en">
                <a:solidFill>
                  <a:srgbClr val="B7B7B7"/>
                </a:solidFill>
              </a:rPr>
              <a:t>Accumulation Phase</a:t>
            </a:r>
            <a:endParaRPr>
              <a:solidFill>
                <a:srgbClr val="B7B7B7"/>
              </a:solidFill>
            </a:endParaRPr>
          </a:p>
          <a:p>
            <a:pPr marL="685800" marR="0" lvl="1" indent="-254000" algn="l" rtl="0">
              <a:lnSpc>
                <a:spcPct val="115000"/>
              </a:lnSpc>
              <a:spcBef>
                <a:spcPts val="0"/>
              </a:spcBef>
              <a:spcAft>
                <a:spcPts val="0"/>
              </a:spcAft>
              <a:buClr>
                <a:srgbClr val="B7B7B7"/>
              </a:buClr>
              <a:buSzPts val="1400"/>
              <a:buAutoNum type="alphaLcPeriod"/>
            </a:pPr>
            <a:r>
              <a:rPr lang="en" sz="1400">
                <a:solidFill>
                  <a:srgbClr val="B7B7B7"/>
                </a:solidFill>
              </a:rPr>
              <a:t>Optimize your tax locations and take advantage of tax deferral</a:t>
            </a:r>
            <a:endParaRPr>
              <a:solidFill>
                <a:srgbClr val="B7B7B7"/>
              </a:solidFill>
            </a:endParaRPr>
          </a:p>
          <a:p>
            <a:pPr marL="342900" lvl="0" indent="-279400" algn="l" rtl="0">
              <a:spcBef>
                <a:spcPts val="0"/>
              </a:spcBef>
              <a:spcAft>
                <a:spcPts val="0"/>
              </a:spcAft>
              <a:buClr>
                <a:srgbClr val="B7B7B7"/>
              </a:buClr>
              <a:buSzPts val="1800"/>
              <a:buAutoNum type="arabicPeriod"/>
            </a:pPr>
            <a:r>
              <a:rPr lang="en">
                <a:solidFill>
                  <a:srgbClr val="B7B7B7"/>
                </a:solidFill>
              </a:rPr>
              <a:t>Preservation Phase</a:t>
            </a:r>
            <a:endParaRPr>
              <a:solidFill>
                <a:srgbClr val="B7B7B7"/>
              </a:solidFill>
            </a:endParaRPr>
          </a:p>
          <a:p>
            <a:pPr marL="685800" lvl="1" indent="-254000" algn="l" rtl="0">
              <a:spcBef>
                <a:spcPts val="0"/>
              </a:spcBef>
              <a:spcAft>
                <a:spcPts val="0"/>
              </a:spcAft>
              <a:buClr>
                <a:srgbClr val="B7B7B7"/>
              </a:buClr>
              <a:buSzPts val="1400"/>
              <a:buAutoNum type="alphaLcPeriod"/>
            </a:pPr>
            <a:r>
              <a:rPr lang="en">
                <a:solidFill>
                  <a:srgbClr val="B7B7B7"/>
                </a:solidFill>
              </a:rPr>
              <a:t>Lower taxes to protect what you’ve saved</a:t>
            </a:r>
            <a:endParaRPr sz="1800">
              <a:solidFill>
                <a:srgbClr val="B7B7B7"/>
              </a:solidFill>
            </a:endParaRPr>
          </a:p>
          <a:p>
            <a:pPr marL="342900" marR="0" lvl="0" indent="-279400" algn="l" rtl="0">
              <a:lnSpc>
                <a:spcPct val="115000"/>
              </a:lnSpc>
              <a:spcBef>
                <a:spcPts val="0"/>
              </a:spcBef>
              <a:spcAft>
                <a:spcPts val="0"/>
              </a:spcAft>
              <a:buSzPts val="1800"/>
              <a:buAutoNum type="arabicPeriod"/>
            </a:pPr>
            <a:r>
              <a:rPr lang="en"/>
              <a:t>Distribution Phase</a:t>
            </a:r>
            <a:endParaRPr sz="1400">
              <a:solidFill>
                <a:srgbClr val="666666"/>
              </a:solidFill>
            </a:endParaRPr>
          </a:p>
          <a:p>
            <a:pPr marL="685800" marR="0" lvl="1" indent="-254000" algn="l" rtl="0">
              <a:lnSpc>
                <a:spcPct val="115000"/>
              </a:lnSpc>
              <a:spcBef>
                <a:spcPts val="0"/>
              </a:spcBef>
              <a:spcAft>
                <a:spcPts val="0"/>
              </a:spcAft>
              <a:buSzPts val="1400"/>
              <a:buAutoNum type="alphaLcPeriod"/>
            </a:pPr>
            <a:r>
              <a:rPr lang="en"/>
              <a:t>Understand how to access your distributions in the most tax efficient way</a:t>
            </a:r>
            <a:endParaRPr>
              <a:solidFill>
                <a:srgbClr val="B7B7B7"/>
              </a:solidFill>
            </a:endParaRPr>
          </a:p>
        </p:txBody>
      </p:sp>
      <p:sp>
        <p:nvSpPr>
          <p:cNvPr id="2" name="Slide Number Placeholder 1">
            <a:extLst>
              <a:ext uri="{FF2B5EF4-FFF2-40B4-BE49-F238E27FC236}">
                <a16:creationId xmlns:a16="http://schemas.microsoft.com/office/drawing/2014/main" id="{6AA81B54-0617-0FFE-D08B-39A72B21A95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Optimizing Asset Location</a:t>
            </a:r>
            <a:endParaRPr/>
          </a:p>
        </p:txBody>
      </p:sp>
      <p:pic>
        <p:nvPicPr>
          <p:cNvPr id="316" name="Google Shape;316;p53"/>
          <p:cNvPicPr preferRelativeResize="0"/>
          <p:nvPr/>
        </p:nvPicPr>
        <p:blipFill>
          <a:blip r:embed="rId3">
            <a:alphaModFix/>
          </a:blip>
          <a:stretch>
            <a:fillRect/>
          </a:stretch>
        </p:blipFill>
        <p:spPr>
          <a:xfrm>
            <a:off x="9948550" y="3921200"/>
            <a:ext cx="7835168" cy="3323400"/>
          </a:xfrm>
          <a:prstGeom prst="rect">
            <a:avLst/>
          </a:prstGeom>
          <a:noFill/>
          <a:ln>
            <a:noFill/>
          </a:ln>
        </p:spPr>
      </p:pic>
      <p:graphicFrame>
        <p:nvGraphicFramePr>
          <p:cNvPr id="317" name="Google Shape;317;p53"/>
          <p:cNvGraphicFramePr/>
          <p:nvPr/>
        </p:nvGraphicFramePr>
        <p:xfrm>
          <a:off x="594213" y="1239175"/>
          <a:ext cx="3000000" cy="3000000"/>
        </p:xfrm>
        <a:graphic>
          <a:graphicData uri="http://schemas.openxmlformats.org/drawingml/2006/table">
            <a:tbl>
              <a:tblPr>
                <a:noFill/>
                <a:tableStyleId>{5FB6192D-1D96-4477-B2EA-3BB6DBBD4DB2}</a:tableStyleId>
              </a:tblPr>
              <a:tblGrid>
                <a:gridCol w="1937375">
                  <a:extLst>
                    <a:ext uri="{9D8B030D-6E8A-4147-A177-3AD203B41FA5}">
                      <a16:colId xmlns:a16="http://schemas.microsoft.com/office/drawing/2014/main" val="20000"/>
                    </a:ext>
                  </a:extLst>
                </a:gridCol>
                <a:gridCol w="6018200">
                  <a:extLst>
                    <a:ext uri="{9D8B030D-6E8A-4147-A177-3AD203B41FA5}">
                      <a16:colId xmlns:a16="http://schemas.microsoft.com/office/drawing/2014/main" val="20001"/>
                    </a:ext>
                  </a:extLst>
                </a:gridCol>
              </a:tblGrid>
              <a:tr h="423425">
                <a:tc>
                  <a:txBody>
                    <a:bodyPr/>
                    <a:lstStyle/>
                    <a:p>
                      <a:pPr marL="0" lvl="0" indent="0" algn="ctr" rtl="0">
                        <a:spcBef>
                          <a:spcPts val="0"/>
                        </a:spcBef>
                        <a:spcAft>
                          <a:spcPts val="0"/>
                        </a:spcAft>
                        <a:buNone/>
                      </a:pPr>
                      <a:r>
                        <a:rPr lang="en" b="1">
                          <a:solidFill>
                            <a:schemeClr val="lt1"/>
                          </a:solidFill>
                        </a:rPr>
                        <a:t>INVESTMENT </a:t>
                      </a:r>
                      <a:br>
                        <a:rPr lang="en" b="1">
                          <a:solidFill>
                            <a:schemeClr val="lt1"/>
                          </a:solidFill>
                        </a:rPr>
                      </a:br>
                      <a:r>
                        <a:rPr lang="en" b="1">
                          <a:solidFill>
                            <a:schemeClr val="lt1"/>
                          </a:solidFill>
                        </a:rPr>
                        <a:t>INCOME</a:t>
                      </a:r>
                      <a:endParaRPr b="1">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1748B"/>
                    </a:solidFill>
                  </a:tcPr>
                </a:tc>
                <a:tc>
                  <a:txBody>
                    <a:bodyPr/>
                    <a:lstStyle/>
                    <a:p>
                      <a:pPr marL="0" lvl="0" indent="0" algn="ctr" rtl="0">
                        <a:spcBef>
                          <a:spcPts val="0"/>
                        </a:spcBef>
                        <a:spcAft>
                          <a:spcPts val="0"/>
                        </a:spcAft>
                        <a:buNone/>
                      </a:pPr>
                      <a:r>
                        <a:rPr lang="en" b="1">
                          <a:solidFill>
                            <a:schemeClr val="lt1"/>
                          </a:solidFill>
                        </a:rPr>
                        <a:t>FEDERAL INCOME TAX IMPACT</a:t>
                      </a:r>
                      <a:endParaRPr b="1">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1748B"/>
                    </a:solidFill>
                  </a:tcPr>
                </a:tc>
                <a:extLst>
                  <a:ext uri="{0D108BD9-81ED-4DB2-BD59-A6C34878D82A}">
                    <a16:rowId xmlns:a16="http://schemas.microsoft.com/office/drawing/2014/main" val="10000"/>
                  </a:ext>
                </a:extLst>
              </a:tr>
              <a:tr h="651425">
                <a:tc>
                  <a:txBody>
                    <a:bodyPr/>
                    <a:lstStyle/>
                    <a:p>
                      <a:pPr marL="0" lvl="0" indent="0" algn="l" rtl="0">
                        <a:spcBef>
                          <a:spcPts val="0"/>
                        </a:spcBef>
                        <a:spcAft>
                          <a:spcPts val="0"/>
                        </a:spcAft>
                        <a:buNone/>
                      </a:pPr>
                      <a:r>
                        <a:rPr lang="en"/>
                        <a:t>Taxable</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Money withdrawn is usually taxed as ordinary income, but withdrawals are not typically restricted</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tcPr>
                </a:tc>
                <a:extLst>
                  <a:ext uri="{0D108BD9-81ED-4DB2-BD59-A6C34878D82A}">
                    <a16:rowId xmlns:a16="http://schemas.microsoft.com/office/drawing/2014/main" val="10001"/>
                  </a:ext>
                </a:extLst>
              </a:tr>
              <a:tr h="879450">
                <a:tc>
                  <a:txBody>
                    <a:bodyPr/>
                    <a:lstStyle/>
                    <a:p>
                      <a:pPr marL="0" lvl="0" indent="0" algn="l" rtl="0">
                        <a:spcBef>
                          <a:spcPts val="0"/>
                        </a:spcBef>
                        <a:spcAft>
                          <a:spcPts val="0"/>
                        </a:spcAft>
                        <a:buNone/>
                      </a:pPr>
                      <a:r>
                        <a:rPr lang="en"/>
                        <a:t>Tax Deferred</a:t>
                      </a:r>
                      <a:endParaRPr/>
                    </a:p>
                  </a:txBody>
                  <a:tcPr marL="91425" marR="91425" marT="91425" marB="91425" anchor="ctr">
                    <a:lnL w="9525" cap="flat" cmpd="sng">
                      <a:solidFill>
                        <a:srgbClr val="E7E7E7">
                          <a:alpha val="0"/>
                        </a:srgbClr>
                      </a:solidFill>
                      <a:prstDash val="solid"/>
                      <a:round/>
                      <a:headEnd type="none" w="sm" len="sm"/>
                      <a:tailEnd type="none" w="sm" len="sm"/>
                    </a:lnL>
                    <a:lnR w="9525" cap="flat" cmpd="sng">
                      <a:solidFill>
                        <a:srgbClr val="E7E7E7">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solidFill>
                      <a:srgbClr val="E7E7E7"/>
                    </a:solidFill>
                  </a:tcPr>
                </a:tc>
                <a:tc>
                  <a:txBody>
                    <a:bodyPr/>
                    <a:lstStyle/>
                    <a:p>
                      <a:pPr marL="0" lvl="0" indent="0" algn="l" rtl="0">
                        <a:spcBef>
                          <a:spcPts val="0"/>
                        </a:spcBef>
                        <a:spcAft>
                          <a:spcPts val="0"/>
                        </a:spcAft>
                        <a:buNone/>
                      </a:pPr>
                      <a:r>
                        <a:rPr lang="en"/>
                        <a:t>Money withdrawn is usually taxed as ordinary income and may be subject to early withdrawal penalties</a:t>
                      </a:r>
                      <a:endParaRPr/>
                    </a:p>
                  </a:txBody>
                  <a:tcPr marL="91425" marR="91425" marT="91425" marB="91425" anchor="ctr">
                    <a:lnL w="9525" cap="flat" cmpd="sng">
                      <a:solidFill>
                        <a:srgbClr val="E7E7E7">
                          <a:alpha val="0"/>
                        </a:srgbClr>
                      </a:solidFill>
                      <a:prstDash val="solid"/>
                      <a:round/>
                      <a:headEnd type="none" w="sm" len="sm"/>
                      <a:tailEnd type="none" w="sm" len="sm"/>
                    </a:lnL>
                    <a:lnR w="9525" cap="flat" cmpd="sng">
                      <a:solidFill>
                        <a:srgbClr val="E7E7E7">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solidFill>
                      <a:srgbClr val="E7E7E7"/>
                    </a:solidFill>
                  </a:tcPr>
                </a:tc>
                <a:extLst>
                  <a:ext uri="{0D108BD9-81ED-4DB2-BD59-A6C34878D82A}">
                    <a16:rowId xmlns:a16="http://schemas.microsoft.com/office/drawing/2014/main" val="10002"/>
                  </a:ext>
                </a:extLst>
              </a:tr>
              <a:tr h="879450">
                <a:tc>
                  <a:txBody>
                    <a:bodyPr/>
                    <a:lstStyle/>
                    <a:p>
                      <a:pPr marL="0" lvl="0" indent="0" algn="l" rtl="0">
                        <a:spcBef>
                          <a:spcPts val="0"/>
                        </a:spcBef>
                        <a:spcAft>
                          <a:spcPts val="0"/>
                        </a:spcAft>
                        <a:buNone/>
                      </a:pPr>
                      <a:r>
                        <a:rPr lang="en"/>
                        <a:t>Tax Exempt</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Withdrawals are normally not subject to tax, but may be subject to restrictions</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915BA782-A0C6-C391-22E1-9A6331122E0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Optimizing Asset Location</a:t>
            </a:r>
            <a:endParaRPr/>
          </a:p>
        </p:txBody>
      </p:sp>
      <p:pic>
        <p:nvPicPr>
          <p:cNvPr id="323" name="Google Shape;323;p54"/>
          <p:cNvPicPr preferRelativeResize="0"/>
          <p:nvPr/>
        </p:nvPicPr>
        <p:blipFill>
          <a:blip r:embed="rId3">
            <a:alphaModFix/>
          </a:blip>
          <a:stretch>
            <a:fillRect/>
          </a:stretch>
        </p:blipFill>
        <p:spPr>
          <a:xfrm>
            <a:off x="375150" y="1033700"/>
            <a:ext cx="7835168" cy="3323400"/>
          </a:xfrm>
          <a:prstGeom prst="rect">
            <a:avLst/>
          </a:prstGeom>
          <a:noFill/>
          <a:ln>
            <a:noFill/>
          </a:ln>
        </p:spPr>
      </p:pic>
      <p:sp>
        <p:nvSpPr>
          <p:cNvPr id="2" name="Slide Number Placeholder 1">
            <a:extLst>
              <a:ext uri="{FF2B5EF4-FFF2-40B4-BE49-F238E27FC236}">
                <a16:creationId xmlns:a16="http://schemas.microsoft.com/office/drawing/2014/main" id="{E908A68F-04CD-689B-7C9B-25D9B9261B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Make Your Money Last</a:t>
            </a:r>
            <a:endParaRPr/>
          </a:p>
        </p:txBody>
      </p:sp>
      <p:sp>
        <p:nvSpPr>
          <p:cNvPr id="329" name="Google Shape;329;p55"/>
          <p:cNvSpPr txBox="1">
            <a:spLocks noGrp="1"/>
          </p:cNvSpPr>
          <p:nvPr>
            <p:ph type="body" idx="1"/>
          </p:nvPr>
        </p:nvSpPr>
        <p:spPr>
          <a:xfrm>
            <a:off x="311700" y="1152475"/>
            <a:ext cx="8191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It is important to calculate your retirement income withdrawal percentage an plan to make your money last. </a:t>
            </a:r>
            <a:endParaRPr/>
          </a:p>
          <a:p>
            <a:pPr marL="0" lvl="0" indent="0" algn="l" rtl="0">
              <a:spcBef>
                <a:spcPts val="1200"/>
              </a:spcBef>
              <a:spcAft>
                <a:spcPts val="0"/>
              </a:spcAft>
              <a:buNone/>
            </a:pPr>
            <a:r>
              <a:rPr lang="en"/>
              <a:t>If you’re not comfortable with how long your money may last, you may need to:</a:t>
            </a:r>
            <a:endParaRPr/>
          </a:p>
          <a:p>
            <a:pPr marL="457200" lvl="0" indent="-342900" algn="l" rtl="0">
              <a:spcBef>
                <a:spcPts val="1200"/>
              </a:spcBef>
              <a:spcAft>
                <a:spcPts val="0"/>
              </a:spcAft>
              <a:buSzPts val="1800"/>
              <a:buChar char="●"/>
            </a:pPr>
            <a:r>
              <a:rPr lang="en"/>
              <a:t>Slightly reduce your elective expenses.</a:t>
            </a:r>
            <a:endParaRPr/>
          </a:p>
          <a:p>
            <a:pPr marL="457200" lvl="0" indent="-342900" algn="l" rtl="0">
              <a:spcBef>
                <a:spcPts val="0"/>
              </a:spcBef>
              <a:spcAft>
                <a:spcPts val="0"/>
              </a:spcAft>
              <a:buSzPts val="1800"/>
              <a:buChar char="●"/>
            </a:pPr>
            <a:r>
              <a:rPr lang="en"/>
              <a:t>Work part-time in retirement. </a:t>
            </a:r>
            <a:endParaRPr/>
          </a:p>
          <a:p>
            <a:pPr marL="457200" lvl="0" indent="-342900" algn="l" rtl="0">
              <a:spcBef>
                <a:spcPts val="0"/>
              </a:spcBef>
              <a:spcAft>
                <a:spcPts val="0"/>
              </a:spcAft>
              <a:buSzPts val="1800"/>
              <a:buChar char="●"/>
            </a:pPr>
            <a:r>
              <a:rPr lang="en"/>
              <a:t>Invest somewhat aggressively. </a:t>
            </a:r>
            <a:endParaRPr/>
          </a:p>
        </p:txBody>
      </p:sp>
      <p:sp>
        <p:nvSpPr>
          <p:cNvPr id="2" name="Slide Number Placeholder 1">
            <a:extLst>
              <a:ext uri="{FF2B5EF4-FFF2-40B4-BE49-F238E27FC236}">
                <a16:creationId xmlns:a16="http://schemas.microsoft.com/office/drawing/2014/main" id="{EA989513-0BC3-955E-12E8-4571C9C2D86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Make Your Money Last	</a:t>
            </a:r>
            <a:endParaRPr/>
          </a:p>
        </p:txBody>
      </p:sp>
      <p:sp>
        <p:nvSpPr>
          <p:cNvPr id="335" name="Google Shape;335;p56"/>
          <p:cNvSpPr txBox="1">
            <a:spLocks noGrp="1"/>
          </p:cNvSpPr>
          <p:nvPr>
            <p:ph type="body" idx="1"/>
          </p:nvPr>
        </p:nvSpPr>
        <p:spPr>
          <a:xfrm>
            <a:off x="311700" y="1152475"/>
            <a:ext cx="8405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 can lower your odds of running out of money by: </a:t>
            </a:r>
            <a:endParaRPr/>
          </a:p>
          <a:p>
            <a:pPr marL="457200" lvl="0" indent="-342900" algn="l" rtl="0">
              <a:spcBef>
                <a:spcPts val="1200"/>
              </a:spcBef>
              <a:spcAft>
                <a:spcPts val="0"/>
              </a:spcAft>
              <a:buSzPts val="1800"/>
              <a:buChar char="●"/>
            </a:pPr>
            <a:r>
              <a:rPr lang="en"/>
              <a:t>Lowering your percentage rate of withdrawal. </a:t>
            </a:r>
            <a:endParaRPr/>
          </a:p>
          <a:p>
            <a:pPr marL="457200" lvl="0" indent="-342900" algn="l" rtl="0">
              <a:spcBef>
                <a:spcPts val="0"/>
              </a:spcBef>
              <a:spcAft>
                <a:spcPts val="0"/>
              </a:spcAft>
              <a:buSzPts val="1800"/>
              <a:buChar char="●"/>
            </a:pPr>
            <a:r>
              <a:rPr lang="en"/>
              <a:t>Make any withdrawals in order to maximize tax efficiency.</a:t>
            </a:r>
            <a:endParaRPr/>
          </a:p>
          <a:p>
            <a:pPr marL="457200" lvl="0" indent="-342900" algn="l" rtl="0">
              <a:spcBef>
                <a:spcPts val="0"/>
              </a:spcBef>
              <a:spcAft>
                <a:spcPts val="0"/>
              </a:spcAft>
              <a:buSzPts val="1800"/>
              <a:buChar char="●"/>
            </a:pPr>
            <a:r>
              <a:rPr lang="en"/>
              <a:t>Adjust the asset allocation of your portfolio. </a:t>
            </a:r>
            <a:endParaRPr/>
          </a:p>
          <a:p>
            <a:pPr marL="457200" lvl="0" indent="-342900" algn="l" rtl="0">
              <a:spcBef>
                <a:spcPts val="0"/>
              </a:spcBef>
              <a:spcAft>
                <a:spcPts val="0"/>
              </a:spcAft>
              <a:buSzPts val="1800"/>
              <a:buChar char="●"/>
            </a:pPr>
            <a:r>
              <a:rPr lang="en"/>
              <a:t>Invest more money or a higher percentage into an annuity. </a:t>
            </a:r>
            <a:endParaRPr/>
          </a:p>
        </p:txBody>
      </p:sp>
      <p:sp>
        <p:nvSpPr>
          <p:cNvPr id="2" name="Slide Number Placeholder 1">
            <a:extLst>
              <a:ext uri="{FF2B5EF4-FFF2-40B4-BE49-F238E27FC236}">
                <a16:creationId xmlns:a16="http://schemas.microsoft.com/office/drawing/2014/main" id="{F2782450-CE4B-2298-5B48-B8D48A590D0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body" idx="1"/>
          </p:nvPr>
        </p:nvSpPr>
        <p:spPr>
          <a:xfrm>
            <a:off x="1012825" y="418175"/>
            <a:ext cx="7460700" cy="3926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Americans Retire Earlier Than Expected</a:t>
            </a:r>
            <a:r>
              <a:rPr lang="en" sz="900" b="1"/>
              <a:t>1</a:t>
            </a:r>
            <a:endParaRPr sz="900"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r>
              <a:rPr lang="en" sz="600">
                <a:solidFill>
                  <a:schemeClr val="dk1"/>
                </a:solidFill>
              </a:rPr>
              <a:t> </a:t>
            </a:r>
            <a:br>
              <a:rPr lang="en" sz="600">
                <a:solidFill>
                  <a:schemeClr val="dk1"/>
                </a:solidFill>
              </a:rPr>
            </a:b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r>
              <a:rPr lang="en" sz="300">
                <a:solidFill>
                  <a:schemeClr val="dk1"/>
                </a:solidFill>
              </a:rPr>
              <a:t>1</a:t>
            </a:r>
            <a:r>
              <a:rPr lang="en" sz="600">
                <a:solidFill>
                  <a:schemeClr val="dk1"/>
                </a:solidFill>
              </a:rPr>
              <a:t>The 2023 Retirement Confidence Survey: Greenwald &amp; Associates; Employee Benefit Research Institute. </a:t>
            </a:r>
            <a:endParaRPr b="1"/>
          </a:p>
        </p:txBody>
      </p:sp>
      <p:pic>
        <p:nvPicPr>
          <p:cNvPr id="100" name="Google Shape;100;p21"/>
          <p:cNvPicPr preferRelativeResize="0"/>
          <p:nvPr/>
        </p:nvPicPr>
        <p:blipFill>
          <a:blip r:embed="rId3">
            <a:alphaModFix/>
          </a:blip>
          <a:stretch>
            <a:fillRect/>
          </a:stretch>
        </p:blipFill>
        <p:spPr>
          <a:xfrm>
            <a:off x="1012825" y="1122049"/>
            <a:ext cx="5664599" cy="2664200"/>
          </a:xfrm>
          <a:prstGeom prst="rect">
            <a:avLst/>
          </a:prstGeom>
          <a:noFill/>
          <a:ln>
            <a:noFill/>
          </a:ln>
        </p:spPr>
      </p:pic>
      <p:sp>
        <p:nvSpPr>
          <p:cNvPr id="2" name="Slide Number Placeholder 1">
            <a:extLst>
              <a:ext uri="{FF2B5EF4-FFF2-40B4-BE49-F238E27FC236}">
                <a16:creationId xmlns:a16="http://schemas.microsoft.com/office/drawing/2014/main" id="{2D7B667E-1DB0-7ED4-D54C-5E571D4153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Make Your Money Last</a:t>
            </a:r>
            <a:endParaRPr/>
          </a:p>
        </p:txBody>
      </p:sp>
      <p:sp>
        <p:nvSpPr>
          <p:cNvPr id="341" name="Google Shape;341;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may happen if you don’t plan your retirement income:</a:t>
            </a:r>
            <a:endParaRPr/>
          </a:p>
          <a:p>
            <a:pPr marL="457200" lvl="0" indent="-342900" algn="l" rtl="0">
              <a:spcBef>
                <a:spcPts val="1200"/>
              </a:spcBef>
              <a:spcAft>
                <a:spcPts val="0"/>
              </a:spcAft>
              <a:buSzPts val="1800"/>
              <a:buChar char="●"/>
            </a:pPr>
            <a:r>
              <a:rPr lang="en"/>
              <a:t>End up with less money during retirement.</a:t>
            </a:r>
            <a:endParaRPr/>
          </a:p>
          <a:p>
            <a:pPr marL="457200" lvl="0" indent="-342900" algn="l" rtl="0">
              <a:spcBef>
                <a:spcPts val="0"/>
              </a:spcBef>
              <a:spcAft>
                <a:spcPts val="0"/>
              </a:spcAft>
              <a:buSzPts val="1800"/>
              <a:buChar char="●"/>
            </a:pPr>
            <a:r>
              <a:rPr lang="en"/>
              <a:t>Outlive your money.</a:t>
            </a:r>
            <a:endParaRPr/>
          </a:p>
          <a:p>
            <a:pPr marL="0" lvl="0" indent="0" algn="l" rtl="0">
              <a:spcBef>
                <a:spcPts val="1200"/>
              </a:spcBef>
              <a:spcAft>
                <a:spcPts val="0"/>
              </a:spcAft>
              <a:buNone/>
            </a:pPr>
            <a:r>
              <a:rPr lang="en"/>
              <a:t>What may happen if you do plan your retirement income:</a:t>
            </a:r>
            <a:endParaRPr/>
          </a:p>
          <a:p>
            <a:pPr marL="457200" lvl="0" indent="-342900" algn="l" rtl="0">
              <a:spcBef>
                <a:spcPts val="1200"/>
              </a:spcBef>
              <a:spcAft>
                <a:spcPts val="0"/>
              </a:spcAft>
              <a:buSzPts val="1800"/>
              <a:buChar char="●"/>
            </a:pPr>
            <a:r>
              <a:rPr lang="en"/>
              <a:t>Enjoy your retirement and the money you have worked so hard to save. </a:t>
            </a:r>
            <a:endParaRPr/>
          </a:p>
          <a:p>
            <a:pPr marL="457200" lvl="0" indent="-342900" algn="l" rtl="0">
              <a:spcBef>
                <a:spcPts val="0"/>
              </a:spcBef>
              <a:spcAft>
                <a:spcPts val="0"/>
              </a:spcAft>
              <a:buSzPts val="1800"/>
              <a:buChar char="●"/>
            </a:pPr>
            <a:r>
              <a:rPr lang="en"/>
              <a:t>Leave an inheritance to heirs. </a:t>
            </a:r>
            <a:endParaRPr/>
          </a:p>
        </p:txBody>
      </p:sp>
      <p:sp>
        <p:nvSpPr>
          <p:cNvPr id="2" name="Slide Number Placeholder 1">
            <a:extLst>
              <a:ext uri="{FF2B5EF4-FFF2-40B4-BE49-F238E27FC236}">
                <a16:creationId xmlns:a16="http://schemas.microsoft.com/office/drawing/2014/main" id="{824D6E52-795A-37D2-9490-AE77CAF4876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40</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body" idx="1"/>
          </p:nvPr>
        </p:nvSpPr>
        <p:spPr>
          <a:xfrm>
            <a:off x="1012825" y="418175"/>
            <a:ext cx="7460700" cy="3926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Americans Retire Earlier Than Expected 1</a:t>
            </a:r>
            <a:endParaRPr sz="900"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r>
              <a:rPr lang="en" sz="600">
                <a:solidFill>
                  <a:schemeClr val="dk1"/>
                </a:solidFill>
              </a:rPr>
              <a:t> </a:t>
            </a:r>
            <a:br>
              <a:rPr lang="en" sz="600">
                <a:solidFill>
                  <a:schemeClr val="dk1"/>
                </a:solidFill>
              </a:rPr>
            </a:b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r>
              <a:rPr lang="en" sz="300">
                <a:solidFill>
                  <a:schemeClr val="dk1"/>
                </a:solidFill>
              </a:rPr>
              <a:t>1</a:t>
            </a:r>
            <a:r>
              <a:rPr lang="en" sz="600">
                <a:solidFill>
                  <a:schemeClr val="dk1"/>
                </a:solidFill>
              </a:rPr>
              <a:t>The 2023 Retirement Confidence Survey: Greenwald &amp; Associates; Employee Benefit Research Institute. </a:t>
            </a:r>
            <a:endParaRPr b="1"/>
          </a:p>
        </p:txBody>
      </p:sp>
      <p:pic>
        <p:nvPicPr>
          <p:cNvPr id="106" name="Google Shape;106;p22"/>
          <p:cNvPicPr preferRelativeResize="0"/>
          <p:nvPr/>
        </p:nvPicPr>
        <p:blipFill rotWithShape="1">
          <a:blip r:embed="rId3">
            <a:alphaModFix/>
          </a:blip>
          <a:srcRect t="699" b="709"/>
          <a:stretch/>
        </p:blipFill>
        <p:spPr>
          <a:xfrm>
            <a:off x="1012825" y="1122049"/>
            <a:ext cx="5664600" cy="2664201"/>
          </a:xfrm>
          <a:prstGeom prst="rect">
            <a:avLst/>
          </a:prstGeom>
          <a:noFill/>
          <a:ln>
            <a:noFill/>
          </a:ln>
        </p:spPr>
      </p:pic>
      <p:sp>
        <p:nvSpPr>
          <p:cNvPr id="2" name="Slide Number Placeholder 1">
            <a:extLst>
              <a:ext uri="{FF2B5EF4-FFF2-40B4-BE49-F238E27FC236}">
                <a16:creationId xmlns:a16="http://schemas.microsoft.com/office/drawing/2014/main" id="{84A7BB9E-2030-9FF0-D93B-972DB002CB8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body" idx="1"/>
          </p:nvPr>
        </p:nvSpPr>
        <p:spPr>
          <a:xfrm>
            <a:off x="1846200" y="708500"/>
            <a:ext cx="5451600" cy="728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2100" b="1"/>
              <a:t>Determining Your Monthly Expenses</a:t>
            </a:r>
            <a:endParaRPr sz="2100">
              <a:solidFill>
                <a:srgbClr val="666666"/>
              </a:solidFill>
            </a:endParaRPr>
          </a:p>
        </p:txBody>
      </p:sp>
      <p:pic>
        <p:nvPicPr>
          <p:cNvPr id="112" name="Google Shape;112;p23"/>
          <p:cNvPicPr preferRelativeResize="0"/>
          <p:nvPr/>
        </p:nvPicPr>
        <p:blipFill>
          <a:blip r:embed="rId3">
            <a:alphaModFix/>
          </a:blip>
          <a:stretch>
            <a:fillRect/>
          </a:stretch>
        </p:blipFill>
        <p:spPr>
          <a:xfrm>
            <a:off x="1253913" y="1202725"/>
            <a:ext cx="6636176" cy="3013475"/>
          </a:xfrm>
          <a:prstGeom prst="rect">
            <a:avLst/>
          </a:prstGeom>
          <a:noFill/>
          <a:ln>
            <a:noFill/>
          </a:ln>
        </p:spPr>
      </p:pic>
      <p:sp>
        <p:nvSpPr>
          <p:cNvPr id="2" name="Slide Number Placeholder 1">
            <a:extLst>
              <a:ext uri="{FF2B5EF4-FFF2-40B4-BE49-F238E27FC236}">
                <a16:creationId xmlns:a16="http://schemas.microsoft.com/office/drawing/2014/main" id="{18F063EA-675B-2F48-E5A1-C3FB99B5F41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Defining </a:t>
            </a:r>
            <a:r>
              <a:rPr lang="en" i="1"/>
              <a:t>YOUR</a:t>
            </a:r>
            <a:r>
              <a:rPr lang="en"/>
              <a:t> Plan</a:t>
            </a:r>
            <a:endParaRPr/>
          </a:p>
        </p:txBody>
      </p:sp>
      <p:sp>
        <p:nvSpPr>
          <p:cNvPr id="2" name="Slide Number Placeholder 1">
            <a:extLst>
              <a:ext uri="{FF2B5EF4-FFF2-40B4-BE49-F238E27FC236}">
                <a16:creationId xmlns:a16="http://schemas.microsoft.com/office/drawing/2014/main" id="{80A90F9A-A999-C589-E329-AEBF5B0E36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265500" y="7370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The 5 Steps</a:t>
            </a:r>
            <a:endParaRPr/>
          </a:p>
        </p:txBody>
      </p:sp>
      <p:sp>
        <p:nvSpPr>
          <p:cNvPr id="123" name="Google Shape;123;p25"/>
          <p:cNvSpPr txBox="1">
            <a:spLocks noGrp="1"/>
          </p:cNvSpPr>
          <p:nvPr>
            <p:ph type="body" idx="2"/>
          </p:nvPr>
        </p:nvSpPr>
        <p:spPr>
          <a:xfrm>
            <a:off x="4939500" y="361150"/>
            <a:ext cx="3837000" cy="4415400"/>
          </a:xfrm>
          <a:prstGeom prst="rect">
            <a:avLst/>
          </a:prstGeom>
        </p:spPr>
        <p:txBody>
          <a:bodyPr spcFirstLastPara="1" wrap="square" lIns="91425" tIns="91425" rIns="91425" bIns="91425" anchor="ctr" anchorCtr="0">
            <a:normAutofit/>
          </a:bodyPr>
          <a:lstStyle/>
          <a:p>
            <a:pPr marL="0" lvl="0" indent="0" algn="l" rtl="0">
              <a:lnSpc>
                <a:spcPct val="90000"/>
              </a:lnSpc>
              <a:spcBef>
                <a:spcPts val="800"/>
              </a:spcBef>
              <a:spcAft>
                <a:spcPts val="0"/>
              </a:spcAft>
              <a:buNone/>
            </a:pPr>
            <a:r>
              <a:rPr lang="en" b="1">
                <a:solidFill>
                  <a:srgbClr val="666666"/>
                </a:solidFill>
                <a:latin typeface="Helvetica Neue"/>
                <a:ea typeface="Helvetica Neue"/>
                <a:cs typeface="Helvetica Neue"/>
                <a:sym typeface="Helvetica Neue"/>
              </a:rPr>
              <a:t>Step 1: </a:t>
            </a:r>
            <a:r>
              <a:rPr lang="en">
                <a:solidFill>
                  <a:srgbClr val="666666"/>
                </a:solidFill>
                <a:latin typeface="Helvetica Neue"/>
                <a:ea typeface="Helvetica Neue"/>
                <a:cs typeface="Helvetica Neue"/>
                <a:sym typeface="Helvetica Neue"/>
              </a:rPr>
              <a:t>Determine Your Monthly Expenses</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2: </a:t>
            </a:r>
            <a:r>
              <a:rPr lang="en">
                <a:solidFill>
                  <a:srgbClr val="666666"/>
                </a:solidFill>
                <a:latin typeface="Helvetica Neue"/>
                <a:ea typeface="Helvetica Neue"/>
                <a:cs typeface="Helvetica Neue"/>
                <a:sym typeface="Helvetica Neue"/>
              </a:rPr>
              <a:t>Determine your Retirement Income Sources</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3: </a:t>
            </a:r>
            <a:r>
              <a:rPr lang="en">
                <a:solidFill>
                  <a:srgbClr val="666666"/>
                </a:solidFill>
                <a:latin typeface="Helvetica Neue"/>
                <a:ea typeface="Helvetica Neue"/>
                <a:cs typeface="Helvetica Neue"/>
                <a:sym typeface="Helvetica Neue"/>
              </a:rPr>
              <a:t>Asset Location + Asset Allocation</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4: </a:t>
            </a:r>
            <a:r>
              <a:rPr lang="en">
                <a:solidFill>
                  <a:srgbClr val="666666"/>
                </a:solidFill>
                <a:latin typeface="Helvetica Neue"/>
                <a:ea typeface="Helvetica Neue"/>
                <a:cs typeface="Helvetica Neue"/>
                <a:sym typeface="Helvetica Neue"/>
              </a:rPr>
              <a:t>Protect Your Income Sources</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5: </a:t>
            </a:r>
            <a:r>
              <a:rPr lang="en">
                <a:solidFill>
                  <a:srgbClr val="666666"/>
                </a:solidFill>
                <a:latin typeface="Helvetica Neue"/>
                <a:ea typeface="Helvetica Neue"/>
                <a:cs typeface="Helvetica Neue"/>
                <a:sym typeface="Helvetica Neue"/>
              </a:rPr>
              <a:t>Understanding Inflation in Retirement</a:t>
            </a:r>
            <a:endParaRPr>
              <a:solidFill>
                <a:srgbClr val="666666"/>
              </a:solidFill>
              <a:latin typeface="Helvetica Neue"/>
              <a:ea typeface="Helvetica Neue"/>
              <a:cs typeface="Helvetica Neue"/>
              <a:sym typeface="Helvetica Neue"/>
            </a:endParaRPr>
          </a:p>
          <a:p>
            <a:pPr marL="0" lvl="0" indent="0" algn="l" rtl="0">
              <a:spcBef>
                <a:spcPts val="1000"/>
              </a:spcBef>
              <a:spcAft>
                <a:spcPts val="1000"/>
              </a:spcAft>
              <a:buNone/>
            </a:pPr>
            <a:endParaRPr/>
          </a:p>
        </p:txBody>
      </p:sp>
      <p:sp>
        <p:nvSpPr>
          <p:cNvPr id="124" name="Google Shape;124;p25"/>
          <p:cNvSpPr txBox="1">
            <a:spLocks noGrp="1"/>
          </p:cNvSpPr>
          <p:nvPr>
            <p:ph type="subTitle" idx="1"/>
          </p:nvPr>
        </p:nvSpPr>
        <p:spPr>
          <a:xfrm>
            <a:off x="714600" y="2306975"/>
            <a:ext cx="31470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Determine What You Need to Retire</a:t>
            </a:r>
            <a:endParaRPr/>
          </a:p>
        </p:txBody>
      </p:sp>
      <p:sp>
        <p:nvSpPr>
          <p:cNvPr id="2" name="Slide Number Placeholder 1">
            <a:extLst>
              <a:ext uri="{FF2B5EF4-FFF2-40B4-BE49-F238E27FC236}">
                <a16:creationId xmlns:a16="http://schemas.microsoft.com/office/drawing/2014/main" id="{05821BEF-6FF1-1D7B-D241-4E6FD4AFDFF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1</a:t>
            </a:r>
            <a:endParaRPr sz="3100"/>
          </a:p>
        </p:txBody>
      </p:sp>
      <p:sp>
        <p:nvSpPr>
          <p:cNvPr id="131" name="Google Shape;131;p26"/>
          <p:cNvSpPr txBox="1">
            <a:spLocks noGrp="1"/>
          </p:cNvSpPr>
          <p:nvPr>
            <p:ph type="body" idx="1"/>
          </p:nvPr>
        </p:nvSpPr>
        <p:spPr>
          <a:xfrm>
            <a:off x="311700" y="1152475"/>
            <a:ext cx="4412700" cy="175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Determining Your Monthly Expenses</a:t>
            </a:r>
            <a:endParaRPr b="1"/>
          </a:p>
          <a:p>
            <a:pPr marL="0" lvl="0" indent="0" algn="l" rtl="0">
              <a:spcBef>
                <a:spcPts val="1200"/>
              </a:spcBef>
              <a:spcAft>
                <a:spcPts val="1200"/>
              </a:spcAft>
              <a:buNone/>
            </a:pPr>
            <a:r>
              <a:rPr lang="en">
                <a:solidFill>
                  <a:srgbClr val="666666"/>
                </a:solidFill>
              </a:rPr>
              <a:t>Over a 25 year retirement, your expenses may average 80% of working income - but it’s </a:t>
            </a:r>
            <a:r>
              <a:rPr lang="en" i="1">
                <a:solidFill>
                  <a:srgbClr val="666666"/>
                </a:solidFill>
              </a:rPr>
              <a:t>not </a:t>
            </a:r>
            <a:r>
              <a:rPr lang="en">
                <a:solidFill>
                  <a:srgbClr val="666666"/>
                </a:solidFill>
              </a:rPr>
              <a:t>a straight line.</a:t>
            </a:r>
            <a:endParaRPr>
              <a:solidFill>
                <a:srgbClr val="666666"/>
              </a:solidFill>
            </a:endParaRPr>
          </a:p>
        </p:txBody>
      </p:sp>
      <p:sp>
        <p:nvSpPr>
          <p:cNvPr id="132" name="Google Shape;132;p26"/>
          <p:cNvSpPr/>
          <p:nvPr/>
        </p:nvSpPr>
        <p:spPr>
          <a:xfrm>
            <a:off x="311525" y="3192375"/>
            <a:ext cx="8520600" cy="915000"/>
          </a:xfrm>
          <a:prstGeom prst="roundRect">
            <a:avLst>
              <a:gd name="adj" fmla="val 3534"/>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3" name="Google Shape;133;p26"/>
          <p:cNvSpPr txBox="1"/>
          <p:nvPr/>
        </p:nvSpPr>
        <p:spPr>
          <a:xfrm>
            <a:off x="553800" y="3439875"/>
            <a:ext cx="4170600" cy="420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254062"/>
              </a:buClr>
              <a:buSzPts val="1100"/>
              <a:buFont typeface="Calibri"/>
              <a:buNone/>
            </a:pPr>
            <a:r>
              <a:rPr lang="en" sz="1800">
                <a:solidFill>
                  <a:srgbClr val="00566F"/>
                </a:solidFill>
                <a:latin typeface="Helvetica Neue"/>
                <a:ea typeface="Helvetica Neue"/>
                <a:cs typeface="Helvetica Neue"/>
                <a:sym typeface="Helvetica Neue"/>
              </a:rPr>
              <a:t>Let’s take a look at reality….</a:t>
            </a:r>
            <a:endParaRPr sz="1800">
              <a:solidFill>
                <a:srgbClr val="00566F"/>
              </a:solidFill>
              <a:latin typeface="Helvetica Neue"/>
              <a:ea typeface="Helvetica Neue"/>
              <a:cs typeface="Helvetica Neue"/>
              <a:sym typeface="Helvetica Neue"/>
            </a:endParaRPr>
          </a:p>
        </p:txBody>
      </p:sp>
      <p:pic>
        <p:nvPicPr>
          <p:cNvPr id="134" name="Google Shape;134;p26"/>
          <p:cNvPicPr preferRelativeResize="0"/>
          <p:nvPr/>
        </p:nvPicPr>
        <p:blipFill>
          <a:blip r:embed="rId3">
            <a:alphaModFix/>
          </a:blip>
          <a:stretch>
            <a:fillRect/>
          </a:stretch>
        </p:blipFill>
        <p:spPr>
          <a:xfrm>
            <a:off x="4906150" y="1300400"/>
            <a:ext cx="3491174" cy="2541674"/>
          </a:xfrm>
          <a:prstGeom prst="rect">
            <a:avLst/>
          </a:prstGeom>
          <a:noFill/>
          <a:ln>
            <a:noFill/>
          </a:ln>
        </p:spPr>
      </p:pic>
      <p:sp>
        <p:nvSpPr>
          <p:cNvPr id="2" name="Slide Number Placeholder 1">
            <a:extLst>
              <a:ext uri="{FF2B5EF4-FFF2-40B4-BE49-F238E27FC236}">
                <a16:creationId xmlns:a16="http://schemas.microsoft.com/office/drawing/2014/main" id="{643145A5-2D63-1CD6-6E6A-EA3F99A2247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003B49"/>
      </a:accent2>
      <a:accent3>
        <a:srgbClr val="41748B"/>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1905</Words>
  <Application>Microsoft Macintosh PowerPoint</Application>
  <PresentationFormat>On-screen Show (16:9)</PresentationFormat>
  <Paragraphs>308</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Helvetica Neue Light</vt:lpstr>
      <vt:lpstr>Calibri</vt:lpstr>
      <vt:lpstr>Courier New</vt:lpstr>
      <vt:lpstr>Arial</vt:lpstr>
      <vt:lpstr>Helvetica Neue</vt:lpstr>
      <vt:lpstr>Open Sans</vt:lpstr>
      <vt:lpstr>Times New Roman</vt:lpstr>
      <vt:lpstr>Simple Light</vt:lpstr>
      <vt:lpstr>PRESENTED BY:</vt:lpstr>
      <vt:lpstr>Traditional vs. Modern View of Retirement </vt:lpstr>
      <vt:lpstr>PowerPoint Presentation</vt:lpstr>
      <vt:lpstr>PowerPoint Presentation</vt:lpstr>
      <vt:lpstr>PowerPoint Presentation</vt:lpstr>
      <vt:lpstr>PowerPoint Presentation</vt:lpstr>
      <vt:lpstr>Defining YOUR Plan</vt:lpstr>
      <vt:lpstr>The 5 Steps</vt:lpstr>
      <vt:lpstr>Step 1</vt:lpstr>
      <vt:lpstr>PowerPoint Presentation</vt:lpstr>
      <vt:lpstr>Step 1</vt:lpstr>
      <vt:lpstr>Step 2</vt:lpstr>
      <vt:lpstr>Net Worth &amp; Cash Flow Statements </vt:lpstr>
      <vt:lpstr>Net Worth &amp; Cash Flow Statements </vt:lpstr>
      <vt:lpstr>Create Your Net Worth Statement </vt:lpstr>
      <vt:lpstr>Example</vt:lpstr>
      <vt:lpstr>Create Your Cash Flow Statement </vt:lpstr>
      <vt:lpstr>Example</vt:lpstr>
      <vt:lpstr>Step 3</vt:lpstr>
      <vt:lpstr>Optimizing Asset Location</vt:lpstr>
      <vt:lpstr>Optimizing Asset Location</vt:lpstr>
      <vt:lpstr>Annuity Withdrawal Choices </vt:lpstr>
      <vt:lpstr>Annuity Withdrawal Choices </vt:lpstr>
      <vt:lpstr>Step 4</vt:lpstr>
      <vt:lpstr>Step 4</vt:lpstr>
      <vt:lpstr>Step 4</vt:lpstr>
      <vt:lpstr>Step 4</vt:lpstr>
      <vt:lpstr>Step 5 </vt:lpstr>
      <vt:lpstr>Step 5 </vt:lpstr>
      <vt:lpstr>PowerPoint Presentation</vt:lpstr>
      <vt:lpstr>Taxes</vt:lpstr>
      <vt:lpstr>Taxes</vt:lpstr>
      <vt:lpstr>Effective Tax Strategies</vt:lpstr>
      <vt:lpstr>Looking Forward</vt:lpstr>
      <vt:lpstr>Taxes</vt:lpstr>
      <vt:lpstr>Optimizing Asset Location</vt:lpstr>
      <vt:lpstr>Optimizing Asset Location</vt:lpstr>
      <vt:lpstr>How to Make Your Money Last</vt:lpstr>
      <vt:lpstr>How to Make Your Money Last </vt:lpstr>
      <vt:lpstr>How to Make Your Money Last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dc:title>
  <cp:lastModifiedBy>Alyssa S. Simonetti</cp:lastModifiedBy>
  <cp:revision>1</cp:revision>
  <dcterms:modified xsi:type="dcterms:W3CDTF">2023-12-19T20:26:43Z</dcterms:modified>
</cp:coreProperties>
</file>